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terata"/>
      <p:regular r:id="rId16"/>
      <p:bold r:id="rId17"/>
      <p:italic r:id="rId18"/>
      <p:boldItalic r:id="rId19"/>
    </p:embeddedFont>
    <p:embeddedFont>
      <p:font typeface="Gill Sans"/>
      <p:regular r:id="rId20"/>
      <p:bold r:id="rId21"/>
    </p:embeddedFont>
    <p:embeddedFont>
      <p:font typeface="Comfortaa Medium"/>
      <p:regular r:id="rId22"/>
      <p:bold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22" Type="http://schemas.openxmlformats.org/officeDocument/2006/relationships/font" Target="fonts/ComfortaaMedium-regular.fntdata"/><Relationship Id="rId21" Type="http://schemas.openxmlformats.org/officeDocument/2006/relationships/font" Target="fonts/GillSans-bold.fntdata"/><Relationship Id="rId24" Type="http://schemas.openxmlformats.org/officeDocument/2006/relationships/font" Target="fonts/Comfortaa-regular.fntdata"/><Relationship Id="rId23" Type="http://schemas.openxmlformats.org/officeDocument/2006/relationships/font" Target="fonts/Comfortaa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omforta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terata-bold.fntdata"/><Relationship Id="rId16" Type="http://schemas.openxmlformats.org/officeDocument/2006/relationships/font" Target="fonts/Literata-regular.fntdata"/><Relationship Id="rId19" Type="http://schemas.openxmlformats.org/officeDocument/2006/relationships/font" Target="fonts/Literata-boldItalic.fntdata"/><Relationship Id="rId18" Type="http://schemas.openxmlformats.org/officeDocument/2006/relationships/font" Target="fonts/Literat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96fc9570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96fc957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756598ca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756598ca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94cc5947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94cc594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94cc5947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94cc594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756598ca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756598c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756598ca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756598c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96fc9570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96fc957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2f0c0f7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2f0c0f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36e6f9500c3c5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36e6f9500c3c5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36e6f9500c3c5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36e6f9500c3c5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 name="Shape 21"/>
        <p:cNvGrpSpPr/>
        <p:nvPr/>
      </p:nvGrpSpPr>
      <p:grpSpPr>
        <a:xfrm>
          <a:off x="0" y="0"/>
          <a:ext cx="0" cy="0"/>
          <a:chOff x="0" y="0"/>
          <a:chExt cx="0" cy="0"/>
        </a:xfrm>
      </p:grpSpPr>
      <p:sp>
        <p:nvSpPr>
          <p:cNvPr id="22" name="Google Shape;22;p3"/>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25" name="Google Shape;25;p3"/>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6" name="Google Shape;26;p3"/>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27" name="Google Shape;27;p3"/>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5" name="Google Shape;35;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holar.google.com/scholar?as_q=A+combined+hierarchical+model+for+automatic+image+annotation+and+retrieval&amp;as_occt=title&amp;hl=en&amp;as_sdt=0%2C31" TargetMode="External"/><Relationship Id="rId4" Type="http://schemas.openxmlformats.org/officeDocument/2006/relationships/hyperlink" Target="https://scholar.google.com/scholar?as_q=Senetence+Learning+Deep+convolutional+neural+Network+for+Image+Caption+Generation&amp;as_occt=title&amp;hl=en&amp;as_sdt=0%2C31" TargetMode="External"/><Relationship Id="rId5" Type="http://schemas.openxmlformats.org/officeDocument/2006/relationships/hyperlink" Target="https://scholar.google.com/scholar?as_q=Deep+Learning+based+Image+Caption+Generation&amp;as_occt=title&amp;hl=en&amp;as_sdt=0%2C31" TargetMode="External"/><Relationship Id="rId6" Type="http://schemas.openxmlformats.org/officeDocument/2006/relationships/hyperlink" Target="https://scholar.google.com/scholar?as_q=Visual+Image+Caption+Generation+for+Service+Robotics+and+Industrial+Application&amp;as_occt=title&amp;hl=en&amp;as_sdt=0%2C3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dityajn105/flickr8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99241" y="986481"/>
            <a:ext cx="10993500" cy="6921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Gill Sans"/>
              <a:buNone/>
            </a:pPr>
            <a:r>
              <a:rPr lang="en-US" sz="5400">
                <a:solidFill>
                  <a:schemeClr val="dk1"/>
                </a:solidFill>
                <a:latin typeface="Comfortaa"/>
                <a:ea typeface="Comfortaa"/>
                <a:cs typeface="Comfortaa"/>
                <a:sym typeface="Comfortaa"/>
              </a:rPr>
              <a:t>IT350-Presentation : Group 35 </a:t>
            </a:r>
            <a:endParaRPr>
              <a:solidFill>
                <a:schemeClr val="dk1"/>
              </a:solidFill>
              <a:latin typeface="Comfortaa"/>
              <a:ea typeface="Comfortaa"/>
              <a:cs typeface="Comfortaa"/>
              <a:sym typeface="Comfortaa"/>
            </a:endParaRPr>
          </a:p>
        </p:txBody>
      </p:sp>
      <p:sp>
        <p:nvSpPr>
          <p:cNvPr id="97" name="Google Shape;97;p13"/>
          <p:cNvSpPr txBox="1"/>
          <p:nvPr>
            <p:ph idx="1" type="subTitle"/>
          </p:nvPr>
        </p:nvSpPr>
        <p:spPr>
          <a:xfrm>
            <a:off x="729400" y="1530900"/>
            <a:ext cx="10347300" cy="157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968"/>
              <a:buNone/>
            </a:pPr>
            <a:r>
              <a:t/>
            </a:r>
            <a:endParaRPr sz="4000">
              <a:latin typeface="Comfortaa"/>
              <a:ea typeface="Comfortaa"/>
              <a:cs typeface="Comfortaa"/>
              <a:sym typeface="Comfortaa"/>
            </a:endParaRPr>
          </a:p>
          <a:p>
            <a:pPr indent="0" lvl="0" marL="0" rtl="0" algn="l">
              <a:spcBef>
                <a:spcPts val="0"/>
              </a:spcBef>
              <a:spcAft>
                <a:spcPts val="0"/>
              </a:spcAft>
              <a:buSzPts val="4968"/>
              <a:buNone/>
            </a:pPr>
            <a:r>
              <a:rPr b="1" lang="en-US" sz="4000">
                <a:solidFill>
                  <a:schemeClr val="dk1"/>
                </a:solidFill>
                <a:latin typeface="Literata"/>
                <a:ea typeface="Literata"/>
                <a:cs typeface="Literata"/>
                <a:sym typeface="Literata"/>
              </a:rPr>
              <a:t> </a:t>
            </a:r>
            <a:r>
              <a:rPr b="1" lang="en-US" sz="3600">
                <a:solidFill>
                  <a:schemeClr val="dk1"/>
                </a:solidFill>
                <a:latin typeface="Comfortaa"/>
                <a:ea typeface="Comfortaa"/>
                <a:cs typeface="Comfortaa"/>
                <a:sym typeface="Comfortaa"/>
              </a:rPr>
              <a:t>Real Time </a:t>
            </a:r>
            <a:r>
              <a:rPr b="1" lang="en-US" sz="3600">
                <a:solidFill>
                  <a:schemeClr val="dk1"/>
                </a:solidFill>
                <a:latin typeface="Comfortaa"/>
                <a:ea typeface="Comfortaa"/>
                <a:cs typeface="Comfortaa"/>
                <a:sym typeface="Comfortaa"/>
              </a:rPr>
              <a:t>Image Caption Voice Generator</a:t>
            </a:r>
            <a:r>
              <a:rPr b="1" lang="en-US" sz="4000">
                <a:latin typeface="Literata"/>
                <a:ea typeface="Literata"/>
                <a:cs typeface="Literata"/>
                <a:sym typeface="Literata"/>
              </a:rPr>
              <a:t> </a:t>
            </a:r>
            <a:endParaRPr b="1" sz="4000">
              <a:latin typeface="Literata"/>
              <a:ea typeface="Literata"/>
              <a:cs typeface="Literata"/>
              <a:sym typeface="Literata"/>
            </a:endParaRPr>
          </a:p>
          <a:p>
            <a:pPr indent="0" lvl="0" marL="0" rtl="0" algn="l">
              <a:spcBef>
                <a:spcPts val="1160"/>
              </a:spcBef>
              <a:spcAft>
                <a:spcPts val="0"/>
              </a:spcAft>
              <a:buSzPts val="2576"/>
              <a:buNone/>
            </a:pPr>
            <a:r>
              <a:t/>
            </a:r>
            <a:endParaRPr sz="4000">
              <a:latin typeface="Comfortaa"/>
              <a:ea typeface="Comfortaa"/>
              <a:cs typeface="Comfortaa"/>
              <a:sym typeface="Comfortaa"/>
            </a:endParaRPr>
          </a:p>
        </p:txBody>
      </p:sp>
      <p:sp>
        <p:nvSpPr>
          <p:cNvPr id="98" name="Google Shape;98;p13"/>
          <p:cNvSpPr txBox="1"/>
          <p:nvPr/>
        </p:nvSpPr>
        <p:spPr>
          <a:xfrm>
            <a:off x="6538050" y="3268125"/>
            <a:ext cx="50367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chemeClr val="dk1"/>
                </a:solidFill>
                <a:latin typeface="Comfortaa"/>
                <a:ea typeface="Comfortaa"/>
                <a:cs typeface="Comfortaa"/>
                <a:sym typeface="Comfortaa"/>
              </a:rPr>
              <a:t>Presented by: -  </a:t>
            </a:r>
            <a:endParaRPr b="1" sz="2400">
              <a:solidFill>
                <a:schemeClr val="dk1"/>
              </a:solidFill>
              <a:latin typeface="Comfortaa"/>
              <a:ea typeface="Comfortaa"/>
              <a:cs typeface="Comfortaa"/>
              <a:sym typeface="Comfortaa"/>
            </a:endParaRPr>
          </a:p>
          <a:p>
            <a:pPr indent="0" lvl="0" marL="0" marR="0" rtl="0" algn="r">
              <a:lnSpc>
                <a:spcPct val="150000"/>
              </a:lnSpc>
              <a:spcBef>
                <a:spcPts val="0"/>
              </a:spcBef>
              <a:spcAft>
                <a:spcPts val="0"/>
              </a:spcAft>
              <a:buNone/>
            </a:pPr>
            <a:r>
              <a:rPr b="1" lang="en-US" sz="2400">
                <a:solidFill>
                  <a:schemeClr val="dk1"/>
                </a:solidFill>
                <a:latin typeface="Comfortaa"/>
                <a:ea typeface="Comfortaa"/>
                <a:cs typeface="Comfortaa"/>
                <a:sym typeface="Comfortaa"/>
              </a:rPr>
              <a:t>		</a:t>
            </a:r>
            <a:r>
              <a:rPr lang="en-US" sz="2400">
                <a:solidFill>
                  <a:schemeClr val="dk1"/>
                </a:solidFill>
                <a:latin typeface="Comfortaa"/>
                <a:ea typeface="Comfortaa"/>
                <a:cs typeface="Comfortaa"/>
                <a:sym typeface="Comfortaa"/>
              </a:rPr>
              <a:t>Samyak Jain(201IT125)</a:t>
            </a:r>
            <a:endParaRPr sz="2100">
              <a:solidFill>
                <a:schemeClr val="dk1"/>
              </a:solidFill>
              <a:latin typeface="Comfortaa"/>
              <a:ea typeface="Comfortaa"/>
              <a:cs typeface="Comfortaa"/>
              <a:sym typeface="Comfortaa"/>
            </a:endParaRPr>
          </a:p>
          <a:p>
            <a:pPr indent="0" lvl="0" marL="0" marR="0" rtl="0" algn="r">
              <a:lnSpc>
                <a:spcPct val="150000"/>
              </a:lnSpc>
              <a:spcBef>
                <a:spcPts val="0"/>
              </a:spcBef>
              <a:spcAft>
                <a:spcPts val="0"/>
              </a:spcAft>
              <a:buNone/>
            </a:pPr>
            <a:r>
              <a:rPr lang="en-US" sz="2500">
                <a:solidFill>
                  <a:schemeClr val="dk1"/>
                </a:solidFill>
                <a:latin typeface="Comfortaa"/>
                <a:ea typeface="Comfortaa"/>
                <a:cs typeface="Comfortaa"/>
                <a:sym typeface="Comfortaa"/>
              </a:rPr>
              <a:t> </a:t>
            </a:r>
            <a:r>
              <a:rPr lang="en-US" sz="2200">
                <a:solidFill>
                  <a:schemeClr val="dk1"/>
                </a:solidFill>
                <a:latin typeface="Comfortaa"/>
                <a:ea typeface="Comfortaa"/>
                <a:cs typeface="Comfortaa"/>
                <a:sym typeface="Comfortaa"/>
              </a:rPr>
              <a:t>Jatin Kholiya</a:t>
            </a:r>
            <a:r>
              <a:rPr lang="en-US" sz="2200">
                <a:solidFill>
                  <a:schemeClr val="dk1"/>
                </a:solidFill>
                <a:latin typeface="Comfortaa"/>
                <a:ea typeface="Comfortaa"/>
                <a:cs typeface="Comfortaa"/>
                <a:sym typeface="Comfortaa"/>
              </a:rPr>
              <a:t>(201IT226)</a:t>
            </a:r>
            <a:r>
              <a:rPr lang="en-US" sz="2200">
                <a:solidFill>
                  <a:schemeClr val="dk1"/>
                </a:solidFill>
                <a:latin typeface="Comfortaa"/>
                <a:ea typeface="Comfortaa"/>
                <a:cs typeface="Comfortaa"/>
                <a:sym typeface="Comfortaa"/>
              </a:rPr>
              <a:t>        </a:t>
            </a:r>
            <a:endParaRPr sz="2200">
              <a:solidFill>
                <a:schemeClr val="dk1"/>
              </a:solidFill>
              <a:latin typeface="Comfortaa"/>
              <a:ea typeface="Comfortaa"/>
              <a:cs typeface="Comfortaa"/>
              <a:sym typeface="Comfortaa"/>
            </a:endParaRPr>
          </a:p>
          <a:p>
            <a:pPr indent="0" lvl="0" marL="0" marR="0" rtl="0" algn="r">
              <a:lnSpc>
                <a:spcPct val="150000"/>
              </a:lnSpc>
              <a:spcBef>
                <a:spcPts val="0"/>
              </a:spcBef>
              <a:spcAft>
                <a:spcPts val="0"/>
              </a:spcAft>
              <a:buNone/>
            </a:pPr>
            <a:r>
              <a:rPr lang="en-US" sz="2200">
                <a:solidFill>
                  <a:schemeClr val="dk1"/>
                </a:solidFill>
                <a:latin typeface="Comfortaa"/>
                <a:ea typeface="Comfortaa"/>
                <a:cs typeface="Comfortaa"/>
                <a:sym typeface="Comfortaa"/>
              </a:rPr>
              <a:t>           Ajay Kumar(201IT106)</a:t>
            </a:r>
            <a:endParaRPr sz="2200">
              <a:solidFill>
                <a:schemeClr val="dk1"/>
              </a:solidFill>
              <a:latin typeface="Comfortaa"/>
              <a:ea typeface="Comfortaa"/>
              <a:cs typeface="Comfortaa"/>
              <a:sym typeface="Comfortaa"/>
            </a:endParaRPr>
          </a:p>
          <a:p>
            <a:pPr indent="0" lvl="0" marL="0" marR="0" rtl="0" algn="r">
              <a:lnSpc>
                <a:spcPct val="150000"/>
              </a:lnSpc>
              <a:spcBef>
                <a:spcPts val="0"/>
              </a:spcBef>
              <a:spcAft>
                <a:spcPts val="0"/>
              </a:spcAft>
              <a:buNone/>
            </a:pPr>
            <a:r>
              <a:rPr lang="en-US" sz="2500">
                <a:solidFill>
                  <a:schemeClr val="dk1"/>
                </a:solidFill>
                <a:latin typeface="Comfortaa"/>
                <a:ea typeface="Comfortaa"/>
                <a:cs typeface="Comfortaa"/>
                <a:sym typeface="Comfortaa"/>
              </a:rPr>
              <a:t>          </a:t>
            </a:r>
            <a:endParaRPr sz="2800">
              <a:solidFill>
                <a:schemeClr val="dk1"/>
              </a:solidFill>
              <a:latin typeface="Comfortaa"/>
              <a:ea typeface="Comfortaa"/>
              <a:cs typeface="Comfortaa"/>
              <a:sym typeface="Comfortaa"/>
            </a:endParaRPr>
          </a:p>
          <a:p>
            <a:pPr indent="0" lvl="0" marL="0" marR="0" rtl="0" algn="r">
              <a:spcBef>
                <a:spcPts val="0"/>
              </a:spcBef>
              <a:spcAft>
                <a:spcPts val="0"/>
              </a:spcAft>
              <a:buNone/>
            </a:pPr>
            <a:r>
              <a:t/>
            </a:r>
            <a:endParaRPr sz="2800">
              <a:solidFill>
                <a:schemeClr val="lt1"/>
              </a:solidFill>
              <a:latin typeface="Comfortaa"/>
              <a:ea typeface="Comfortaa"/>
              <a:cs typeface="Comfortaa"/>
              <a:sym typeface="Comfortaa"/>
            </a:endParaRPr>
          </a:p>
        </p:txBody>
      </p:sp>
      <p:sp>
        <p:nvSpPr>
          <p:cNvPr id="99" name="Google Shape;99;p13"/>
          <p:cNvSpPr txBox="1"/>
          <p:nvPr/>
        </p:nvSpPr>
        <p:spPr>
          <a:xfrm>
            <a:off x="729400" y="3945525"/>
            <a:ext cx="4176600" cy="136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mfortaa"/>
                <a:ea typeface="Comfortaa"/>
                <a:cs typeface="Comfortaa"/>
                <a:sym typeface="Comfortaa"/>
              </a:rPr>
              <a:t>Under Guidance of :-</a:t>
            </a:r>
            <a:endParaRPr b="1">
              <a:solidFill>
                <a:schemeClr val="dk1"/>
              </a:solidFill>
              <a:latin typeface="Comfortaa"/>
              <a:ea typeface="Comfortaa"/>
              <a:cs typeface="Comfortaa"/>
              <a:sym typeface="Comfortaa"/>
            </a:endParaRPr>
          </a:p>
          <a:p>
            <a:pPr indent="0" lvl="0" marL="0" marR="0" rtl="0" algn="l">
              <a:spcBef>
                <a:spcPts val="0"/>
              </a:spcBef>
              <a:spcAft>
                <a:spcPts val="0"/>
              </a:spcAft>
              <a:buNone/>
            </a:pPr>
            <a:r>
              <a:t/>
            </a:r>
            <a:endParaRPr sz="2300">
              <a:solidFill>
                <a:schemeClr val="dk1"/>
              </a:solidFill>
              <a:latin typeface="Comfortaa"/>
              <a:ea typeface="Comfortaa"/>
              <a:cs typeface="Comfortaa"/>
              <a:sym typeface="Comfortaa"/>
            </a:endParaRPr>
          </a:p>
          <a:p>
            <a:pPr indent="0" lvl="0" marL="0" marR="0" rtl="0" algn="l">
              <a:spcBef>
                <a:spcPts val="0"/>
              </a:spcBef>
              <a:spcAft>
                <a:spcPts val="0"/>
              </a:spcAft>
              <a:buNone/>
            </a:pPr>
            <a:r>
              <a:rPr b="1" lang="en-US" sz="2200">
                <a:solidFill>
                  <a:schemeClr val="dk1"/>
                </a:solidFill>
                <a:latin typeface="Comfortaa"/>
                <a:ea typeface="Comfortaa"/>
                <a:cs typeface="Comfortaa"/>
                <a:sym typeface="Comfortaa"/>
              </a:rPr>
              <a:t>Dr.  Anand Kumar M</a:t>
            </a:r>
            <a:endParaRPr b="1" sz="2500">
              <a:solidFill>
                <a:schemeClr val="dk1"/>
              </a:solidFill>
              <a:latin typeface="Comfortaa"/>
              <a:ea typeface="Comfortaa"/>
              <a:cs typeface="Comfortaa"/>
              <a:sym typeface="Comfortaa"/>
            </a:endParaRPr>
          </a:p>
          <a:p>
            <a:pPr indent="0" lvl="0" marL="0" marR="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References</a:t>
            </a:r>
            <a:endParaRPr b="1">
              <a:solidFill>
                <a:schemeClr val="dk1"/>
              </a:solidFill>
              <a:latin typeface="Comfortaa"/>
              <a:ea typeface="Comfortaa"/>
              <a:cs typeface="Comfortaa"/>
              <a:sym typeface="Comfortaa"/>
            </a:endParaRPr>
          </a:p>
        </p:txBody>
      </p:sp>
      <p:sp>
        <p:nvSpPr>
          <p:cNvPr id="157" name="Google Shape;157;p22"/>
          <p:cNvSpPr txBox="1"/>
          <p:nvPr>
            <p:ph idx="1" type="body"/>
          </p:nvPr>
        </p:nvSpPr>
        <p:spPr>
          <a:xfrm>
            <a:off x="581200" y="1966175"/>
            <a:ext cx="11029500" cy="4738800"/>
          </a:xfrm>
          <a:prstGeom prst="rect">
            <a:avLst/>
          </a:prstGeom>
        </p:spPr>
        <p:txBody>
          <a:bodyPr anchorCtr="0" anchor="ctr" bIns="45700" lIns="91425" spcFirstLastPara="1" rIns="91425" wrap="square" tIns="45700">
            <a:normAutofit/>
          </a:bodyPr>
          <a:lstStyle/>
          <a:p>
            <a:pPr indent="-355600" lvl="0" marL="457200" rtl="0" algn="just">
              <a:lnSpc>
                <a:spcPct val="150000"/>
              </a:lnSpc>
              <a:spcBef>
                <a:spcPts val="360"/>
              </a:spcBef>
              <a:spcAft>
                <a:spcPts val="0"/>
              </a:spcAft>
              <a:buClr>
                <a:srgbClr val="333333"/>
              </a:buClr>
              <a:buSzPts val="2000"/>
              <a:buFont typeface="Comfortaa Medium"/>
              <a:buChar char="➢"/>
            </a:pPr>
            <a:r>
              <a:rPr lang="en-US" sz="2000">
                <a:solidFill>
                  <a:srgbClr val="333333"/>
                </a:solidFill>
                <a:highlight>
                  <a:srgbClr val="FFFFFF"/>
                </a:highlight>
                <a:latin typeface="Comfortaa Medium"/>
                <a:ea typeface="Comfortaa Medium"/>
                <a:cs typeface="Comfortaa Medium"/>
                <a:sym typeface="Comfortaa Medium"/>
              </a:rPr>
              <a:t>T. Sumathi and M Hemalatha, "A combined hierarchical model for automatic image annotation and retrieval",</a:t>
            </a:r>
            <a:r>
              <a:rPr lang="en-US" sz="2000">
                <a:solidFill>
                  <a:srgbClr val="FF0000"/>
                </a:solidFill>
                <a:highlight>
                  <a:srgbClr val="FFFFFF"/>
                </a:highlight>
                <a:latin typeface="Comfortaa Medium"/>
                <a:ea typeface="Comfortaa Medium"/>
                <a:cs typeface="Comfortaa Medium"/>
                <a:sym typeface="Comfortaa Medium"/>
              </a:rPr>
              <a:t> </a:t>
            </a:r>
            <a:r>
              <a:rPr lang="en-US" sz="2000" u="sng">
                <a:solidFill>
                  <a:srgbClr val="FF0000"/>
                </a:solidFill>
                <a:highlight>
                  <a:srgbClr val="FFFFFF"/>
                </a:highlight>
                <a:latin typeface="Comfortaa Medium"/>
                <a:ea typeface="Comfortaa Medium"/>
                <a:cs typeface="Comfortaa Medium"/>
                <a:sym typeface="Comfortaa Medium"/>
                <a:hlinkClick r:id="rId3">
                  <a:extLst>
                    <a:ext uri="{A12FA001-AC4F-418D-AE19-62706E023703}">
                      <ahyp:hlinkClr val="tx"/>
                    </a:ext>
                  </a:extLst>
                </a:hlinkClick>
              </a:rPr>
              <a:t>ICAC-2011</a:t>
            </a:r>
            <a:r>
              <a:rPr lang="en-US" sz="2000">
                <a:solidFill>
                  <a:srgbClr val="FF0000"/>
                </a:solidFill>
                <a:highlight>
                  <a:srgbClr val="FFFFFF"/>
                </a:highlight>
                <a:latin typeface="Comfortaa Medium"/>
                <a:ea typeface="Comfortaa Medium"/>
                <a:cs typeface="Comfortaa Medium"/>
                <a:sym typeface="Comfortaa Medium"/>
              </a:rPr>
              <a:t>. </a:t>
            </a:r>
            <a:endParaRPr sz="2000">
              <a:solidFill>
                <a:schemeClr val="dk1"/>
              </a:solidFill>
              <a:highlight>
                <a:srgbClr val="FFFFFF"/>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333333"/>
              </a:buClr>
              <a:buSzPts val="2000"/>
              <a:buFont typeface="Comfortaa Medium"/>
              <a:buChar char="➢"/>
            </a:pPr>
            <a:r>
              <a:rPr lang="en-US" sz="2000">
                <a:solidFill>
                  <a:srgbClr val="333333"/>
                </a:solidFill>
                <a:highlight>
                  <a:srgbClr val="FFFFFF"/>
                </a:highlight>
                <a:latin typeface="Comfortaa Medium"/>
                <a:ea typeface="Comfortaa Medium"/>
                <a:cs typeface="Comfortaa Medium"/>
                <a:sym typeface="Comfortaa Medium"/>
              </a:rPr>
              <a:t>Dong-Jin Kim, Donggeun Yoo, Bonggeun Sim and In So Kweon, "</a:t>
            </a:r>
            <a:r>
              <a:rPr lang="en-US" sz="2000">
                <a:solidFill>
                  <a:srgbClr val="333333"/>
                </a:solidFill>
                <a:highlight>
                  <a:srgbClr val="FFFFFF"/>
                </a:highlight>
                <a:latin typeface="Comfortaa Medium"/>
                <a:ea typeface="Comfortaa Medium"/>
                <a:cs typeface="Comfortaa Medium"/>
                <a:sym typeface="Comfortaa Medium"/>
              </a:rPr>
              <a:t>Sentence</a:t>
            </a:r>
            <a:r>
              <a:rPr lang="en-US" sz="2000">
                <a:solidFill>
                  <a:srgbClr val="333333"/>
                </a:solidFill>
                <a:highlight>
                  <a:srgbClr val="FFFFFF"/>
                </a:highlight>
                <a:latin typeface="Comfortaa Medium"/>
                <a:ea typeface="Comfortaa Medium"/>
                <a:cs typeface="Comfortaa Medium"/>
                <a:sym typeface="Comfortaa Medium"/>
              </a:rPr>
              <a:t> Learning Deep convolutional neural Network for Image Caption Generation", 13th International Conference on </a:t>
            </a:r>
            <a:r>
              <a:rPr lang="en-US" sz="2000" u="sng">
                <a:solidFill>
                  <a:srgbClr val="FF0000"/>
                </a:solidFill>
                <a:highlight>
                  <a:srgbClr val="FFFFFF"/>
                </a:highlight>
                <a:latin typeface="Comfortaa Medium"/>
                <a:ea typeface="Comfortaa Medium"/>
                <a:cs typeface="Comfortaa Medium"/>
                <a:sym typeface="Comfortaa Medium"/>
                <a:hlinkClick r:id="rId4">
                  <a:extLst>
                    <a:ext uri="{A12FA001-AC4F-418D-AE19-62706E023703}">
                      <ahyp:hlinkClr val="tx"/>
                    </a:ext>
                  </a:extLst>
                </a:hlinkClick>
              </a:rPr>
              <a:t>URAI-2016</a:t>
            </a:r>
            <a:r>
              <a:rPr lang="en-US" sz="2000">
                <a:solidFill>
                  <a:srgbClr val="333333"/>
                </a:solidFill>
                <a:highlight>
                  <a:srgbClr val="FFFFFF"/>
                </a:highlight>
                <a:latin typeface="Comfortaa Medium"/>
                <a:ea typeface="Comfortaa Medium"/>
                <a:cs typeface="Comfortaa Medium"/>
                <a:sym typeface="Comfortaa Medium"/>
              </a:rPr>
              <a:t>.</a:t>
            </a:r>
            <a:endParaRPr sz="2000">
              <a:solidFill>
                <a:srgbClr val="333333"/>
              </a:solidFill>
              <a:highlight>
                <a:srgbClr val="FFFFFF"/>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333333"/>
              </a:buClr>
              <a:buSzPts val="2000"/>
              <a:buFont typeface="Comfortaa Medium"/>
              <a:buChar char="➢"/>
            </a:pPr>
            <a:r>
              <a:rPr lang="en-US" sz="2000">
                <a:solidFill>
                  <a:srgbClr val="333333"/>
                </a:solidFill>
                <a:highlight>
                  <a:srgbClr val="FFFFFF"/>
                </a:highlight>
                <a:latin typeface="Comfortaa Medium"/>
                <a:ea typeface="Comfortaa Medium"/>
                <a:cs typeface="Comfortaa Medium"/>
                <a:sym typeface="Comfortaa Medium"/>
              </a:rPr>
              <a:t>Varsha Kesavan, Vaidehi Muley and Megha kolhekar, "Deep Learning based Image Caption Generation", </a:t>
            </a:r>
            <a:r>
              <a:rPr lang="en-US" sz="2000" u="sng">
                <a:solidFill>
                  <a:srgbClr val="FF0000"/>
                </a:solidFill>
                <a:highlight>
                  <a:srgbClr val="FFFFFF"/>
                </a:highlight>
                <a:latin typeface="Comfortaa Medium"/>
                <a:ea typeface="Comfortaa Medium"/>
                <a:cs typeface="Comfortaa Medium"/>
                <a:sym typeface="Comfortaa Medium"/>
                <a:hlinkClick r:id="rId5">
                  <a:extLst>
                    <a:ext uri="{A12FA001-AC4F-418D-AE19-62706E023703}">
                      <ahyp:hlinkClr val="tx"/>
                    </a:ext>
                  </a:extLst>
                </a:hlinkClick>
              </a:rPr>
              <a:t>GCAT-2019</a:t>
            </a:r>
            <a:r>
              <a:rPr lang="en-US" sz="2000">
                <a:solidFill>
                  <a:srgbClr val="333333"/>
                </a:solidFill>
                <a:highlight>
                  <a:srgbClr val="FFFFFF"/>
                </a:highlight>
                <a:latin typeface="Comfortaa Medium"/>
                <a:ea typeface="Comfortaa Medium"/>
                <a:cs typeface="Comfortaa Medium"/>
                <a:sym typeface="Comfortaa Medium"/>
              </a:rPr>
              <a:t>.</a:t>
            </a:r>
            <a:endParaRPr sz="2000">
              <a:solidFill>
                <a:srgbClr val="333333"/>
              </a:solidFill>
              <a:highlight>
                <a:srgbClr val="FFFFFF"/>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333333"/>
              </a:buClr>
              <a:buSzPts val="2000"/>
              <a:buFont typeface="Comfortaa Medium"/>
              <a:buChar char="➢"/>
            </a:pPr>
            <a:r>
              <a:rPr lang="en-US" sz="2000">
                <a:solidFill>
                  <a:srgbClr val="333333"/>
                </a:solidFill>
                <a:highlight>
                  <a:srgbClr val="FFFFFF"/>
                </a:highlight>
                <a:latin typeface="Comfortaa Medium"/>
                <a:ea typeface="Comfortaa Medium"/>
                <a:cs typeface="Comfortaa Medium"/>
                <a:sym typeface="Comfortaa Medium"/>
              </a:rPr>
              <a:t>Ren C. Luo, Hsu Yu-Ting, Wen Yu-Cheng and Ye Huan-Jun, Visual Image Caption Generation for Service Robotics and Industrial Application, </a:t>
            </a:r>
            <a:r>
              <a:rPr lang="en-US" sz="2000" u="sng">
                <a:solidFill>
                  <a:srgbClr val="FF0000"/>
                </a:solidFill>
                <a:highlight>
                  <a:srgbClr val="FFFFFF"/>
                </a:highlight>
                <a:latin typeface="Comfortaa Medium"/>
                <a:ea typeface="Comfortaa Medium"/>
                <a:cs typeface="Comfortaa Medium"/>
                <a:sym typeface="Comfortaa Medium"/>
                <a:hlinkClick r:id="rId6">
                  <a:extLst>
                    <a:ext uri="{A12FA001-AC4F-418D-AE19-62706E023703}">
                      <ahyp:hlinkClr val="tx"/>
                    </a:ext>
                  </a:extLst>
                </a:hlinkClick>
              </a:rPr>
              <a:t>IEEE-2019</a:t>
            </a:r>
            <a:r>
              <a:rPr lang="en-US" sz="2000">
                <a:solidFill>
                  <a:srgbClr val="000000"/>
                </a:solidFill>
                <a:highlight>
                  <a:srgbClr val="FFFFFF"/>
                </a:highlight>
                <a:latin typeface="Comfortaa Medium"/>
                <a:ea typeface="Comfortaa Medium"/>
                <a:cs typeface="Comfortaa Medium"/>
                <a:sym typeface="Comfortaa Medium"/>
              </a:rPr>
              <a:t>.</a:t>
            </a:r>
            <a:endParaRPr sz="2000">
              <a:solidFill>
                <a:srgbClr val="000000"/>
              </a:solidFill>
              <a:highlight>
                <a:srgbClr val="FFFFFF"/>
              </a:highlight>
              <a:latin typeface="Comfortaa Medium"/>
              <a:ea typeface="Comfortaa Medium"/>
              <a:cs typeface="Comfortaa Medium"/>
              <a:sym typeface="Comfortaa Medium"/>
            </a:endParaRPr>
          </a:p>
          <a:p>
            <a:pPr indent="0" lvl="0" marL="0" rtl="0" algn="l">
              <a:lnSpc>
                <a:spcPct val="150000"/>
              </a:lnSpc>
              <a:spcBef>
                <a:spcPts val="600"/>
              </a:spcBef>
              <a:spcAft>
                <a:spcPts val="600"/>
              </a:spcAft>
              <a:buNone/>
            </a:pPr>
            <a:r>
              <a:t/>
            </a:r>
            <a:endParaRPr sz="2000">
              <a:solidFill>
                <a:srgbClr val="333333"/>
              </a:solidFill>
              <a:highlight>
                <a:srgbClr val="FFFFFF"/>
              </a:highlight>
              <a:latin typeface="Comfortaa Medium"/>
              <a:ea typeface="Comfortaa Medium"/>
              <a:cs typeface="Comfortaa Medium"/>
              <a:sym typeface="Comfortaa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0989421" y="702150"/>
            <a:ext cx="621300" cy="236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63" name="Google Shape;163;p2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64" name="Google Shape;164;p2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000">
                <a:solidFill>
                  <a:schemeClr val="dk1"/>
                </a:solidFill>
                <a:latin typeface="Comfortaa"/>
                <a:ea typeface="Comfortaa"/>
                <a:cs typeface="Comfortaa"/>
                <a:sym typeface="Comfortaa"/>
              </a:rPr>
              <a:t>Introduction</a:t>
            </a:r>
            <a:endParaRPr b="1" sz="3000">
              <a:solidFill>
                <a:schemeClr val="dk1"/>
              </a:solidFill>
              <a:latin typeface="Comfortaa"/>
              <a:ea typeface="Comfortaa"/>
              <a:cs typeface="Comfortaa"/>
              <a:sym typeface="Comfortaa"/>
            </a:endParaRPr>
          </a:p>
        </p:txBody>
      </p:sp>
      <p:sp>
        <p:nvSpPr>
          <p:cNvPr id="105" name="Google Shape;105;p14"/>
          <p:cNvSpPr txBox="1"/>
          <p:nvPr>
            <p:ph idx="1" type="body"/>
          </p:nvPr>
        </p:nvSpPr>
        <p:spPr>
          <a:xfrm>
            <a:off x="581200" y="2037050"/>
            <a:ext cx="11029500" cy="4144500"/>
          </a:xfrm>
          <a:prstGeom prst="rect">
            <a:avLst/>
          </a:prstGeom>
        </p:spPr>
        <p:txBody>
          <a:bodyPr anchorCtr="0" anchor="ctr" bIns="45700" lIns="91425" spcFirstLastPara="1" rIns="91425" wrap="square" tIns="45700">
            <a:normAutofit/>
          </a:bodyPr>
          <a:lstStyle/>
          <a:p>
            <a:pPr indent="-355600" lvl="0" marL="457200" rtl="0" algn="just">
              <a:lnSpc>
                <a:spcPct val="150000"/>
              </a:lnSpc>
              <a:spcBef>
                <a:spcPts val="360"/>
              </a:spcBef>
              <a:spcAft>
                <a:spcPts val="0"/>
              </a:spcAft>
              <a:buClr>
                <a:srgbClr val="000000"/>
              </a:buClr>
              <a:buSzPts val="2000"/>
              <a:buFont typeface="Comfortaa Medium"/>
              <a:buChar char="➢"/>
            </a:pPr>
            <a:r>
              <a:rPr lang="en-US" sz="2000">
                <a:solidFill>
                  <a:srgbClr val="000000"/>
                </a:solidFill>
                <a:highlight>
                  <a:schemeClr val="lt1"/>
                </a:highlight>
                <a:latin typeface="Comfortaa Medium"/>
                <a:ea typeface="Comfortaa Medium"/>
                <a:cs typeface="Comfortaa Medium"/>
                <a:sym typeface="Comfortaa Medium"/>
              </a:rPr>
              <a:t>Real time image caption voice generator using deep learning involves using CNN to extract image features and a RNN to generate natural language descriptions. </a:t>
            </a:r>
            <a:endParaRPr sz="2000">
              <a:solidFill>
                <a:srgbClr val="000000"/>
              </a:solidFill>
              <a:highlight>
                <a:schemeClr val="lt1"/>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000000"/>
              </a:buClr>
              <a:buSzPts val="2000"/>
              <a:buFont typeface="Comfortaa Medium"/>
              <a:buChar char="➢"/>
            </a:pPr>
            <a:r>
              <a:rPr lang="en-US" sz="2000">
                <a:solidFill>
                  <a:srgbClr val="000000"/>
                </a:solidFill>
                <a:highlight>
                  <a:schemeClr val="lt1"/>
                </a:highlight>
                <a:latin typeface="Comfortaa Medium"/>
                <a:ea typeface="Comfortaa Medium"/>
                <a:cs typeface="Comfortaa Medium"/>
                <a:sym typeface="Comfortaa Medium"/>
              </a:rPr>
              <a:t>It allows the model to learn underlying patterns and relationships between images and their descriptions, resulting in more accurate and natural language captions. </a:t>
            </a:r>
            <a:endParaRPr sz="2000">
              <a:solidFill>
                <a:srgbClr val="000000"/>
              </a:solidFill>
              <a:highlight>
                <a:schemeClr val="lt1"/>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000000"/>
              </a:buClr>
              <a:buSzPts val="2000"/>
              <a:buFont typeface="Comfortaa Medium"/>
              <a:buChar char="➢"/>
            </a:pPr>
            <a:r>
              <a:rPr lang="en-US" sz="2000">
                <a:solidFill>
                  <a:srgbClr val="000000"/>
                </a:solidFill>
                <a:highlight>
                  <a:schemeClr val="lt1"/>
                </a:highlight>
                <a:latin typeface="Comfortaa Medium"/>
                <a:ea typeface="Comfortaa Medium"/>
                <a:cs typeface="Comfortaa Medium"/>
                <a:sym typeface="Comfortaa Medium"/>
              </a:rPr>
              <a:t>The technology has potential benefits for visually impaired individuals and researchers in fields such as healthcare and education. </a:t>
            </a:r>
            <a:endParaRPr sz="2000">
              <a:solidFill>
                <a:srgbClr val="000000"/>
              </a:solidFill>
              <a:highlight>
                <a:schemeClr val="lt1"/>
              </a:highlight>
              <a:latin typeface="Comfortaa Medium"/>
              <a:ea typeface="Comfortaa Medium"/>
              <a:cs typeface="Comfortaa Medium"/>
              <a:sym typeface="Comfortaa Medium"/>
            </a:endParaRPr>
          </a:p>
          <a:p>
            <a:pPr indent="0" lvl="0" marL="457200" rtl="0" algn="just">
              <a:lnSpc>
                <a:spcPct val="150000"/>
              </a:lnSpc>
              <a:spcBef>
                <a:spcPts val="600"/>
              </a:spcBef>
              <a:spcAft>
                <a:spcPts val="600"/>
              </a:spcAft>
              <a:buNone/>
            </a:pPr>
            <a:r>
              <a:t/>
            </a:r>
            <a:endParaRPr sz="2000">
              <a:solidFill>
                <a:srgbClr val="000000"/>
              </a:solidFill>
              <a:highlight>
                <a:schemeClr val="lt1"/>
              </a:highlight>
              <a:latin typeface="Comfortaa Medium"/>
              <a:ea typeface="Comfortaa Medium"/>
              <a:cs typeface="Comfortaa Medium"/>
              <a:sym typeface="Comfortaa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Problem Statement</a:t>
            </a:r>
            <a:endParaRPr b="1">
              <a:solidFill>
                <a:schemeClr val="dk1"/>
              </a:solidFill>
              <a:latin typeface="Comfortaa"/>
              <a:ea typeface="Comfortaa"/>
              <a:cs typeface="Comfortaa"/>
              <a:sym typeface="Comfortaa"/>
            </a:endParaRPr>
          </a:p>
        </p:txBody>
      </p:sp>
      <p:sp>
        <p:nvSpPr>
          <p:cNvPr id="111" name="Google Shape;111;p15"/>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55600" lvl="0" marL="457200" rtl="0" algn="just">
              <a:lnSpc>
                <a:spcPct val="150000"/>
              </a:lnSpc>
              <a:spcBef>
                <a:spcPts val="360"/>
              </a:spcBef>
              <a:spcAft>
                <a:spcPts val="0"/>
              </a:spcAft>
              <a:buClr>
                <a:schemeClr val="dk1"/>
              </a:buClr>
              <a:buSzPts val="2000"/>
              <a:buFont typeface="Comfortaa Medium"/>
              <a:buChar char="➢"/>
            </a:pPr>
            <a:r>
              <a:rPr lang="en-US" sz="2000">
                <a:latin typeface="Comfortaa Medium"/>
                <a:ea typeface="Comfortaa Medium"/>
                <a:cs typeface="Comfortaa Medium"/>
                <a:sym typeface="Comfortaa Medium"/>
              </a:rPr>
              <a:t>We are building a system that will first automatically generate an accurate and descriptive caption for an image in text format with the help of LSTM and CNN algorithms, and then we will convert that text into voice. </a:t>
            </a:r>
            <a:endParaRPr sz="2000">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chemeClr val="dk1"/>
              </a:buClr>
              <a:buSzPts val="2000"/>
              <a:buFont typeface="Comfortaa Medium"/>
              <a:buChar char="➢"/>
            </a:pPr>
            <a:r>
              <a:rPr lang="en-US" sz="2000">
                <a:latin typeface="Comfortaa Medium"/>
                <a:ea typeface="Comfortaa Medium"/>
                <a:cs typeface="Comfortaa Medium"/>
                <a:sym typeface="Comfortaa Medium"/>
              </a:rPr>
              <a:t>This type of system can be very useful for visually impaired people as they can understand the meaning of an image without actually seeing it. </a:t>
            </a:r>
            <a:endParaRPr sz="2000">
              <a:latin typeface="Comfortaa Medium"/>
              <a:ea typeface="Comfortaa Medium"/>
              <a:cs typeface="Comfortaa Medium"/>
              <a:sym typeface="Comforta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Literature Survey</a:t>
            </a:r>
            <a:endParaRPr b="1">
              <a:solidFill>
                <a:schemeClr val="dk1"/>
              </a:solidFill>
              <a:latin typeface="Comfortaa"/>
              <a:ea typeface="Comfortaa"/>
              <a:cs typeface="Comfortaa"/>
              <a:sym typeface="Comfortaa"/>
            </a:endParaRPr>
          </a:p>
        </p:txBody>
      </p:sp>
      <p:sp>
        <p:nvSpPr>
          <p:cNvPr id="117" name="Google Shape;117;p16"/>
          <p:cNvSpPr txBox="1"/>
          <p:nvPr>
            <p:ph idx="1" type="body"/>
          </p:nvPr>
        </p:nvSpPr>
        <p:spPr>
          <a:xfrm>
            <a:off x="498000" y="2023800"/>
            <a:ext cx="11196000" cy="4661100"/>
          </a:xfrm>
          <a:prstGeom prst="rect">
            <a:avLst/>
          </a:prstGeom>
        </p:spPr>
        <p:txBody>
          <a:bodyPr anchorCtr="0" anchor="ctr" bIns="45700" lIns="91425" spcFirstLastPara="1" rIns="91425" wrap="square" tIns="45700">
            <a:noAutofit/>
          </a:bodyPr>
          <a:lstStyle/>
          <a:p>
            <a:pPr indent="-355600" lvl="0" marL="457200" rtl="0" algn="just">
              <a:lnSpc>
                <a:spcPct val="150000"/>
              </a:lnSpc>
              <a:spcBef>
                <a:spcPts val="360"/>
              </a:spcBef>
              <a:spcAft>
                <a:spcPts val="0"/>
              </a:spcAft>
              <a:buClr>
                <a:schemeClr val="dk1"/>
              </a:buClr>
              <a:buSzPts val="2000"/>
              <a:buFont typeface="Comfortaa Medium"/>
              <a:buChar char="➢"/>
            </a:pPr>
            <a:r>
              <a:rPr lang="en-US" sz="2000">
                <a:solidFill>
                  <a:schemeClr val="dk1"/>
                </a:solidFill>
                <a:latin typeface="Comfortaa Medium"/>
                <a:ea typeface="Comfortaa Medium"/>
                <a:cs typeface="Comfortaa Medium"/>
                <a:sym typeface="Comfortaa Medium"/>
              </a:rPr>
              <a:t>ICAC(2011) - Sumathi, Hemalatha </a:t>
            </a:r>
            <a:r>
              <a:rPr b="1" lang="en-US" sz="2000">
                <a:solidFill>
                  <a:schemeClr val="dk1"/>
                </a:solidFill>
                <a:latin typeface="Comfortaa"/>
                <a:ea typeface="Comfortaa"/>
                <a:cs typeface="Comfortaa"/>
                <a:sym typeface="Comfortaa"/>
              </a:rPr>
              <a:t>“A combined hierarchical model for automatic image annotation and retrieval”</a:t>
            </a:r>
            <a:r>
              <a:rPr lang="en-US" sz="2000">
                <a:solidFill>
                  <a:schemeClr val="dk1"/>
                </a:solidFill>
                <a:latin typeface="Comfortaa Medium"/>
                <a:ea typeface="Comfortaa Medium"/>
                <a:cs typeface="Comfortaa Medium"/>
                <a:sym typeface="Comfortaa Medium"/>
              </a:rPr>
              <a:t>  used SVM and JEC. JEC for feature extraction and SVM for mapping important features.</a:t>
            </a:r>
            <a:endParaRPr sz="2000">
              <a:solidFill>
                <a:schemeClr val="dk1"/>
              </a:solidFill>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chemeClr val="dk1"/>
              </a:buClr>
              <a:buSzPts val="2000"/>
              <a:buFont typeface="Comfortaa Medium"/>
              <a:buChar char="➢"/>
            </a:pPr>
            <a:r>
              <a:rPr lang="en-US" sz="2000">
                <a:solidFill>
                  <a:schemeClr val="dk1"/>
                </a:solidFill>
                <a:latin typeface="Comfortaa Medium"/>
                <a:ea typeface="Comfortaa Medium"/>
                <a:cs typeface="Comfortaa Medium"/>
                <a:sym typeface="Comfortaa Medium"/>
              </a:rPr>
              <a:t>URAI(2016) - Dong Kim, Donggeun Yoo, Bonggeun Sim, In So Kweon </a:t>
            </a:r>
            <a:r>
              <a:rPr b="1" lang="en-US" sz="2000">
                <a:solidFill>
                  <a:schemeClr val="dk1"/>
                </a:solidFill>
                <a:latin typeface="Comfortaa"/>
                <a:ea typeface="Comfortaa"/>
                <a:cs typeface="Comfortaa"/>
                <a:sym typeface="Comfortaa"/>
              </a:rPr>
              <a:t>“Sentence Learning Deep CNN for image Generation” </a:t>
            </a:r>
            <a:r>
              <a:rPr lang="en-US" sz="2000">
                <a:solidFill>
                  <a:schemeClr val="dk1"/>
                </a:solidFill>
                <a:latin typeface="Comfortaa Medium"/>
                <a:ea typeface="Comfortaa Medium"/>
                <a:cs typeface="Comfortaa Medium"/>
                <a:sym typeface="Comfortaa Medium"/>
              </a:rPr>
              <a:t>used CNN and RNN models. CNN for feature extraction and RNN for caption Generation.</a:t>
            </a:r>
            <a:endParaRPr sz="2000">
              <a:solidFill>
                <a:schemeClr val="dk1"/>
              </a:solidFill>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chemeClr val="dk1"/>
              </a:buClr>
              <a:buSzPts val="2000"/>
              <a:buFont typeface="Comfortaa Medium"/>
              <a:buChar char="➢"/>
            </a:pPr>
            <a:r>
              <a:rPr lang="en-US" sz="2000">
                <a:solidFill>
                  <a:schemeClr val="dk1"/>
                </a:solidFill>
                <a:latin typeface="Comfortaa Medium"/>
                <a:ea typeface="Comfortaa Medium"/>
                <a:cs typeface="Comfortaa Medium"/>
                <a:sym typeface="Comfortaa Medium"/>
              </a:rPr>
              <a:t>GCAT(2019) - Varsha Kesavan, Vaidehi Muley, Megha Kolhekar </a:t>
            </a:r>
            <a:r>
              <a:rPr b="1" lang="en-US" sz="2000">
                <a:solidFill>
                  <a:schemeClr val="dk1"/>
                </a:solidFill>
                <a:latin typeface="Comfortaa"/>
                <a:ea typeface="Comfortaa"/>
                <a:cs typeface="Comfortaa"/>
                <a:sym typeface="Comfortaa"/>
              </a:rPr>
              <a:t>“Deep Learning based Image caption Generation”</a:t>
            </a:r>
            <a:r>
              <a:rPr lang="en-US" sz="2000">
                <a:solidFill>
                  <a:schemeClr val="dk1"/>
                </a:solidFill>
                <a:latin typeface="Comfortaa Medium"/>
                <a:ea typeface="Comfortaa Medium"/>
                <a:cs typeface="Comfortaa Medium"/>
                <a:sym typeface="Comfortaa Medium"/>
              </a:rPr>
              <a:t> used transfer learning approach(VCG16 algorithm) and RNN.  </a:t>
            </a:r>
            <a:endParaRPr sz="2000">
              <a:solidFill>
                <a:schemeClr val="dk1"/>
              </a:solidFill>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Dataset</a:t>
            </a:r>
            <a:endParaRPr b="1">
              <a:solidFill>
                <a:schemeClr val="dk1"/>
              </a:solidFill>
              <a:latin typeface="Comfortaa"/>
              <a:ea typeface="Comfortaa"/>
              <a:cs typeface="Comfortaa"/>
              <a:sym typeface="Comfortaa"/>
            </a:endParaRPr>
          </a:p>
        </p:txBody>
      </p:sp>
      <p:sp>
        <p:nvSpPr>
          <p:cNvPr id="123" name="Google Shape;123;p17"/>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55600" lvl="0" marL="457200" rtl="0" algn="just">
              <a:lnSpc>
                <a:spcPct val="150000"/>
              </a:lnSpc>
              <a:spcBef>
                <a:spcPts val="360"/>
              </a:spcBef>
              <a:spcAft>
                <a:spcPts val="0"/>
              </a:spcAft>
              <a:buClr>
                <a:srgbClr val="3C4043"/>
              </a:buClr>
              <a:buSzPts val="2000"/>
              <a:buFont typeface="Comfortaa Medium"/>
              <a:buChar char="➢"/>
            </a:pPr>
            <a:r>
              <a:rPr lang="en-US" sz="2000">
                <a:solidFill>
                  <a:srgbClr val="3C4043"/>
                </a:solidFill>
                <a:highlight>
                  <a:srgbClr val="FFFFFF"/>
                </a:highlight>
                <a:latin typeface="Comfortaa Medium"/>
                <a:ea typeface="Comfortaa Medium"/>
                <a:cs typeface="Comfortaa Medium"/>
                <a:sym typeface="Comfortaa Medium"/>
              </a:rPr>
              <a:t>It is consisting of 8,000 images that are each paired with five different captions which provide clear descriptions of the salient entities and events.</a:t>
            </a:r>
            <a:endParaRPr sz="2000">
              <a:solidFill>
                <a:srgbClr val="3C4043"/>
              </a:solidFill>
              <a:highlight>
                <a:srgbClr val="FFFFFF"/>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3C4043"/>
              </a:buClr>
              <a:buSzPts val="2000"/>
              <a:buFont typeface="Comfortaa Medium"/>
              <a:buChar char="➢"/>
            </a:pPr>
            <a:r>
              <a:rPr lang="en-US" sz="2000">
                <a:solidFill>
                  <a:srgbClr val="3C4043"/>
                </a:solidFill>
                <a:highlight>
                  <a:srgbClr val="FFFFFF"/>
                </a:highlight>
                <a:latin typeface="Comfortaa Medium"/>
                <a:ea typeface="Comfortaa Medium"/>
                <a:cs typeface="Comfortaa Medium"/>
                <a:sym typeface="Comfortaa Medium"/>
              </a:rPr>
              <a:t>The images chosen from six different Flickr groups were manually selected to depict a variety of scenes and situations.</a:t>
            </a:r>
            <a:endParaRPr sz="2000">
              <a:solidFill>
                <a:srgbClr val="3C4043"/>
              </a:solidFill>
              <a:highlight>
                <a:srgbClr val="FFFFFF"/>
              </a:highlight>
              <a:latin typeface="Comfortaa Medium"/>
              <a:ea typeface="Comfortaa Medium"/>
              <a:cs typeface="Comfortaa Medium"/>
              <a:sym typeface="Comfortaa Medium"/>
            </a:endParaRPr>
          </a:p>
          <a:p>
            <a:pPr indent="-355600" lvl="0" marL="457200" rtl="0" algn="just">
              <a:lnSpc>
                <a:spcPct val="150000"/>
              </a:lnSpc>
              <a:spcBef>
                <a:spcPts val="0"/>
              </a:spcBef>
              <a:spcAft>
                <a:spcPts val="0"/>
              </a:spcAft>
              <a:buClr>
                <a:srgbClr val="FF0000"/>
              </a:buClr>
              <a:buSzPts val="2000"/>
              <a:buFont typeface="Comfortaa"/>
              <a:buChar char="➢"/>
            </a:pPr>
            <a:r>
              <a:rPr b="1" lang="en-US" sz="2000" u="sng">
                <a:solidFill>
                  <a:srgbClr val="FF0000"/>
                </a:solidFill>
                <a:highlight>
                  <a:srgbClr val="FFFFFF"/>
                </a:highlight>
                <a:latin typeface="Comfortaa"/>
                <a:ea typeface="Comfortaa"/>
                <a:cs typeface="Comfortaa"/>
                <a:sym typeface="Comfortaa"/>
                <a:hlinkClick r:id="rId3">
                  <a:extLst>
                    <a:ext uri="{A12FA001-AC4F-418D-AE19-62706E023703}">
                      <ahyp:hlinkClr val="tx"/>
                    </a:ext>
                  </a:extLst>
                </a:hlinkClick>
              </a:rPr>
              <a:t>Flickr 8k Dataset</a:t>
            </a:r>
            <a:endParaRPr b="1" sz="2000">
              <a:solidFill>
                <a:srgbClr val="FF0000"/>
              </a:solidFill>
              <a:highlight>
                <a:srgbClr val="FFFFFF"/>
              </a:highlight>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Methodology</a:t>
            </a:r>
            <a:endParaRPr b="1">
              <a:solidFill>
                <a:schemeClr val="dk1"/>
              </a:solidFill>
              <a:latin typeface="Comfortaa"/>
              <a:ea typeface="Comfortaa"/>
              <a:cs typeface="Comfortaa"/>
              <a:sym typeface="Comfortaa"/>
            </a:endParaRPr>
          </a:p>
        </p:txBody>
      </p:sp>
      <p:sp>
        <p:nvSpPr>
          <p:cNvPr id="129" name="Google Shape;129;p18"/>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33756" lvl="0" marL="457200" marR="0" rtl="0" algn="just">
              <a:lnSpc>
                <a:spcPct val="200000"/>
              </a:lnSpc>
              <a:spcBef>
                <a:spcPts val="360"/>
              </a:spcBef>
              <a:spcAft>
                <a:spcPts val="0"/>
              </a:spcAft>
              <a:buClr>
                <a:schemeClr val="lt2"/>
              </a:buClr>
              <a:buSzPts val="1656"/>
              <a:buFont typeface="Comfortaa"/>
              <a:buChar char="➢"/>
            </a:pPr>
            <a:r>
              <a:rPr lang="en-US">
                <a:latin typeface="Comfortaa"/>
                <a:ea typeface="Comfortaa"/>
                <a:cs typeface="Comfortaa"/>
                <a:sym typeface="Comfortaa"/>
              </a:rPr>
              <a:t>Feature extraction</a:t>
            </a:r>
            <a:endParaRPr>
              <a:latin typeface="Comfortaa"/>
              <a:ea typeface="Comfortaa"/>
              <a:cs typeface="Comfortaa"/>
              <a:sym typeface="Comfortaa"/>
            </a:endParaRPr>
          </a:p>
          <a:p>
            <a:pPr indent="-333756" lvl="0" marL="457200" marR="0" rtl="0" algn="just">
              <a:lnSpc>
                <a:spcPct val="200000"/>
              </a:lnSpc>
              <a:spcBef>
                <a:spcPts val="0"/>
              </a:spcBef>
              <a:spcAft>
                <a:spcPts val="0"/>
              </a:spcAft>
              <a:buClr>
                <a:schemeClr val="lt2"/>
              </a:buClr>
              <a:buSzPts val="1656"/>
              <a:buFont typeface="Comfortaa"/>
              <a:buChar char="➢"/>
            </a:pPr>
            <a:r>
              <a:rPr lang="en-US">
                <a:latin typeface="Comfortaa"/>
                <a:ea typeface="Comfortaa"/>
                <a:cs typeface="Comfortaa"/>
                <a:sym typeface="Comfortaa"/>
              </a:rPr>
              <a:t>Tokenizing Vocabulary</a:t>
            </a:r>
            <a:endParaRPr>
              <a:latin typeface="Comfortaa"/>
              <a:ea typeface="Comfortaa"/>
              <a:cs typeface="Comfortaa"/>
              <a:sym typeface="Comfortaa"/>
            </a:endParaRPr>
          </a:p>
          <a:p>
            <a:pPr indent="-333756" lvl="0" marL="457200" marR="0" rtl="0" algn="just">
              <a:lnSpc>
                <a:spcPct val="200000"/>
              </a:lnSpc>
              <a:spcBef>
                <a:spcPts val="0"/>
              </a:spcBef>
              <a:spcAft>
                <a:spcPts val="0"/>
              </a:spcAft>
              <a:buClr>
                <a:schemeClr val="lt2"/>
              </a:buClr>
              <a:buSzPts val="1656"/>
              <a:buFont typeface="Comfortaa"/>
              <a:buChar char="➢"/>
            </a:pPr>
            <a:r>
              <a:rPr lang="en-US">
                <a:latin typeface="Comfortaa"/>
                <a:ea typeface="Comfortaa"/>
                <a:cs typeface="Comfortaa"/>
                <a:sym typeface="Comfortaa"/>
              </a:rPr>
              <a:t>Model building</a:t>
            </a:r>
            <a:endParaRPr>
              <a:latin typeface="Comfortaa"/>
              <a:ea typeface="Comfortaa"/>
              <a:cs typeface="Comfortaa"/>
              <a:sym typeface="Comfortaa"/>
            </a:endParaRPr>
          </a:p>
          <a:p>
            <a:pPr indent="-333756" lvl="0" marL="457200" marR="0" rtl="0" algn="just">
              <a:lnSpc>
                <a:spcPct val="200000"/>
              </a:lnSpc>
              <a:spcBef>
                <a:spcPts val="0"/>
              </a:spcBef>
              <a:spcAft>
                <a:spcPts val="0"/>
              </a:spcAft>
              <a:buClr>
                <a:schemeClr val="lt2"/>
              </a:buClr>
              <a:buSzPts val="1656"/>
              <a:buFont typeface="Comfortaa"/>
              <a:buChar char="➢"/>
            </a:pPr>
            <a:r>
              <a:rPr lang="en-US">
                <a:latin typeface="Comfortaa"/>
                <a:ea typeface="Comfortaa"/>
                <a:cs typeface="Comfortaa"/>
                <a:sym typeface="Comfortaa"/>
              </a:rPr>
              <a:t>Voice generation</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Model</a:t>
            </a:r>
            <a:endParaRPr b="1">
              <a:solidFill>
                <a:schemeClr val="dk1"/>
              </a:solidFill>
              <a:latin typeface="Comfortaa"/>
              <a:ea typeface="Comfortaa"/>
              <a:cs typeface="Comfortaa"/>
              <a:sym typeface="Comfortaa"/>
            </a:endParaRPr>
          </a:p>
        </p:txBody>
      </p:sp>
      <p:sp>
        <p:nvSpPr>
          <p:cNvPr id="135" name="Google Shape;135;p19"/>
          <p:cNvSpPr txBox="1"/>
          <p:nvPr>
            <p:ph idx="1" type="body"/>
          </p:nvPr>
        </p:nvSpPr>
        <p:spPr>
          <a:xfrm>
            <a:off x="581192" y="2144771"/>
            <a:ext cx="11029500" cy="3678300"/>
          </a:xfrm>
          <a:prstGeom prst="rect">
            <a:avLst/>
          </a:prstGeom>
        </p:spPr>
        <p:txBody>
          <a:bodyPr anchorCtr="0" anchor="ctr" bIns="45700" lIns="91425" spcFirstLastPara="1" rIns="91425" wrap="square" tIns="45700">
            <a:normAutofit/>
          </a:bodyPr>
          <a:lstStyle/>
          <a:p>
            <a:pPr indent="-333756" lvl="0" marL="457200" marR="0" rtl="0" algn="just">
              <a:lnSpc>
                <a:spcPct val="200000"/>
              </a:lnSpc>
              <a:spcBef>
                <a:spcPts val="360"/>
              </a:spcBef>
              <a:spcAft>
                <a:spcPts val="0"/>
              </a:spcAft>
              <a:buClr>
                <a:schemeClr val="lt2"/>
              </a:buClr>
              <a:buSzPts val="1656"/>
              <a:buFont typeface="Comfortaa"/>
              <a:buChar char="➢"/>
            </a:pPr>
            <a:r>
              <a:rPr lang="en-US">
                <a:latin typeface="Comfortaa"/>
                <a:ea typeface="Comfortaa"/>
                <a:cs typeface="Comfortaa"/>
                <a:sym typeface="Comfortaa"/>
              </a:rPr>
              <a:t>VGG16</a:t>
            </a:r>
            <a:endParaRPr>
              <a:latin typeface="Comfortaa"/>
              <a:ea typeface="Comfortaa"/>
              <a:cs typeface="Comfortaa"/>
              <a:sym typeface="Comfortaa"/>
            </a:endParaRPr>
          </a:p>
          <a:p>
            <a:pPr indent="0" lvl="0" marL="0" marR="0" rtl="0" algn="just">
              <a:lnSpc>
                <a:spcPct val="200000"/>
              </a:lnSpc>
              <a:spcBef>
                <a:spcPts val="600"/>
              </a:spcBef>
              <a:spcAft>
                <a:spcPts val="0"/>
              </a:spcAft>
              <a:buNone/>
            </a:pPr>
            <a:r>
              <a:t/>
            </a:r>
            <a:endParaRPr>
              <a:latin typeface="Comfortaa"/>
              <a:ea typeface="Comfortaa"/>
              <a:cs typeface="Comfortaa"/>
              <a:sym typeface="Comfortaa"/>
            </a:endParaRPr>
          </a:p>
          <a:p>
            <a:pPr indent="0" lvl="0" marL="0" marR="0" rtl="0" algn="just">
              <a:lnSpc>
                <a:spcPct val="200000"/>
              </a:lnSpc>
              <a:spcBef>
                <a:spcPts val="600"/>
              </a:spcBef>
              <a:spcAft>
                <a:spcPts val="0"/>
              </a:spcAft>
              <a:buNone/>
            </a:pPr>
            <a:r>
              <a:t/>
            </a:r>
            <a:endParaRPr>
              <a:latin typeface="Comfortaa"/>
              <a:ea typeface="Comfortaa"/>
              <a:cs typeface="Comfortaa"/>
              <a:sym typeface="Comfortaa"/>
            </a:endParaRPr>
          </a:p>
          <a:p>
            <a:pPr indent="-333756" lvl="0" marL="457200" marR="0" rtl="0" algn="just">
              <a:lnSpc>
                <a:spcPct val="200000"/>
              </a:lnSpc>
              <a:spcBef>
                <a:spcPts val="600"/>
              </a:spcBef>
              <a:spcAft>
                <a:spcPts val="0"/>
              </a:spcAft>
              <a:buClr>
                <a:schemeClr val="lt2"/>
              </a:buClr>
              <a:buSzPts val="1656"/>
              <a:buFont typeface="Comfortaa"/>
              <a:buChar char="➢"/>
            </a:pPr>
            <a:r>
              <a:rPr lang="en-US">
                <a:latin typeface="Comfortaa"/>
                <a:ea typeface="Comfortaa"/>
                <a:cs typeface="Comfortaa"/>
                <a:sym typeface="Comfortaa"/>
              </a:rPr>
              <a:t>LSTM</a:t>
            </a:r>
            <a:endParaRPr>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Results</a:t>
            </a:r>
            <a:endParaRPr b="1">
              <a:solidFill>
                <a:schemeClr val="dk1"/>
              </a:solidFill>
              <a:latin typeface="Comfortaa"/>
              <a:ea typeface="Comfortaa"/>
              <a:cs typeface="Comfortaa"/>
              <a:sym typeface="Comfortaa"/>
            </a:endParaRPr>
          </a:p>
        </p:txBody>
      </p:sp>
      <p:sp>
        <p:nvSpPr>
          <p:cNvPr id="141" name="Google Shape;141;p20"/>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42" name="Google Shape;142;p20"/>
          <p:cNvPicPr preferRelativeResize="0"/>
          <p:nvPr/>
        </p:nvPicPr>
        <p:blipFill>
          <a:blip r:embed="rId3">
            <a:alphaModFix/>
          </a:blip>
          <a:stretch>
            <a:fillRect/>
          </a:stretch>
        </p:blipFill>
        <p:spPr>
          <a:xfrm>
            <a:off x="581200" y="2162275"/>
            <a:ext cx="5840126" cy="3714750"/>
          </a:xfrm>
          <a:prstGeom prst="rect">
            <a:avLst/>
          </a:prstGeom>
          <a:noFill/>
          <a:ln>
            <a:noFill/>
          </a:ln>
        </p:spPr>
      </p:pic>
      <p:pic>
        <p:nvPicPr>
          <p:cNvPr id="143" name="Google Shape;143;p20"/>
          <p:cNvPicPr preferRelativeResize="0"/>
          <p:nvPr/>
        </p:nvPicPr>
        <p:blipFill>
          <a:blip r:embed="rId4">
            <a:alphaModFix/>
          </a:blip>
          <a:stretch>
            <a:fillRect/>
          </a:stretch>
        </p:blipFill>
        <p:spPr>
          <a:xfrm>
            <a:off x="7145225" y="2956875"/>
            <a:ext cx="3486200" cy="208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Comfortaa"/>
                <a:ea typeface="Comfortaa"/>
                <a:cs typeface="Comfortaa"/>
                <a:sym typeface="Comfortaa"/>
              </a:rPr>
              <a:t>Results</a:t>
            </a:r>
            <a:endParaRPr b="1">
              <a:solidFill>
                <a:schemeClr val="dk1"/>
              </a:solidFill>
              <a:latin typeface="Comfortaa"/>
              <a:ea typeface="Comfortaa"/>
              <a:cs typeface="Comfortaa"/>
              <a:sym typeface="Comfortaa"/>
            </a:endParaRPr>
          </a:p>
        </p:txBody>
      </p:sp>
      <p:sp>
        <p:nvSpPr>
          <p:cNvPr id="149" name="Google Shape;149;p2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lnSpc>
                <a:spcPct val="150000"/>
              </a:lnSpc>
              <a:spcBef>
                <a:spcPts val="360"/>
              </a:spcBef>
              <a:spcAft>
                <a:spcPts val="600"/>
              </a:spcAft>
              <a:buNone/>
            </a:pPr>
            <a:r>
              <a:t/>
            </a:r>
            <a:endParaRPr sz="2000">
              <a:latin typeface="Comfortaa Medium"/>
              <a:ea typeface="Comfortaa Medium"/>
              <a:cs typeface="Comfortaa Medium"/>
              <a:sym typeface="Comfortaa Medium"/>
            </a:endParaRPr>
          </a:p>
        </p:txBody>
      </p:sp>
      <p:pic>
        <p:nvPicPr>
          <p:cNvPr id="150" name="Google Shape;150;p21"/>
          <p:cNvPicPr preferRelativeResize="0"/>
          <p:nvPr/>
        </p:nvPicPr>
        <p:blipFill>
          <a:blip r:embed="rId3">
            <a:alphaModFix/>
          </a:blip>
          <a:stretch>
            <a:fillRect/>
          </a:stretch>
        </p:blipFill>
        <p:spPr>
          <a:xfrm>
            <a:off x="581200" y="2117800"/>
            <a:ext cx="5504275" cy="3803725"/>
          </a:xfrm>
          <a:prstGeom prst="rect">
            <a:avLst/>
          </a:prstGeom>
          <a:noFill/>
          <a:ln>
            <a:noFill/>
          </a:ln>
        </p:spPr>
      </p:pic>
      <p:pic>
        <p:nvPicPr>
          <p:cNvPr id="151" name="Google Shape;151;p21"/>
          <p:cNvPicPr preferRelativeResize="0"/>
          <p:nvPr/>
        </p:nvPicPr>
        <p:blipFill>
          <a:blip r:embed="rId4">
            <a:alphaModFix/>
          </a:blip>
          <a:stretch>
            <a:fillRect/>
          </a:stretch>
        </p:blipFill>
        <p:spPr>
          <a:xfrm>
            <a:off x="6173875" y="2117800"/>
            <a:ext cx="5355601" cy="3803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000000"/>
      </a:lt2>
      <a:accent1>
        <a:srgbClr val="FFE599"/>
      </a:accent1>
      <a:accent2>
        <a:srgbClr val="FFD966"/>
      </a:accent2>
      <a:accent3>
        <a:srgbClr val="FFD966"/>
      </a:accent3>
      <a:accent4>
        <a:srgbClr val="F1C232"/>
      </a:accent4>
      <a:accent5>
        <a:srgbClr val="66B1CE"/>
      </a:accent5>
      <a:accent6>
        <a:srgbClr val="40619D"/>
      </a:accent6>
      <a:hlink>
        <a:srgbClr val="CFE2F3"/>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