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90" r:id="rId3"/>
    <p:sldId id="292" r:id="rId4"/>
    <p:sldId id="295" r:id="rId5"/>
    <p:sldId id="294" r:id="rId6"/>
    <p:sldId id="296" r:id="rId7"/>
    <p:sldId id="298" r:id="rId8"/>
    <p:sldId id="297" r:id="rId9"/>
    <p:sldId id="289" r:id="rId10"/>
    <p:sldId id="300" r:id="rId11"/>
    <p:sldId id="301" r:id="rId12"/>
    <p:sldId id="302" r:id="rId13"/>
    <p:sldId id="303" r:id="rId14"/>
  </p:sldIdLst>
  <p:sldSz cx="9144000" cy="5143500" type="screen16x9"/>
  <p:notesSz cx="6858000" cy="9144000"/>
  <p:embeddedFontLst>
    <p:embeddedFont>
      <p:font typeface="Montserrat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C78755-913F-453C-8CA7-D46A1C9FB9B7}">
  <a:tblStyle styleId="{B6C78755-913F-453C-8CA7-D46A1C9FB9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71" autoAdjust="0"/>
  </p:normalViewPr>
  <p:slideViewPr>
    <p:cSldViewPr snapToGrid="0">
      <p:cViewPr varScale="1">
        <p:scale>
          <a:sx n="83" d="100"/>
          <a:sy n="83" d="100"/>
        </p:scale>
        <p:origin x="4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98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many more concepts, but these are foundational.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2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36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39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74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Middleware was originally implemented as </a:t>
            </a:r>
            <a:r>
              <a:rPr lang="en-US" sz="1100" b="1" dirty="0"/>
              <a:t>software</a:t>
            </a:r>
            <a:r>
              <a:rPr lang="en-US" sz="1100" dirty="0"/>
              <a:t> positioned </a:t>
            </a:r>
            <a:r>
              <a:rPr lang="en-US" sz="1100" b="1" dirty="0"/>
              <a:t>between</a:t>
            </a:r>
            <a:r>
              <a:rPr lang="en-US" sz="1100" dirty="0"/>
              <a:t> Operating Systems and Application programs that provided services beyond the scope of Operating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The point of middleware is to make writing applications simpler and faster.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Middleware also helps applications communicate with each other.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you give an example of an Operating System?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67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In computer networks, middleware is now often implemented as special purpose </a:t>
            </a:r>
            <a:r>
              <a:rPr lang="en-US" sz="1100" b="1" dirty="0"/>
              <a:t>hardware</a:t>
            </a:r>
            <a:r>
              <a:rPr lang="en-US" sz="11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For instance, many network attached printers, routers and cable modems host a web site to allow you to configure them and check their status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79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Today the internet allows us to connect to thousands of applications.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Those applications are spread across thousands or millions of computers on the internet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In the most general sense, today Middleware is what programmers depend on to communication between applications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472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Ideally, this is a programmer’s view of the world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413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This is how web pages work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Both the Phone App and the Prediction App must be running at the same time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The Phone App waits while the Predication App crates and returns its response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If Prediction App is not working, nothing happens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999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569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Attendance app can run anytime before the Payroll runs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Payroll app is not running when Attendance app sends messages</a:t>
            </a:r>
          </a:p>
        </p:txBody>
      </p:sp>
    </p:spTree>
    <p:extLst>
      <p:ext uri="{BB962C8B-B14F-4D97-AF65-F5344CB8AC3E}">
        <p14:creationId xmlns:p14="http://schemas.microsoft.com/office/powerpoint/2010/main" val="379823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many Banking, Insurance and Government systems that existed decades before the internet. MOM allows them to interact with the internet.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Internet of Things (IOT) and Big Data do not work well with standard Web  (HTTP) technologies. They also depend heavily on MOM.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00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account/reg/us-en/signup?formid=urx-1786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WJpRtjGiA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Message Oriented Middleware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D5FBA-5A08-4827-91B3-8B2A9B422D5E}"/>
              </a:ext>
            </a:extLst>
          </p:cNvPr>
          <p:cNvSpPr txBox="1"/>
          <p:nvPr/>
        </p:nvSpPr>
        <p:spPr>
          <a:xfrm>
            <a:off x="4564272" y="3980872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By Steve Vaughn</a:t>
            </a:r>
          </a:p>
        </p:txBody>
      </p:sp>
    </p:spTree>
    <p:extLst>
      <p:ext uri="{BB962C8B-B14F-4D97-AF65-F5344CB8AC3E}">
        <p14:creationId xmlns:p14="http://schemas.microsoft.com/office/powerpoint/2010/main" val="252666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MOM Components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92CF5-152C-48F5-AFAA-2EF73BF85333}"/>
              </a:ext>
            </a:extLst>
          </p:cNvPr>
          <p:cNvSpPr txBox="1"/>
          <p:nvPr/>
        </p:nvSpPr>
        <p:spPr>
          <a:xfrm>
            <a:off x="2330823" y="1452282"/>
            <a:ext cx="269016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small (under 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up to 4MB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reference external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Virtually any format</a:t>
            </a:r>
          </a:p>
          <a:p>
            <a:endParaRPr lang="en-US" dirty="0"/>
          </a:p>
          <a:p>
            <a:r>
              <a:rPr lang="en-US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Messages</a:t>
            </a:r>
          </a:p>
          <a:p>
            <a:endParaRPr lang="en-US" dirty="0"/>
          </a:p>
          <a:p>
            <a:r>
              <a:rPr lang="en-US" dirty="0"/>
              <a:t>Queue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Security</a:t>
            </a:r>
          </a:p>
        </p:txBody>
      </p:sp>
    </p:spTree>
    <p:extLst>
      <p:ext uri="{BB962C8B-B14F-4D97-AF65-F5344CB8AC3E}">
        <p14:creationId xmlns:p14="http://schemas.microsoft.com/office/powerpoint/2010/main" val="14412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C48F2-D001-408B-B3DF-1C8C14C25AC5}"/>
              </a:ext>
            </a:extLst>
          </p:cNvPr>
          <p:cNvSpPr/>
          <p:nvPr/>
        </p:nvSpPr>
        <p:spPr>
          <a:xfrm>
            <a:off x="3464856" y="1325659"/>
            <a:ext cx="1107144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amqsput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6046D-C440-4261-869E-F74FBD68114C}"/>
              </a:ext>
            </a:extLst>
          </p:cNvPr>
          <p:cNvSpPr/>
          <p:nvPr/>
        </p:nvSpPr>
        <p:spPr>
          <a:xfrm>
            <a:off x="6895688" y="1325658"/>
            <a:ext cx="107774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amqsget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36C9B5-9FF0-4B2F-9CE5-B500399B39E3}"/>
              </a:ext>
            </a:extLst>
          </p:cNvPr>
          <p:cNvSpPr/>
          <p:nvPr/>
        </p:nvSpPr>
        <p:spPr>
          <a:xfrm>
            <a:off x="4761565" y="1487851"/>
            <a:ext cx="1703294" cy="818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IBM MQ</a:t>
            </a:r>
          </a:p>
          <a:p>
            <a:pPr algn="ctr"/>
            <a:r>
              <a:rPr lang="en-US" sz="1200" dirty="0"/>
              <a:t>Queue Manager: </a:t>
            </a:r>
            <a:r>
              <a:rPr lang="en-US" sz="1200" b="1" dirty="0" err="1"/>
              <a:t>QM_Demo</a:t>
            </a:r>
            <a:endParaRPr lang="en-US" sz="1200" b="1" dirty="0"/>
          </a:p>
          <a:p>
            <a:pPr algn="ctr"/>
            <a:r>
              <a:rPr lang="en-US" sz="1200" dirty="0"/>
              <a:t>Queue: </a:t>
            </a:r>
            <a:r>
              <a:rPr lang="en-US" sz="1200" b="1" dirty="0"/>
              <a:t>QL1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84CE7-D5C5-47CF-A15D-5289707700C1}"/>
              </a:ext>
            </a:extLst>
          </p:cNvPr>
          <p:cNvSpPr txBox="1"/>
          <p:nvPr/>
        </p:nvSpPr>
        <p:spPr>
          <a:xfrm>
            <a:off x="776450" y="2428310"/>
            <a:ext cx="2585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MQ sample program </a:t>
            </a:r>
            <a:r>
              <a:rPr lang="en-US" sz="1200" dirty="0" err="1"/>
              <a:t>amqsput</a:t>
            </a:r>
            <a:r>
              <a:rPr lang="en-US" sz="1200" dirty="0"/>
              <a:t> will place messages to the queue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Another sample program </a:t>
            </a:r>
            <a:r>
              <a:rPr lang="en-US" sz="1200" dirty="0" err="1"/>
              <a:t>amqsget</a:t>
            </a:r>
            <a:r>
              <a:rPr lang="en-US" sz="1200" dirty="0"/>
              <a:t> will take messages from the queue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6F3A44-AAFB-481F-88CB-6F6D41F6F518}"/>
              </a:ext>
            </a:extLst>
          </p:cNvPr>
          <p:cNvCxnSpPr>
            <a:cxnSpLocks/>
          </p:cNvCxnSpPr>
          <p:nvPr/>
        </p:nvCxnSpPr>
        <p:spPr>
          <a:xfrm>
            <a:off x="4052047" y="2644588"/>
            <a:ext cx="1550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DEF1B-7F75-4FE1-B9C1-3AA22F162D67}"/>
              </a:ext>
            </a:extLst>
          </p:cNvPr>
          <p:cNvCxnSpPr>
            <a:cxnSpLocks/>
          </p:cNvCxnSpPr>
          <p:nvPr/>
        </p:nvCxnSpPr>
        <p:spPr>
          <a:xfrm>
            <a:off x="5737410" y="3290051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1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you need for the lab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A5A6F-7708-402B-9EFF-0B78ECD3868B}"/>
              </a:ext>
            </a:extLst>
          </p:cNvPr>
          <p:cNvSpPr txBox="1"/>
          <p:nvPr/>
        </p:nvSpPr>
        <p:spPr>
          <a:xfrm>
            <a:off x="2052928" y="1490483"/>
            <a:ext cx="588334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 machine: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Intel/AMD (X86 64bit)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4GB of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5GB of free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1024 x 768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speed internet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Need Administer privileges on the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Need Trial version of IBM MQ V9.1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free IBM account at </a:t>
            </a:r>
            <a:r>
              <a:rPr lang="en-US" u="sng" dirty="0">
                <a:hlinkClick r:id="rId3"/>
              </a:rPr>
              <a:t>Sign up for IBM MQ Full Featured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Download </a:t>
            </a:r>
            <a:r>
              <a:rPr lang="en-US" dirty="0"/>
              <a:t>IBM_MQ_9.1_WINDOWS_TRIAL.zip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2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A5A6F-7708-402B-9EFF-0B78ECD3868B}"/>
              </a:ext>
            </a:extLst>
          </p:cNvPr>
          <p:cNvSpPr txBox="1"/>
          <p:nvPr/>
        </p:nvSpPr>
        <p:spPr>
          <a:xfrm>
            <a:off x="1721222" y="1320155"/>
            <a:ext cx="67862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Place IBM_MQ_9.1_WINDOWS_TRIAL.zip on your Desktop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Unzip this file to create </a:t>
            </a:r>
            <a:r>
              <a:rPr lang="en-US" dirty="0" err="1"/>
              <a:t>MQServer</a:t>
            </a:r>
            <a:r>
              <a:rPr lang="en-US" dirty="0"/>
              <a:t> folder on your desktop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Watch the YouTube video </a:t>
            </a:r>
            <a:r>
              <a:rPr lang="en-US" b="1" dirty="0"/>
              <a:t>IBM MQ v9 Setup and Install: </a:t>
            </a:r>
            <a:r>
              <a:rPr lang="en-US" dirty="0">
                <a:hlinkClick r:id="rId3"/>
              </a:rPr>
              <a:t>https://www.youtube.com/watch?v=cWJpRtjGiAM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activity in this video on your lab machine noting the following variations: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In the video the zip file that was downloaded is called </a:t>
            </a:r>
            <a:r>
              <a:rPr lang="en-US" b="1" dirty="0"/>
              <a:t>CN9GGML.zip </a:t>
            </a:r>
            <a:r>
              <a:rPr lang="en-US" dirty="0"/>
              <a:t>and the Desktop folder created from the zip file is called </a:t>
            </a:r>
            <a:r>
              <a:rPr lang="en-US" b="1" dirty="0"/>
              <a:t>CN9GGML</a:t>
            </a:r>
            <a:r>
              <a:rPr lang="en-US" dirty="0"/>
              <a:t>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Your zip file is called </a:t>
            </a:r>
            <a:r>
              <a:rPr lang="en-US" b="1" dirty="0"/>
              <a:t>IBM_MQ_9.1_WINDOWS_TRIAL.zip </a:t>
            </a:r>
            <a:r>
              <a:rPr lang="en-US" dirty="0"/>
              <a:t>and the desktop folder it creates is called </a:t>
            </a:r>
            <a:r>
              <a:rPr lang="en-US" b="1" dirty="0" err="1"/>
              <a:t>MQServer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957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4"/>
            <a:ext cx="3587400" cy="9802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Oriented </a:t>
            </a:r>
            <a:r>
              <a:rPr lang="en-US" dirty="0"/>
              <a:t>Middleware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07ECA-7390-4C2C-98ED-F8BAF378388E}"/>
              </a:ext>
            </a:extLst>
          </p:cNvPr>
          <p:cNvSpPr/>
          <p:nvPr/>
        </p:nvSpPr>
        <p:spPr>
          <a:xfrm>
            <a:off x="1676400" y="1810871"/>
            <a:ext cx="1577788" cy="2321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5725D-AAF4-4D8F-93AD-527DC3185B6E}"/>
              </a:ext>
            </a:extLst>
          </p:cNvPr>
          <p:cNvSpPr/>
          <p:nvPr/>
        </p:nvSpPr>
        <p:spPr>
          <a:xfrm>
            <a:off x="3648635" y="1810871"/>
            <a:ext cx="1577788" cy="1210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9D495-9E12-47A3-8BD0-9BA639D8EBC4}"/>
              </a:ext>
            </a:extLst>
          </p:cNvPr>
          <p:cNvSpPr/>
          <p:nvPr/>
        </p:nvSpPr>
        <p:spPr>
          <a:xfrm>
            <a:off x="3648635" y="3021106"/>
            <a:ext cx="1577788" cy="11116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2C1DD-DFFA-4F7C-9C2F-1F59CE51BFD2}"/>
              </a:ext>
            </a:extLst>
          </p:cNvPr>
          <p:cNvSpPr/>
          <p:nvPr/>
        </p:nvSpPr>
        <p:spPr>
          <a:xfrm>
            <a:off x="5638803" y="3389770"/>
            <a:ext cx="1577788" cy="7519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EC880-2433-4F03-9FF4-53BE7BAFDC1C}"/>
              </a:ext>
            </a:extLst>
          </p:cNvPr>
          <p:cNvSpPr/>
          <p:nvPr/>
        </p:nvSpPr>
        <p:spPr>
          <a:xfrm>
            <a:off x="5638797" y="2571751"/>
            <a:ext cx="1577788" cy="818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95042-E693-46FB-A012-C81D8F4FA281}"/>
              </a:ext>
            </a:extLst>
          </p:cNvPr>
          <p:cNvSpPr/>
          <p:nvPr/>
        </p:nvSpPr>
        <p:spPr>
          <a:xfrm>
            <a:off x="6138392" y="1807999"/>
            <a:ext cx="553996" cy="7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A516E-2BDE-4586-B287-261724D26EB9}"/>
              </a:ext>
            </a:extLst>
          </p:cNvPr>
          <p:cNvSpPr/>
          <p:nvPr/>
        </p:nvSpPr>
        <p:spPr>
          <a:xfrm>
            <a:off x="6679166" y="1808131"/>
            <a:ext cx="528639" cy="76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058D60-F78A-4FF1-B447-FAEF312B0496}"/>
              </a:ext>
            </a:extLst>
          </p:cNvPr>
          <p:cNvSpPr/>
          <p:nvPr/>
        </p:nvSpPr>
        <p:spPr>
          <a:xfrm>
            <a:off x="5622779" y="1811519"/>
            <a:ext cx="528639" cy="760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66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4"/>
            <a:ext cx="3587400" cy="9802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Oriented </a:t>
            </a:r>
            <a:r>
              <a:rPr lang="en-US" dirty="0"/>
              <a:t>Middleware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784;p37">
            <a:extLst>
              <a:ext uri="{FF2B5EF4-FFF2-40B4-BE49-F238E27FC236}">
                <a16:creationId xmlns:a16="http://schemas.microsoft.com/office/drawing/2014/main" id="{886891C9-0B49-4C29-A708-C1CC5941CAE9}"/>
              </a:ext>
            </a:extLst>
          </p:cNvPr>
          <p:cNvSpPr/>
          <p:nvPr/>
        </p:nvSpPr>
        <p:spPr>
          <a:xfrm>
            <a:off x="2511097" y="2473353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4" name="Google Shape;723;p37">
            <a:extLst>
              <a:ext uri="{FF2B5EF4-FFF2-40B4-BE49-F238E27FC236}">
                <a16:creationId xmlns:a16="http://schemas.microsoft.com/office/drawing/2014/main" id="{BC26BF42-62E4-4233-8912-2CC3884F8B2B}"/>
              </a:ext>
            </a:extLst>
          </p:cNvPr>
          <p:cNvSpPr/>
          <p:nvPr/>
        </p:nvSpPr>
        <p:spPr>
          <a:xfrm>
            <a:off x="1932448" y="3185672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24;p37">
            <a:extLst>
              <a:ext uri="{FF2B5EF4-FFF2-40B4-BE49-F238E27FC236}">
                <a16:creationId xmlns:a16="http://schemas.microsoft.com/office/drawing/2014/main" id="{3FC4C5F0-CB00-4E91-A19D-153C1A3B2E62}"/>
              </a:ext>
            </a:extLst>
          </p:cNvPr>
          <p:cNvSpPr/>
          <p:nvPr/>
        </p:nvSpPr>
        <p:spPr>
          <a:xfrm>
            <a:off x="1686502" y="2302523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725;p37">
            <a:extLst>
              <a:ext uri="{FF2B5EF4-FFF2-40B4-BE49-F238E27FC236}">
                <a16:creationId xmlns:a16="http://schemas.microsoft.com/office/drawing/2014/main" id="{A03D5CEF-BEF8-4A95-BB6C-A54DAE3D7F33}"/>
              </a:ext>
            </a:extLst>
          </p:cNvPr>
          <p:cNvGrpSpPr/>
          <p:nvPr/>
        </p:nvGrpSpPr>
        <p:grpSpPr>
          <a:xfrm>
            <a:off x="2602946" y="1870132"/>
            <a:ext cx="386943" cy="372647"/>
            <a:chOff x="2583325" y="2972875"/>
            <a:chExt cx="462850" cy="445750"/>
          </a:xfrm>
        </p:grpSpPr>
        <p:sp>
          <p:nvSpPr>
            <p:cNvPr id="17" name="Google Shape;726;p37">
              <a:extLst>
                <a:ext uri="{FF2B5EF4-FFF2-40B4-BE49-F238E27FC236}">
                  <a16:creationId xmlns:a16="http://schemas.microsoft.com/office/drawing/2014/main" id="{EA43BF03-4338-46E5-9DD1-E18BA69147BD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7;p37">
              <a:extLst>
                <a:ext uri="{FF2B5EF4-FFF2-40B4-BE49-F238E27FC236}">
                  <a16:creationId xmlns:a16="http://schemas.microsoft.com/office/drawing/2014/main" id="{60A3AD6C-EB25-46B3-B94D-7E06A0C9E4C8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724;p37">
            <a:extLst>
              <a:ext uri="{FF2B5EF4-FFF2-40B4-BE49-F238E27FC236}">
                <a16:creationId xmlns:a16="http://schemas.microsoft.com/office/drawing/2014/main" id="{4908B216-EA14-4C3B-B091-BB0198A62699}"/>
              </a:ext>
            </a:extLst>
          </p:cNvPr>
          <p:cNvSpPr/>
          <p:nvPr/>
        </p:nvSpPr>
        <p:spPr>
          <a:xfrm>
            <a:off x="2453887" y="3772073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84;p37">
            <a:extLst>
              <a:ext uri="{FF2B5EF4-FFF2-40B4-BE49-F238E27FC236}">
                <a16:creationId xmlns:a16="http://schemas.microsoft.com/office/drawing/2014/main" id="{37C39CBA-CB81-4C04-90CE-70A623F36909}"/>
              </a:ext>
            </a:extLst>
          </p:cNvPr>
          <p:cNvSpPr/>
          <p:nvPr/>
        </p:nvSpPr>
        <p:spPr>
          <a:xfrm>
            <a:off x="4779171" y="2491278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21" name="Picture 20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56900936-0B81-405C-B026-06E696F4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3" y="2402481"/>
            <a:ext cx="474135" cy="732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432BD2-B9C6-454B-8B0E-174F6C1A61F6}"/>
              </a:ext>
            </a:extLst>
          </p:cNvPr>
          <p:cNvSpPr txBox="1"/>
          <p:nvPr/>
        </p:nvSpPr>
        <p:spPr>
          <a:xfrm>
            <a:off x="5865777" y="3089426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Application</a:t>
            </a:r>
          </a:p>
          <a:p>
            <a:pPr algn="ctr"/>
            <a:r>
              <a:rPr lang="en-US" sz="1100" b="1" dirty="0"/>
              <a:t>Server</a:t>
            </a:r>
          </a:p>
        </p:txBody>
      </p:sp>
      <p:pic>
        <p:nvPicPr>
          <p:cNvPr id="25" name="Picture 24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36DCB9CA-5BF3-41F2-841D-C69112B1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87" y="2411441"/>
            <a:ext cx="474135" cy="7329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CB92EB-1FC7-4C9D-AF7E-733CE5F133CD}"/>
              </a:ext>
            </a:extLst>
          </p:cNvPr>
          <p:cNvSpPr txBox="1"/>
          <p:nvPr/>
        </p:nvSpPr>
        <p:spPr>
          <a:xfrm>
            <a:off x="3624601" y="309838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42976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4"/>
            <a:ext cx="3587400" cy="9802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Oriented </a:t>
            </a:r>
            <a:r>
              <a:rPr lang="en-US" dirty="0"/>
              <a:t>Middleware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Google Shape;784;p37">
            <a:extLst>
              <a:ext uri="{FF2B5EF4-FFF2-40B4-BE49-F238E27FC236}">
                <a16:creationId xmlns:a16="http://schemas.microsoft.com/office/drawing/2014/main" id="{886891C9-0B49-4C29-A708-C1CC5941CAE9}"/>
              </a:ext>
            </a:extLst>
          </p:cNvPr>
          <p:cNvSpPr/>
          <p:nvPr/>
        </p:nvSpPr>
        <p:spPr>
          <a:xfrm>
            <a:off x="2905535" y="2473353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4" name="Google Shape;723;p37">
            <a:extLst>
              <a:ext uri="{FF2B5EF4-FFF2-40B4-BE49-F238E27FC236}">
                <a16:creationId xmlns:a16="http://schemas.microsoft.com/office/drawing/2014/main" id="{BC26BF42-62E4-4233-8912-2CC3884F8B2B}"/>
              </a:ext>
            </a:extLst>
          </p:cNvPr>
          <p:cNvSpPr/>
          <p:nvPr/>
        </p:nvSpPr>
        <p:spPr>
          <a:xfrm>
            <a:off x="2326886" y="3185672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24;p37">
            <a:extLst>
              <a:ext uri="{FF2B5EF4-FFF2-40B4-BE49-F238E27FC236}">
                <a16:creationId xmlns:a16="http://schemas.microsoft.com/office/drawing/2014/main" id="{3FC4C5F0-CB00-4E91-A19D-153C1A3B2E62}"/>
              </a:ext>
            </a:extLst>
          </p:cNvPr>
          <p:cNvSpPr/>
          <p:nvPr/>
        </p:nvSpPr>
        <p:spPr>
          <a:xfrm>
            <a:off x="2080940" y="2302523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725;p37">
            <a:extLst>
              <a:ext uri="{FF2B5EF4-FFF2-40B4-BE49-F238E27FC236}">
                <a16:creationId xmlns:a16="http://schemas.microsoft.com/office/drawing/2014/main" id="{A03D5CEF-BEF8-4A95-BB6C-A54DAE3D7F33}"/>
              </a:ext>
            </a:extLst>
          </p:cNvPr>
          <p:cNvGrpSpPr/>
          <p:nvPr/>
        </p:nvGrpSpPr>
        <p:grpSpPr>
          <a:xfrm>
            <a:off x="2997384" y="1870132"/>
            <a:ext cx="386943" cy="372647"/>
            <a:chOff x="2583325" y="2972875"/>
            <a:chExt cx="462850" cy="445750"/>
          </a:xfrm>
        </p:grpSpPr>
        <p:sp>
          <p:nvSpPr>
            <p:cNvPr id="17" name="Google Shape;726;p37">
              <a:extLst>
                <a:ext uri="{FF2B5EF4-FFF2-40B4-BE49-F238E27FC236}">
                  <a16:creationId xmlns:a16="http://schemas.microsoft.com/office/drawing/2014/main" id="{EA43BF03-4338-46E5-9DD1-E18BA69147BD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7;p37">
              <a:extLst>
                <a:ext uri="{FF2B5EF4-FFF2-40B4-BE49-F238E27FC236}">
                  <a16:creationId xmlns:a16="http://schemas.microsoft.com/office/drawing/2014/main" id="{60A3AD6C-EB25-46B3-B94D-7E06A0C9E4C8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724;p37">
            <a:extLst>
              <a:ext uri="{FF2B5EF4-FFF2-40B4-BE49-F238E27FC236}">
                <a16:creationId xmlns:a16="http://schemas.microsoft.com/office/drawing/2014/main" id="{4908B216-EA14-4C3B-B091-BB0198A62699}"/>
              </a:ext>
            </a:extLst>
          </p:cNvPr>
          <p:cNvSpPr/>
          <p:nvPr/>
        </p:nvSpPr>
        <p:spPr>
          <a:xfrm>
            <a:off x="2848325" y="3772073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84;p37">
            <a:extLst>
              <a:ext uri="{FF2B5EF4-FFF2-40B4-BE49-F238E27FC236}">
                <a16:creationId xmlns:a16="http://schemas.microsoft.com/office/drawing/2014/main" id="{37C39CBA-CB81-4C04-90CE-70A623F36909}"/>
              </a:ext>
            </a:extLst>
          </p:cNvPr>
          <p:cNvSpPr/>
          <p:nvPr/>
        </p:nvSpPr>
        <p:spPr>
          <a:xfrm>
            <a:off x="5173609" y="2491278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21" name="Picture 20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56900936-0B81-405C-B026-06E696F4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01" y="2402481"/>
            <a:ext cx="474135" cy="732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432BD2-B9C6-454B-8B0E-174F6C1A61F6}"/>
              </a:ext>
            </a:extLst>
          </p:cNvPr>
          <p:cNvSpPr txBox="1"/>
          <p:nvPr/>
        </p:nvSpPr>
        <p:spPr>
          <a:xfrm>
            <a:off x="6260215" y="3089426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Application</a:t>
            </a:r>
          </a:p>
          <a:p>
            <a:pPr algn="ctr"/>
            <a:r>
              <a:rPr lang="en-US" sz="1100" b="1" dirty="0"/>
              <a:t>Server</a:t>
            </a:r>
          </a:p>
        </p:txBody>
      </p:sp>
      <p:pic>
        <p:nvPicPr>
          <p:cNvPr id="25" name="Picture 24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36DCB9CA-5BF3-41F2-841D-C69112B1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25" y="2411441"/>
            <a:ext cx="474135" cy="7329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CB92EB-1FC7-4C9D-AF7E-733CE5F133CD}"/>
              </a:ext>
            </a:extLst>
          </p:cNvPr>
          <p:cNvSpPr txBox="1"/>
          <p:nvPr/>
        </p:nvSpPr>
        <p:spPr>
          <a:xfrm>
            <a:off x="4019039" y="309838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Web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6B352-72E0-4474-AFA9-A7D4C02B708B}"/>
              </a:ext>
            </a:extLst>
          </p:cNvPr>
          <p:cNvSpPr/>
          <p:nvPr/>
        </p:nvSpPr>
        <p:spPr>
          <a:xfrm>
            <a:off x="883011" y="2751049"/>
            <a:ext cx="86587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App on Phone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44F0ED-1679-4277-A212-5BF4E7518317}"/>
              </a:ext>
            </a:extLst>
          </p:cNvPr>
          <p:cNvSpPr/>
          <p:nvPr/>
        </p:nvSpPr>
        <p:spPr>
          <a:xfrm>
            <a:off x="7415631" y="2984133"/>
            <a:ext cx="107774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prediction program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FC09A8-0ACD-4417-8F77-46F88649A356}"/>
              </a:ext>
            </a:extLst>
          </p:cNvPr>
          <p:cNvCxnSpPr/>
          <p:nvPr/>
        </p:nvCxnSpPr>
        <p:spPr>
          <a:xfrm flipV="1">
            <a:off x="883011" y="2491278"/>
            <a:ext cx="1197929" cy="25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A60584-2B3C-4DC4-A505-A839681C9F50}"/>
              </a:ext>
            </a:extLst>
          </p:cNvPr>
          <p:cNvCxnSpPr/>
          <p:nvPr/>
        </p:nvCxnSpPr>
        <p:spPr>
          <a:xfrm flipV="1">
            <a:off x="1748887" y="2517427"/>
            <a:ext cx="332053" cy="121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B7030A-8C06-42B2-90EF-FA0B93A533BE}"/>
              </a:ext>
            </a:extLst>
          </p:cNvPr>
          <p:cNvCxnSpPr/>
          <p:nvPr/>
        </p:nvCxnSpPr>
        <p:spPr>
          <a:xfrm flipV="1">
            <a:off x="1748887" y="2491278"/>
            <a:ext cx="332053" cy="27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E31DD2-1F16-4C76-BF61-75762BE4CB0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973536" y="2768975"/>
            <a:ext cx="442095" cy="119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CFB0FE-E786-4250-A512-97B35BD87F9A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973536" y="2768975"/>
            <a:ext cx="442095" cy="20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368918-9DB1-4F3D-AE07-17504CA9CAEE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6973536" y="2768975"/>
            <a:ext cx="1519841" cy="20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4"/>
            <a:ext cx="3587400" cy="9802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Oriented </a:t>
            </a:r>
            <a:r>
              <a:rPr lang="en-US" dirty="0"/>
              <a:t>Middleware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6B352-72E0-4474-AFA9-A7D4C02B708B}"/>
              </a:ext>
            </a:extLst>
          </p:cNvPr>
          <p:cNvSpPr/>
          <p:nvPr/>
        </p:nvSpPr>
        <p:spPr>
          <a:xfrm>
            <a:off x="2066361" y="2168343"/>
            <a:ext cx="86587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App on Phone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44F0ED-1679-4277-A212-5BF4E7518317}"/>
              </a:ext>
            </a:extLst>
          </p:cNvPr>
          <p:cNvSpPr/>
          <p:nvPr/>
        </p:nvSpPr>
        <p:spPr>
          <a:xfrm>
            <a:off x="5497193" y="2168342"/>
            <a:ext cx="107774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prediction program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317972-B37D-41A9-B726-0E0975FE8CAD}"/>
              </a:ext>
            </a:extLst>
          </p:cNvPr>
          <p:cNvSpPr/>
          <p:nvPr/>
        </p:nvSpPr>
        <p:spPr>
          <a:xfrm>
            <a:off x="3425821" y="2330535"/>
            <a:ext cx="1577788" cy="818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207917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4"/>
            <a:ext cx="3587400" cy="9802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Session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</a:t>
            </a:r>
            <a:r>
              <a:rPr lang="en-US" dirty="0">
                <a:solidFill>
                  <a:schemeClr val="tx1"/>
                </a:solidFill>
              </a:rPr>
              <a:t>Oriented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Middleware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6B352-72E0-4474-AFA9-A7D4C02B708B}"/>
              </a:ext>
            </a:extLst>
          </p:cNvPr>
          <p:cNvSpPr/>
          <p:nvPr/>
        </p:nvSpPr>
        <p:spPr>
          <a:xfrm>
            <a:off x="3464856" y="1325659"/>
            <a:ext cx="86587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App on Phone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44F0ED-1679-4277-A212-5BF4E7518317}"/>
              </a:ext>
            </a:extLst>
          </p:cNvPr>
          <p:cNvSpPr/>
          <p:nvPr/>
        </p:nvSpPr>
        <p:spPr>
          <a:xfrm>
            <a:off x="6895688" y="1325658"/>
            <a:ext cx="107774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Weather prediction program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317972-B37D-41A9-B726-0E0975FE8CAD}"/>
              </a:ext>
            </a:extLst>
          </p:cNvPr>
          <p:cNvSpPr/>
          <p:nvPr/>
        </p:nvSpPr>
        <p:spPr>
          <a:xfrm>
            <a:off x="4824316" y="1487851"/>
            <a:ext cx="1577788" cy="818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58274A-5D65-45CB-916E-866085B4627D}"/>
              </a:ext>
            </a:extLst>
          </p:cNvPr>
          <p:cNvCxnSpPr/>
          <p:nvPr/>
        </p:nvCxnSpPr>
        <p:spPr>
          <a:xfrm>
            <a:off x="776450" y="977153"/>
            <a:ext cx="1043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48AE80-F17A-41BD-B446-6F750CAAA3B0}"/>
              </a:ext>
            </a:extLst>
          </p:cNvPr>
          <p:cNvSpPr txBox="1"/>
          <p:nvPr/>
        </p:nvSpPr>
        <p:spPr>
          <a:xfrm>
            <a:off x="776450" y="2428310"/>
            <a:ext cx="2585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Phone App connects to Prediction Program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Phone and Prediction Programs exchanged data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Phone App disconnects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C45354-578D-4CD6-A4F8-5544F767FBFD}"/>
              </a:ext>
            </a:extLst>
          </p:cNvPr>
          <p:cNvCxnSpPr/>
          <p:nvPr/>
        </p:nvCxnSpPr>
        <p:spPr>
          <a:xfrm>
            <a:off x="3899647" y="2644588"/>
            <a:ext cx="34155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2E510-E6CA-454A-B626-B19AFED66EE9}"/>
              </a:ext>
            </a:extLst>
          </p:cNvPr>
          <p:cNvCxnSpPr/>
          <p:nvPr/>
        </p:nvCxnSpPr>
        <p:spPr>
          <a:xfrm>
            <a:off x="3899647" y="3110753"/>
            <a:ext cx="3397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0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4"/>
            <a:ext cx="3587400" cy="9802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Message Oriented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Middleware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318;p13">
            <a:extLst>
              <a:ext uri="{FF2B5EF4-FFF2-40B4-BE49-F238E27FC236}">
                <a16:creationId xmlns:a16="http://schemas.microsoft.com/office/drawing/2014/main" id="{85ED2C1C-53AE-40F1-9797-55B68DAC18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25365" y="140563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Examples of Message Oriented Services: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Postal Service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Telephone Answering Machines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Email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Cell phone Texting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600" dirty="0"/>
              <a:t>Instagram and Twitter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898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4"/>
            <a:ext cx="3587400" cy="9802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Message Oriented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Middleware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6B352-72E0-4474-AFA9-A7D4C02B708B}"/>
              </a:ext>
            </a:extLst>
          </p:cNvPr>
          <p:cNvSpPr/>
          <p:nvPr/>
        </p:nvSpPr>
        <p:spPr>
          <a:xfrm>
            <a:off x="3464856" y="1325659"/>
            <a:ext cx="1107144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Attendance App on Phone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44F0ED-1679-4277-A212-5BF4E7518317}"/>
              </a:ext>
            </a:extLst>
          </p:cNvPr>
          <p:cNvSpPr/>
          <p:nvPr/>
        </p:nvSpPr>
        <p:spPr>
          <a:xfrm>
            <a:off x="6895688" y="1325658"/>
            <a:ext cx="1077746" cy="980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Payroll program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317972-B37D-41A9-B726-0E0975FE8CAD}"/>
              </a:ext>
            </a:extLst>
          </p:cNvPr>
          <p:cNvSpPr/>
          <p:nvPr/>
        </p:nvSpPr>
        <p:spPr>
          <a:xfrm>
            <a:off x="4887071" y="1487851"/>
            <a:ext cx="1577788" cy="818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8AE80-F17A-41BD-B446-6F750CAAA3B0}"/>
              </a:ext>
            </a:extLst>
          </p:cNvPr>
          <p:cNvSpPr txBox="1"/>
          <p:nvPr/>
        </p:nvSpPr>
        <p:spPr>
          <a:xfrm>
            <a:off x="776450" y="2428310"/>
            <a:ext cx="2585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Phone App sends hours worked message to queue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At schedule time, Payroll program processes all the attendance messages in the queue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C45354-578D-4CD6-A4F8-5544F767FBFD}"/>
              </a:ext>
            </a:extLst>
          </p:cNvPr>
          <p:cNvCxnSpPr>
            <a:cxnSpLocks/>
          </p:cNvCxnSpPr>
          <p:nvPr/>
        </p:nvCxnSpPr>
        <p:spPr>
          <a:xfrm>
            <a:off x="4078941" y="2644588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0E710D-1A29-4F31-8CCF-055949D6FBA3}"/>
              </a:ext>
            </a:extLst>
          </p:cNvPr>
          <p:cNvCxnSpPr>
            <a:cxnSpLocks/>
          </p:cNvCxnSpPr>
          <p:nvPr/>
        </p:nvCxnSpPr>
        <p:spPr>
          <a:xfrm>
            <a:off x="5737410" y="3290051"/>
            <a:ext cx="1703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0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140375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MOM is used today</a:t>
            </a:r>
            <a:endParaRPr dirty="0"/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" name="Google Shape;784;p37">
            <a:extLst>
              <a:ext uri="{FF2B5EF4-FFF2-40B4-BE49-F238E27FC236}">
                <a16:creationId xmlns:a16="http://schemas.microsoft.com/office/drawing/2014/main" id="{78211CF9-8BF2-402A-AFFC-1B0DD9BE3204}"/>
              </a:ext>
            </a:extLst>
          </p:cNvPr>
          <p:cNvSpPr/>
          <p:nvPr/>
        </p:nvSpPr>
        <p:spPr>
          <a:xfrm>
            <a:off x="2000109" y="1818930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8" name="Google Shape;723;p37">
            <a:extLst>
              <a:ext uri="{FF2B5EF4-FFF2-40B4-BE49-F238E27FC236}">
                <a16:creationId xmlns:a16="http://schemas.microsoft.com/office/drawing/2014/main" id="{0EDFEBAB-D0A0-4CE5-A49F-2F33AF042690}"/>
              </a:ext>
            </a:extLst>
          </p:cNvPr>
          <p:cNvSpPr/>
          <p:nvPr/>
        </p:nvSpPr>
        <p:spPr>
          <a:xfrm>
            <a:off x="1421460" y="2531249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24;p37">
            <a:extLst>
              <a:ext uri="{FF2B5EF4-FFF2-40B4-BE49-F238E27FC236}">
                <a16:creationId xmlns:a16="http://schemas.microsoft.com/office/drawing/2014/main" id="{D660BBF4-39D6-4EE8-B9DB-DAB746CE35D9}"/>
              </a:ext>
            </a:extLst>
          </p:cNvPr>
          <p:cNvSpPr/>
          <p:nvPr/>
        </p:nvSpPr>
        <p:spPr>
          <a:xfrm>
            <a:off x="1175514" y="1648100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725;p37">
            <a:extLst>
              <a:ext uri="{FF2B5EF4-FFF2-40B4-BE49-F238E27FC236}">
                <a16:creationId xmlns:a16="http://schemas.microsoft.com/office/drawing/2014/main" id="{76E8ECE1-1622-47F4-8FD1-DF3D1016371F}"/>
              </a:ext>
            </a:extLst>
          </p:cNvPr>
          <p:cNvGrpSpPr/>
          <p:nvPr/>
        </p:nvGrpSpPr>
        <p:grpSpPr>
          <a:xfrm>
            <a:off x="2091958" y="1215709"/>
            <a:ext cx="386943" cy="372647"/>
            <a:chOff x="2583325" y="2972875"/>
            <a:chExt cx="462850" cy="445750"/>
          </a:xfrm>
        </p:grpSpPr>
        <p:sp>
          <p:nvSpPr>
            <p:cNvPr id="31" name="Google Shape;726;p37">
              <a:extLst>
                <a:ext uri="{FF2B5EF4-FFF2-40B4-BE49-F238E27FC236}">
                  <a16:creationId xmlns:a16="http://schemas.microsoft.com/office/drawing/2014/main" id="{209ACC4A-CBAA-4B42-A903-BB7072D172E3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7;p37">
              <a:extLst>
                <a:ext uri="{FF2B5EF4-FFF2-40B4-BE49-F238E27FC236}">
                  <a16:creationId xmlns:a16="http://schemas.microsoft.com/office/drawing/2014/main" id="{E2FCCBCD-5DA0-4F57-9277-086DDADD6E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724;p37">
            <a:extLst>
              <a:ext uri="{FF2B5EF4-FFF2-40B4-BE49-F238E27FC236}">
                <a16:creationId xmlns:a16="http://schemas.microsoft.com/office/drawing/2014/main" id="{3C0CC866-6714-499E-8204-9E2550881814}"/>
              </a:ext>
            </a:extLst>
          </p:cNvPr>
          <p:cNvSpPr/>
          <p:nvPr/>
        </p:nvSpPr>
        <p:spPr>
          <a:xfrm>
            <a:off x="1942899" y="3117650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84;p37">
            <a:extLst>
              <a:ext uri="{FF2B5EF4-FFF2-40B4-BE49-F238E27FC236}">
                <a16:creationId xmlns:a16="http://schemas.microsoft.com/office/drawing/2014/main" id="{B00CAF64-E10D-4C35-804F-65984AEC90E4}"/>
              </a:ext>
            </a:extLst>
          </p:cNvPr>
          <p:cNvSpPr/>
          <p:nvPr/>
        </p:nvSpPr>
        <p:spPr>
          <a:xfrm>
            <a:off x="4268183" y="1836855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35" name="Picture 34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13A3093E-F695-4677-9384-9AA320777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75" y="1748058"/>
            <a:ext cx="474135" cy="7329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1F4EEA-475B-45D2-A120-9D00B77D7E86}"/>
              </a:ext>
            </a:extLst>
          </p:cNvPr>
          <p:cNvSpPr txBox="1"/>
          <p:nvPr/>
        </p:nvSpPr>
        <p:spPr>
          <a:xfrm>
            <a:off x="5354789" y="2435003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Application</a:t>
            </a:r>
          </a:p>
          <a:p>
            <a:pPr algn="ctr"/>
            <a:r>
              <a:rPr lang="en-US" sz="1100" b="1" dirty="0"/>
              <a:t>Server</a:t>
            </a:r>
          </a:p>
        </p:txBody>
      </p:sp>
      <p:pic>
        <p:nvPicPr>
          <p:cNvPr id="37" name="Picture 36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C330FF3B-ADF8-45CA-8537-825BDC75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1757018"/>
            <a:ext cx="474135" cy="7329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081600-78A9-4643-A313-E18B9A12DEF8}"/>
              </a:ext>
            </a:extLst>
          </p:cNvPr>
          <p:cNvSpPr txBox="1"/>
          <p:nvPr/>
        </p:nvSpPr>
        <p:spPr>
          <a:xfrm>
            <a:off x="3113613" y="244396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Web Server</a:t>
            </a:r>
          </a:p>
        </p:txBody>
      </p:sp>
      <p:pic>
        <p:nvPicPr>
          <p:cNvPr id="39" name="Picture 38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A97A07A7-E50F-462B-BB6E-AE86291E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93" y="2610897"/>
            <a:ext cx="474135" cy="73298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D62AB2B-F743-4712-A4CF-1DF22228696A}"/>
              </a:ext>
            </a:extLst>
          </p:cNvPr>
          <p:cNvSpPr txBox="1"/>
          <p:nvPr/>
        </p:nvSpPr>
        <p:spPr>
          <a:xfrm>
            <a:off x="4192987" y="3359249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      MOM</a:t>
            </a:r>
          </a:p>
        </p:txBody>
      </p:sp>
      <p:sp>
        <p:nvSpPr>
          <p:cNvPr id="41" name="Google Shape;784;p37">
            <a:extLst>
              <a:ext uri="{FF2B5EF4-FFF2-40B4-BE49-F238E27FC236}">
                <a16:creationId xmlns:a16="http://schemas.microsoft.com/office/drawing/2014/main" id="{4EFF874E-D42B-4A8A-9B51-2AD0E58C985D}"/>
              </a:ext>
            </a:extLst>
          </p:cNvPr>
          <p:cNvSpPr/>
          <p:nvPr/>
        </p:nvSpPr>
        <p:spPr>
          <a:xfrm>
            <a:off x="3087210" y="3874664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24CD7-C82E-428F-84FF-834280996EE7}"/>
              </a:ext>
            </a:extLst>
          </p:cNvPr>
          <p:cNvSpPr txBox="1"/>
          <p:nvPr/>
        </p:nvSpPr>
        <p:spPr>
          <a:xfrm>
            <a:off x="2995793" y="4408813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of</a:t>
            </a:r>
          </a:p>
          <a:p>
            <a:r>
              <a:rPr lang="en-US" dirty="0"/>
              <a:t>Things (IOT)</a:t>
            </a:r>
          </a:p>
        </p:txBody>
      </p:sp>
      <p:sp>
        <p:nvSpPr>
          <p:cNvPr id="43" name="Google Shape;784;p37">
            <a:extLst>
              <a:ext uri="{FF2B5EF4-FFF2-40B4-BE49-F238E27FC236}">
                <a16:creationId xmlns:a16="http://schemas.microsoft.com/office/drawing/2014/main" id="{D9A552C5-73A6-4445-ABC2-FAFA619790AB}"/>
              </a:ext>
            </a:extLst>
          </p:cNvPr>
          <p:cNvSpPr/>
          <p:nvPr/>
        </p:nvSpPr>
        <p:spPr>
          <a:xfrm>
            <a:off x="4494666" y="3928449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71BF11-4932-4124-866C-A75F7D643CCD}"/>
              </a:ext>
            </a:extLst>
          </p:cNvPr>
          <p:cNvSpPr txBox="1"/>
          <p:nvPr/>
        </p:nvSpPr>
        <p:spPr>
          <a:xfrm>
            <a:off x="4403249" y="446259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Banking and </a:t>
            </a:r>
          </a:p>
          <a:p>
            <a:r>
              <a:rPr lang="en-US" dirty="0"/>
              <a:t>Insurance</a:t>
            </a:r>
          </a:p>
        </p:txBody>
      </p:sp>
      <p:sp>
        <p:nvSpPr>
          <p:cNvPr id="45" name="Google Shape;784;p37">
            <a:extLst>
              <a:ext uri="{FF2B5EF4-FFF2-40B4-BE49-F238E27FC236}">
                <a16:creationId xmlns:a16="http://schemas.microsoft.com/office/drawing/2014/main" id="{8DD36F84-108C-40D3-9113-E06EF0A0EE06}"/>
              </a:ext>
            </a:extLst>
          </p:cNvPr>
          <p:cNvSpPr/>
          <p:nvPr/>
        </p:nvSpPr>
        <p:spPr>
          <a:xfrm>
            <a:off x="5839379" y="3901554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FE12C6-EE14-4D14-B0C9-67DF5C65F56E}"/>
              </a:ext>
            </a:extLst>
          </p:cNvPr>
          <p:cNvSpPr txBox="1"/>
          <p:nvPr/>
        </p:nvSpPr>
        <p:spPr>
          <a:xfrm>
            <a:off x="5747962" y="443570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</a:t>
            </a:r>
          </a:p>
        </p:txBody>
      </p:sp>
      <p:sp>
        <p:nvSpPr>
          <p:cNvPr id="47" name="Google Shape;784;p37">
            <a:extLst>
              <a:ext uri="{FF2B5EF4-FFF2-40B4-BE49-F238E27FC236}">
                <a16:creationId xmlns:a16="http://schemas.microsoft.com/office/drawing/2014/main" id="{1DF403F5-2E81-4393-9F94-57AB1364517D}"/>
              </a:ext>
            </a:extLst>
          </p:cNvPr>
          <p:cNvSpPr/>
          <p:nvPr/>
        </p:nvSpPr>
        <p:spPr>
          <a:xfrm>
            <a:off x="7121330" y="3883626"/>
            <a:ext cx="865876" cy="555394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4E3369-0DD4-4521-B9C8-FD51A02380A5}"/>
              </a:ext>
            </a:extLst>
          </p:cNvPr>
          <p:cNvSpPr txBox="1"/>
          <p:nvPr/>
        </p:nvSpPr>
        <p:spPr>
          <a:xfrm>
            <a:off x="7121330" y="4417775"/>
            <a:ext cx="101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263871047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705</Words>
  <Application>Microsoft Office PowerPoint</Application>
  <PresentationFormat>On-screen Show (16:9)</PresentationFormat>
  <Paragraphs>152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 Light</vt:lpstr>
      <vt:lpstr>Poppins</vt:lpstr>
      <vt:lpstr>Volsce template</vt:lpstr>
      <vt:lpstr>Message Oriented Middleware</vt:lpstr>
      <vt:lpstr>Message Oriented Middleware</vt:lpstr>
      <vt:lpstr>Message Oriented Middleware</vt:lpstr>
      <vt:lpstr>Message Oriented Middleware</vt:lpstr>
      <vt:lpstr>Message Oriented Middleware</vt:lpstr>
      <vt:lpstr>Session  Message Oriented Middleware</vt:lpstr>
      <vt:lpstr> Message Oriented Middleware</vt:lpstr>
      <vt:lpstr> Message Oriented Middleware</vt:lpstr>
      <vt:lpstr>Where MOM is used today</vt:lpstr>
      <vt:lpstr>Basic MOM Components</vt:lpstr>
      <vt:lpstr>Lab</vt:lpstr>
      <vt:lpstr>What you need for the lab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steve</dc:creator>
  <cp:lastModifiedBy>Steve Vaughn</cp:lastModifiedBy>
  <cp:revision>7</cp:revision>
  <dcterms:modified xsi:type="dcterms:W3CDTF">2020-05-22T13:25:57Z</dcterms:modified>
</cp:coreProperties>
</file>