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62" r:id="rId4"/>
    <p:sldId id="259"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2500"/>
  </p:normalViewPr>
  <p:slideViewPr>
    <p:cSldViewPr snapToGrid="0" snapToObjects="1" showGuides="1">
      <p:cViewPr varScale="1">
        <p:scale>
          <a:sx n="60" d="100"/>
          <a:sy n="60" d="100"/>
        </p:scale>
        <p:origin x="1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E7163-33B8-DF42-B4FC-F591AD1D6438}" type="datetimeFigureOut">
              <a:rPr lang="en-US" smtClean="0"/>
              <a:t>6/1/17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15910-EC1B-F447-9AE6-AA835D918F80}" type="slidenum">
              <a:rPr lang="en-US" smtClean="0"/>
              <a:t>‹#›</a:t>
            </a:fld>
            <a:endParaRPr lang="en-US"/>
          </a:p>
        </p:txBody>
      </p:sp>
    </p:spTree>
    <p:extLst>
      <p:ext uri="{BB962C8B-B14F-4D97-AF65-F5344CB8AC3E}">
        <p14:creationId xmlns:p14="http://schemas.microsoft.com/office/powerpoint/2010/main" val="1461381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15910-EC1B-F447-9AE6-AA835D918F80}" type="slidenum">
              <a:rPr lang="en-US" smtClean="0"/>
              <a:t>1</a:t>
            </a:fld>
            <a:endParaRPr lang="en-US"/>
          </a:p>
        </p:txBody>
      </p:sp>
    </p:spTree>
    <p:extLst>
      <p:ext uri="{BB962C8B-B14F-4D97-AF65-F5344CB8AC3E}">
        <p14:creationId xmlns:p14="http://schemas.microsoft.com/office/powerpoint/2010/main" val="93223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we use computer vision and feature-matching algorithms</a:t>
            </a:r>
            <a:r>
              <a:rPr lang="en-US" baseline="0" dirty="0" smtClean="0"/>
              <a:t> (such as SIFT or SURF) to determine whether a given item is present in both images (a ’training’ image and the ‘testing’ image). If the algorithm finds a sufficient number of matches, we know that the item is present in both images. </a:t>
            </a:r>
          </a:p>
          <a:p>
            <a:endParaRPr lang="en-US" baseline="0" dirty="0" smtClean="0"/>
          </a:p>
          <a:p>
            <a:r>
              <a:rPr lang="en-US" baseline="0" dirty="0" smtClean="0"/>
              <a:t>The key benefit of the feature matching technique is that it would be scale and perspective invariant, making it easier to correctly detect an object even when the item in the training and testing images have a different scale or rotation.</a:t>
            </a:r>
            <a:endParaRPr lang="en-US" dirty="0"/>
          </a:p>
        </p:txBody>
      </p:sp>
      <p:sp>
        <p:nvSpPr>
          <p:cNvPr id="4" name="Slide Number Placeholder 3"/>
          <p:cNvSpPr>
            <a:spLocks noGrp="1"/>
          </p:cNvSpPr>
          <p:nvPr>
            <p:ph type="sldNum" sz="quarter" idx="10"/>
          </p:nvPr>
        </p:nvSpPr>
        <p:spPr/>
        <p:txBody>
          <a:bodyPr/>
          <a:lstStyle/>
          <a:p>
            <a:fld id="{EB115910-EC1B-F447-9AE6-AA835D918F80}" type="slidenum">
              <a:rPr lang="en-US" smtClean="0"/>
              <a:t>2</a:t>
            </a:fld>
            <a:endParaRPr lang="en-US"/>
          </a:p>
        </p:txBody>
      </p:sp>
    </p:spTree>
    <p:extLst>
      <p:ext uri="{BB962C8B-B14F-4D97-AF65-F5344CB8AC3E}">
        <p14:creationId xmlns:p14="http://schemas.microsoft.com/office/powerpoint/2010/main" val="67087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objects are</a:t>
            </a:r>
            <a:r>
              <a:rPr lang="en-US" baseline="0" dirty="0" smtClean="0"/>
              <a:t> detected, we need to correctly identify the object </a:t>
            </a:r>
            <a:r>
              <a:rPr lang="mr-IN" baseline="0" dirty="0" smtClean="0"/>
              <a:t>–</a:t>
            </a:r>
            <a:r>
              <a:rPr lang="en-US" baseline="0" dirty="0" smtClean="0"/>
              <a:t> what the object is (e.g. a screwdriver), what type it is (a Philips-head screwdriver), and how many instances of the object are present in the image.</a:t>
            </a:r>
          </a:p>
          <a:p>
            <a:endParaRPr lang="en-US" baseline="0" dirty="0" smtClean="0"/>
          </a:p>
          <a:p>
            <a:r>
              <a:rPr lang="en-US" baseline="0" dirty="0" smtClean="0"/>
              <a:t>This can be done with a rote simple pairwise comparison of training images with a single tested image; determining which of the training images has the highest number of matches with the tested image.</a:t>
            </a:r>
            <a:endParaRPr lang="en-US" dirty="0"/>
          </a:p>
        </p:txBody>
      </p:sp>
      <p:sp>
        <p:nvSpPr>
          <p:cNvPr id="4" name="Slide Number Placeholder 3"/>
          <p:cNvSpPr>
            <a:spLocks noGrp="1"/>
          </p:cNvSpPr>
          <p:nvPr>
            <p:ph type="sldNum" sz="quarter" idx="10"/>
          </p:nvPr>
        </p:nvSpPr>
        <p:spPr/>
        <p:txBody>
          <a:bodyPr/>
          <a:lstStyle/>
          <a:p>
            <a:fld id="{EB115910-EC1B-F447-9AE6-AA835D918F80}" type="slidenum">
              <a:rPr lang="en-US" smtClean="0"/>
              <a:t>3</a:t>
            </a:fld>
            <a:endParaRPr lang="en-US"/>
          </a:p>
        </p:txBody>
      </p:sp>
    </p:spTree>
    <p:extLst>
      <p:ext uri="{BB962C8B-B14F-4D97-AF65-F5344CB8AC3E}">
        <p14:creationId xmlns:p14="http://schemas.microsoft.com/office/powerpoint/2010/main" val="801571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 one</a:t>
            </a:r>
            <a:r>
              <a:rPr lang="en-US" baseline="0" dirty="0" smtClean="0"/>
              <a:t> could build a r</a:t>
            </a:r>
            <a:r>
              <a:rPr lang="en-US" dirty="0" smtClean="0"/>
              <a:t>obust classifier</a:t>
            </a:r>
            <a:r>
              <a:rPr lang="en-US" baseline="0" dirty="0" smtClean="0"/>
              <a:t> using</a:t>
            </a:r>
            <a:r>
              <a:rPr lang="en-US" dirty="0" smtClean="0"/>
              <a:t> supervised machine learning techniques.</a:t>
            </a:r>
            <a:r>
              <a:rPr lang="en-US" baseline="0" dirty="0" smtClean="0"/>
              <a:t> While there would likely be a gain in detection accuracy; there will also be a corresponding increase in the magnitude of training data required. Hence, this step would be optional.</a:t>
            </a:r>
            <a:endParaRPr lang="en-US" dirty="0"/>
          </a:p>
        </p:txBody>
      </p:sp>
      <p:sp>
        <p:nvSpPr>
          <p:cNvPr id="4" name="Slide Number Placeholder 3"/>
          <p:cNvSpPr>
            <a:spLocks noGrp="1"/>
          </p:cNvSpPr>
          <p:nvPr>
            <p:ph type="sldNum" sz="quarter" idx="10"/>
          </p:nvPr>
        </p:nvSpPr>
        <p:spPr/>
        <p:txBody>
          <a:bodyPr/>
          <a:lstStyle/>
          <a:p>
            <a:fld id="{EB115910-EC1B-F447-9AE6-AA835D918F80}" type="slidenum">
              <a:rPr lang="en-US" smtClean="0"/>
              <a:t>4</a:t>
            </a:fld>
            <a:endParaRPr lang="en-US"/>
          </a:p>
        </p:txBody>
      </p:sp>
    </p:spTree>
    <p:extLst>
      <p:ext uri="{BB962C8B-B14F-4D97-AF65-F5344CB8AC3E}">
        <p14:creationId xmlns:p14="http://schemas.microsoft.com/office/powerpoint/2010/main" val="207928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implementation would work by taking the pre-operation</a:t>
            </a:r>
            <a:r>
              <a:rPr lang="en-US" baseline="0" dirty="0" smtClean="0"/>
              <a:t> image, determining what items are present, and saving this list of items. An optional intermediate step would be to have the user verify the items and quantities detected, to ensure accuracy. </a:t>
            </a:r>
          </a:p>
          <a:p>
            <a:endParaRPr lang="en-US" baseline="0" dirty="0" smtClean="0"/>
          </a:p>
          <a:p>
            <a:r>
              <a:rPr lang="en-US" baseline="0" dirty="0" smtClean="0"/>
              <a:t>Similarly, a list of items and their corresponding quantities would be generated from the post-operation image. This list will be compared to the initial list, to determine what items are no longer present (and </a:t>
            </a:r>
            <a:r>
              <a:rPr lang="en-US" baseline="0" smtClean="0"/>
              <a:t>hence presumably used).</a:t>
            </a:r>
            <a:endParaRPr lang="en-US" dirty="0"/>
          </a:p>
        </p:txBody>
      </p:sp>
      <p:sp>
        <p:nvSpPr>
          <p:cNvPr id="4" name="Slide Number Placeholder 3"/>
          <p:cNvSpPr>
            <a:spLocks noGrp="1"/>
          </p:cNvSpPr>
          <p:nvPr>
            <p:ph type="sldNum" sz="quarter" idx="10"/>
          </p:nvPr>
        </p:nvSpPr>
        <p:spPr/>
        <p:txBody>
          <a:bodyPr/>
          <a:lstStyle/>
          <a:p>
            <a:fld id="{EB115910-EC1B-F447-9AE6-AA835D918F80}" type="slidenum">
              <a:rPr lang="en-US" smtClean="0"/>
              <a:t>5</a:t>
            </a:fld>
            <a:endParaRPr lang="en-US"/>
          </a:p>
        </p:txBody>
      </p:sp>
    </p:spTree>
    <p:extLst>
      <p:ext uri="{BB962C8B-B14F-4D97-AF65-F5344CB8AC3E}">
        <p14:creationId xmlns:p14="http://schemas.microsoft.com/office/powerpoint/2010/main" val="11263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6/1/17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6/1/17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6/1/17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6/1/17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6/1/17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6/1/17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6/1/17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smtClean="0"/>
              <a:t>Inventory Management</a:t>
            </a:r>
            <a:endParaRPr lang="en-US" sz="6600"/>
          </a:p>
        </p:txBody>
      </p:sp>
      <p:sp>
        <p:nvSpPr>
          <p:cNvPr id="3" name="Subtitle 2"/>
          <p:cNvSpPr>
            <a:spLocks noGrp="1"/>
          </p:cNvSpPr>
          <p:nvPr>
            <p:ph type="subTitle" idx="1"/>
          </p:nvPr>
        </p:nvSpPr>
        <p:spPr/>
        <p:txBody>
          <a:bodyPr/>
          <a:lstStyle/>
          <a:p>
            <a:r>
              <a:rPr lang="en-US" dirty="0" smtClean="0"/>
              <a:t>From </a:t>
            </a:r>
            <a:r>
              <a:rPr lang="en-US" dirty="0" err="1" smtClean="0"/>
              <a:t>Marēana</a:t>
            </a:r>
            <a:endParaRPr lang="en-US" dirty="0"/>
          </a:p>
        </p:txBody>
      </p:sp>
    </p:spTree>
    <p:extLst>
      <p:ext uri="{BB962C8B-B14F-4D97-AF65-F5344CB8AC3E}">
        <p14:creationId xmlns:p14="http://schemas.microsoft.com/office/powerpoint/2010/main" val="19631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Object Detection</a:t>
            </a:r>
            <a:endParaRPr lang="en-US" sz="4800" dirty="0"/>
          </a:p>
        </p:txBody>
      </p:sp>
      <p:sp>
        <p:nvSpPr>
          <p:cNvPr id="3" name="Content Placeholder 2"/>
          <p:cNvSpPr>
            <a:spLocks noGrp="1"/>
          </p:cNvSpPr>
          <p:nvPr>
            <p:ph idx="1"/>
          </p:nvPr>
        </p:nvSpPr>
        <p:spPr/>
        <p:txBody>
          <a:bodyPr/>
          <a:lstStyle/>
          <a:p>
            <a:r>
              <a:rPr lang="en-US" dirty="0" smtClean="0">
                <a:latin typeface="Open Sans Light" charset="0"/>
                <a:ea typeface="Open Sans Light" charset="0"/>
                <a:cs typeface="Open Sans Light" charset="0"/>
              </a:rPr>
              <a:t>Using feature matching algorithms</a:t>
            </a:r>
          </a:p>
          <a:p>
            <a:r>
              <a:rPr lang="en-US" dirty="0" smtClean="0">
                <a:latin typeface="Open Sans Light" charset="0"/>
                <a:ea typeface="Open Sans Light" charset="0"/>
                <a:cs typeface="Open Sans Light" charset="0"/>
              </a:rPr>
              <a:t>Scale &amp; perspective invariant</a:t>
            </a:r>
          </a:p>
        </p:txBody>
      </p:sp>
      <p:pic>
        <p:nvPicPr>
          <p:cNvPr id="1026" name="Picture 2" descr="inding object with feature homograp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784" y="1864348"/>
            <a:ext cx="6275607" cy="343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59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Object Recognition</a:t>
            </a:r>
            <a:endParaRPr lang="en-US" sz="4800" dirty="0"/>
          </a:p>
        </p:txBody>
      </p:sp>
      <p:sp>
        <p:nvSpPr>
          <p:cNvPr id="3" name="Content Placeholder 2"/>
          <p:cNvSpPr>
            <a:spLocks noGrp="1"/>
          </p:cNvSpPr>
          <p:nvPr>
            <p:ph idx="1"/>
          </p:nvPr>
        </p:nvSpPr>
        <p:spPr/>
        <p:txBody>
          <a:bodyPr/>
          <a:lstStyle/>
          <a:p>
            <a:r>
              <a:rPr lang="en-US" dirty="0" smtClean="0">
                <a:latin typeface="Open Sans Light" charset="0"/>
                <a:ea typeface="Open Sans Light" charset="0"/>
                <a:cs typeface="Open Sans Light" charset="0"/>
              </a:rPr>
              <a:t>Simple pairwise matching</a:t>
            </a:r>
          </a:p>
          <a:p>
            <a:r>
              <a:rPr lang="en-US" dirty="0" smtClean="0">
                <a:latin typeface="Open Sans Light" charset="0"/>
                <a:ea typeface="Open Sans Light" charset="0"/>
                <a:cs typeface="Open Sans Light" charset="0"/>
              </a:rPr>
              <a:t>Classifier training *</a:t>
            </a:r>
            <a:endParaRPr lang="en-US" dirty="0">
              <a:latin typeface="Open Sans Light" charset="0"/>
              <a:ea typeface="Open Sans Light" charset="0"/>
              <a:cs typeface="Open Sans Light" charset="0"/>
            </a:endParaRPr>
          </a:p>
        </p:txBody>
      </p:sp>
      <p:pic>
        <p:nvPicPr>
          <p:cNvPr id="3074" name="Picture 2" descr="mage result for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130" y="2290397"/>
            <a:ext cx="70104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58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Object Recognition</a:t>
            </a:r>
            <a:endParaRPr lang="en-US" sz="4800" dirty="0"/>
          </a:p>
        </p:txBody>
      </p:sp>
      <p:sp>
        <p:nvSpPr>
          <p:cNvPr id="3" name="Content Placeholder 2"/>
          <p:cNvSpPr>
            <a:spLocks noGrp="1"/>
          </p:cNvSpPr>
          <p:nvPr>
            <p:ph idx="1"/>
          </p:nvPr>
        </p:nvSpPr>
        <p:spPr/>
        <p:txBody>
          <a:bodyPr/>
          <a:lstStyle/>
          <a:p>
            <a:r>
              <a:rPr lang="en-US" dirty="0" smtClean="0">
                <a:latin typeface="Open Sans Light" charset="0"/>
                <a:ea typeface="Open Sans Light" charset="0"/>
                <a:cs typeface="Open Sans Light" charset="0"/>
              </a:rPr>
              <a:t>Simple pairwise matching</a:t>
            </a:r>
          </a:p>
          <a:p>
            <a:r>
              <a:rPr lang="en-US" dirty="0" smtClean="0">
                <a:latin typeface="Open Sans Light" charset="0"/>
                <a:ea typeface="Open Sans Light" charset="0"/>
                <a:cs typeface="Open Sans Light" charset="0"/>
              </a:rPr>
              <a:t>Classifier training *</a:t>
            </a:r>
            <a:endParaRPr lang="en-US" dirty="0">
              <a:latin typeface="Open Sans Light" charset="0"/>
              <a:ea typeface="Open Sans Light" charset="0"/>
              <a:cs typeface="Open Sans Light" charset="0"/>
            </a:endParaRPr>
          </a:p>
        </p:txBody>
      </p:sp>
      <p:pic>
        <p:nvPicPr>
          <p:cNvPr id="2050" name="Picture 2" descr="mage result for image 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8" y="2392071"/>
            <a:ext cx="70104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8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Determining Used Inventory</a:t>
            </a:r>
            <a:endParaRPr lang="en-US" sz="4800"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latin typeface="Open Sans Light" charset="0"/>
                <a:ea typeface="Open Sans Light" charset="0"/>
                <a:cs typeface="Open Sans Light" charset="0"/>
              </a:rPr>
              <a:t>Pre-op</a:t>
            </a:r>
          </a:p>
          <a:p>
            <a:pPr marR="0" lvl="0" defTabSz="914400" eaLnBrk="1" fontAlgn="auto" latinLnBrk="0" hangingPunct="1">
              <a:lnSpc>
                <a:spcPct val="100000"/>
              </a:lnSpc>
              <a:spcBef>
                <a:spcPts val="0"/>
              </a:spcBef>
              <a:spcAft>
                <a:spcPts val="0"/>
              </a:spcAft>
              <a:buClrTx/>
              <a:buSzTx/>
              <a:buFont typeface="Wingdings" charset="2"/>
              <a:buChar char="§"/>
              <a:tabLst/>
              <a:defRPr/>
            </a:pPr>
            <a:r>
              <a:rPr lang="en-US" dirty="0" smtClean="0">
                <a:latin typeface="Open Sans Light" charset="0"/>
                <a:ea typeface="Open Sans Light" charset="0"/>
                <a:cs typeface="Open Sans Light" charset="0"/>
              </a:rPr>
              <a:t>Detect initial items</a:t>
            </a:r>
          </a:p>
          <a:p>
            <a:pPr marR="0" lvl="0" defTabSz="914400" eaLnBrk="1" fontAlgn="auto" latinLnBrk="0" hangingPunct="1">
              <a:lnSpc>
                <a:spcPct val="100000"/>
              </a:lnSpc>
              <a:spcBef>
                <a:spcPts val="0"/>
              </a:spcBef>
              <a:spcAft>
                <a:spcPts val="0"/>
              </a:spcAft>
              <a:buClrTx/>
              <a:buSzTx/>
              <a:buFont typeface="Wingdings" charset="2"/>
              <a:buChar char="§"/>
              <a:tabLst/>
              <a:defRPr/>
            </a:pPr>
            <a:r>
              <a:rPr lang="en-US" dirty="0" smtClean="0">
                <a:latin typeface="Open Sans Light" charset="0"/>
                <a:ea typeface="Open Sans Light" charset="0"/>
                <a:cs typeface="Open Sans Light" charset="0"/>
              </a:rPr>
              <a:t>Confirm items &amp; quantity *</a:t>
            </a:r>
          </a:p>
          <a:p>
            <a:pPr marR="0" lvl="0" defTabSz="914400" eaLnBrk="1" fontAlgn="auto" latinLnBrk="0" hangingPunct="1">
              <a:lnSpc>
                <a:spcPct val="100000"/>
              </a:lnSpc>
              <a:spcBef>
                <a:spcPts val="0"/>
              </a:spcBef>
              <a:spcAft>
                <a:spcPts val="0"/>
              </a:spcAft>
              <a:buClrTx/>
              <a:buSzTx/>
              <a:buFont typeface="Wingdings" charset="2"/>
              <a:buChar char="§"/>
              <a:tabLst/>
              <a:defRPr/>
            </a:pPr>
            <a:r>
              <a:rPr lang="en-US" dirty="0" smtClean="0">
                <a:latin typeface="Open Sans Light" charset="0"/>
                <a:ea typeface="Open Sans Light" charset="0"/>
                <a:cs typeface="Open Sans Light" charset="0"/>
              </a:rPr>
              <a:t>Save list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Open Sans Light" charset="0"/>
              <a:ea typeface="Open Sans Light" charset="0"/>
              <a:cs typeface="Open Sans Light"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latin typeface="Open Sans Light" charset="0"/>
              <a:ea typeface="Open Sans Light" charset="0"/>
              <a:cs typeface="Open Sans Light"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latin typeface="Open Sans Light" charset="0"/>
                <a:ea typeface="Open Sans Light" charset="0"/>
                <a:cs typeface="Open Sans Light" charset="0"/>
              </a:rPr>
              <a:t>Post-op</a:t>
            </a:r>
            <a:endParaRPr lang="en-US" dirty="0">
              <a:latin typeface="Open Sans Light" charset="0"/>
              <a:ea typeface="Open Sans Light" charset="0"/>
              <a:cs typeface="Open Sans Light" charset="0"/>
            </a:endParaRPr>
          </a:p>
          <a:p>
            <a:pPr>
              <a:lnSpc>
                <a:spcPct val="100000"/>
              </a:lnSpc>
              <a:spcBef>
                <a:spcPts val="0"/>
              </a:spcBef>
              <a:buFont typeface="Courier New" charset="0"/>
              <a:buChar char="o"/>
            </a:pPr>
            <a:r>
              <a:rPr lang="en-US" dirty="0" smtClean="0">
                <a:latin typeface="Open Sans Light" charset="0"/>
                <a:ea typeface="Open Sans Light" charset="0"/>
                <a:cs typeface="Open Sans Light" charset="0"/>
              </a:rPr>
              <a:t>Detect remaining items</a:t>
            </a:r>
          </a:p>
          <a:p>
            <a:pPr>
              <a:lnSpc>
                <a:spcPct val="100000"/>
              </a:lnSpc>
              <a:spcBef>
                <a:spcPts val="0"/>
              </a:spcBef>
              <a:buFont typeface="Courier New" charset="0"/>
              <a:buChar char="o"/>
            </a:pPr>
            <a:r>
              <a:rPr lang="en-US" dirty="0" smtClean="0">
                <a:latin typeface="Open Sans Light" charset="0"/>
                <a:ea typeface="Open Sans Light" charset="0"/>
                <a:cs typeface="Open Sans Light" charset="0"/>
              </a:rPr>
              <a:t>Find difference in initial &amp; final list of items</a:t>
            </a:r>
            <a:endParaRPr lang="en-US" dirty="0">
              <a:latin typeface="Open Sans Light" charset="0"/>
              <a:ea typeface="Open Sans Light" charset="0"/>
              <a:cs typeface="Open Sans Light" charset="0"/>
            </a:endParaRPr>
          </a:p>
        </p:txBody>
      </p:sp>
    </p:spTree>
    <p:extLst>
      <p:ext uri="{BB962C8B-B14F-4D97-AF65-F5344CB8AC3E}">
        <p14:creationId xmlns:p14="http://schemas.microsoft.com/office/powerpoint/2010/main" val="43525489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44</TotalTime>
  <Words>382</Words>
  <Application>Microsoft Macintosh PowerPoint</Application>
  <PresentationFormat>Widescreen</PresentationFormat>
  <Paragraphs>36</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Calibri</vt:lpstr>
      <vt:lpstr>Century Schoolbook</vt:lpstr>
      <vt:lpstr>Corbel</vt:lpstr>
      <vt:lpstr>Courier New</vt:lpstr>
      <vt:lpstr>Mangal</vt:lpstr>
      <vt:lpstr>Open Sans Light</vt:lpstr>
      <vt:lpstr>Wingdings</vt:lpstr>
      <vt:lpstr>Arial</vt:lpstr>
      <vt:lpstr>Headlines</vt:lpstr>
      <vt:lpstr>Inventory Management</vt:lpstr>
      <vt:lpstr>Object Detection</vt:lpstr>
      <vt:lpstr>Object Recognition</vt:lpstr>
      <vt:lpstr>Object Recognition</vt:lpstr>
      <vt:lpstr>Determining Used Inventory</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Svayam Mishra</dc:creator>
  <cp:lastModifiedBy>Svayam Mishra</cp:lastModifiedBy>
  <cp:revision>5</cp:revision>
  <dcterms:created xsi:type="dcterms:W3CDTF">2017-06-01T15:53:51Z</dcterms:created>
  <dcterms:modified xsi:type="dcterms:W3CDTF">2017-06-01T16:37:56Z</dcterms:modified>
</cp:coreProperties>
</file>