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7" r:id="rId3"/>
    <p:sldId id="262" r:id="rId4"/>
    <p:sldId id="259" r:id="rId5"/>
    <p:sldId id="260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4118-AAEB-40BB-A52C-CBC1AA21CC9D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28BF-8042-41AE-B179-5CBC931FF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6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4118-AAEB-40BB-A52C-CBC1AA21CC9D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28BF-8042-41AE-B179-5CBC931FF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0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4118-AAEB-40BB-A52C-CBC1AA21CC9D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28BF-8042-41AE-B179-5CBC931FF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96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4118-AAEB-40BB-A52C-CBC1AA21CC9D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28BF-8042-41AE-B179-5CBC931FF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91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4118-AAEB-40BB-A52C-CBC1AA21CC9D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28BF-8042-41AE-B179-5CBC931FF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4118-AAEB-40BB-A52C-CBC1AA21CC9D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28BF-8042-41AE-B179-5CBC931FF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34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4118-AAEB-40BB-A52C-CBC1AA21CC9D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28BF-8042-41AE-B179-5CBC931FF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3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4118-AAEB-40BB-A52C-CBC1AA21CC9D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28BF-8042-41AE-B179-5CBC931FF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87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4118-AAEB-40BB-A52C-CBC1AA21CC9D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28BF-8042-41AE-B179-5CBC931FF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61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4118-AAEB-40BB-A52C-CBC1AA21CC9D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28BF-8042-41AE-B179-5CBC931FF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46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4118-AAEB-40BB-A52C-CBC1AA21CC9D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28BF-8042-41AE-B179-5CBC931FF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9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4118-AAEB-40BB-A52C-CBC1AA21CC9D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728BF-8042-41AE-B179-5CBC931FF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56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Image Classification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이미지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15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404664"/>
                <a:ext cx="8640960" cy="62858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400" dirty="0" smtClean="0"/>
                  <a:t>Deep Residual Learning For Image Recognition(</a:t>
                </a:r>
                <a:r>
                  <a:rPr lang="en-US" altLang="ko-KR" sz="2400" dirty="0" err="1" smtClean="0"/>
                  <a:t>ResNet</a:t>
                </a:r>
                <a:r>
                  <a:rPr lang="en-US" altLang="ko-KR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1200" dirty="0" smtClean="0"/>
                  <a:t>-10 Dec 2015, CVPR</a:t>
                </a:r>
              </a:p>
              <a:p>
                <a:pPr marL="0" indent="0">
                  <a:buNone/>
                </a:pPr>
                <a:endParaRPr lang="en-US" altLang="ko-KR" sz="1400" dirty="0" smtClean="0"/>
              </a:p>
              <a:p>
                <a:r>
                  <a:rPr lang="ko-KR" altLang="en-US" sz="1600" dirty="0" smtClean="0"/>
                  <a:t>목적</a:t>
                </a:r>
                <a:r>
                  <a:rPr lang="en-US" altLang="ko-KR" sz="1600" dirty="0" smtClean="0"/>
                  <a:t>: </a:t>
                </a:r>
                <a:r>
                  <a:rPr lang="ko-KR" altLang="en-US" sz="1600" dirty="0" smtClean="0"/>
                  <a:t>깊은 네트워크를 쉽게 훈련시키기 위해 </a:t>
                </a:r>
                <a:r>
                  <a:rPr lang="en-US" altLang="ko-KR" sz="1600" dirty="0" smtClean="0"/>
                  <a:t>Residual Learning </a:t>
                </a:r>
                <a:r>
                  <a:rPr lang="ko-KR" altLang="en-US" sz="1600" dirty="0" smtClean="0"/>
                  <a:t>개념 도입</a:t>
                </a:r>
                <a:endParaRPr lang="en-US" altLang="ko-KR" sz="1600" dirty="0" smtClean="0"/>
              </a:p>
              <a:p>
                <a:r>
                  <a:rPr lang="ko-KR" altLang="en-US" sz="1600" dirty="0" smtClean="0"/>
                  <a:t>결론</a:t>
                </a:r>
                <a:r>
                  <a:rPr lang="en-US" altLang="ko-KR" sz="1600" dirty="0" smtClean="0"/>
                  <a:t>: </a:t>
                </a:r>
                <a:r>
                  <a:rPr lang="en-US" altLang="ko-KR" sz="1600" dirty="0" err="1" smtClean="0"/>
                  <a:t>ResNet</a:t>
                </a:r>
                <a:r>
                  <a:rPr lang="ko-KR" altLang="en-US" sz="1600" dirty="0" smtClean="0"/>
                  <a:t>을 사용하면 최적화가 쉽고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깊은 층에서 이전 모델에 비해 좋은 성능 보임</a:t>
                </a:r>
                <a:endParaRPr lang="en-US" altLang="ko-KR" sz="1600" dirty="0" smtClean="0"/>
              </a:p>
              <a:p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/>
                  <a:t> </a:t>
                </a:r>
                <a:r>
                  <a:rPr lang="ko-KR" altLang="en-US" sz="1600" dirty="0" smtClean="0"/>
                  <a:t>단순히 층을 깊게 쌓았더니 오히려 </a:t>
                </a:r>
                <a:r>
                  <a:rPr lang="en-US" altLang="ko-KR" sz="1600" dirty="0" smtClean="0"/>
                  <a:t>training error</a:t>
                </a:r>
                <a:r>
                  <a:rPr lang="ko-KR" altLang="en-US" sz="1600" dirty="0" smtClean="0"/>
                  <a:t>가 높아지는 </a:t>
                </a:r>
                <a:r>
                  <a:rPr lang="en-US" altLang="ko-KR" sz="1600" dirty="0" smtClean="0"/>
                  <a:t>degradation </a:t>
                </a:r>
                <a:r>
                  <a:rPr lang="ko-KR" altLang="en-US" sz="1600" dirty="0" smtClean="0"/>
                  <a:t>문제가 발생</a:t>
                </a:r>
                <a:endParaRPr lang="en-US" altLang="ko-KR" sz="1600" dirty="0" smtClean="0"/>
              </a:p>
              <a:p>
                <a:pPr marL="0" indent="0">
                  <a:buNone/>
                </a:pPr>
                <a:r>
                  <a:rPr lang="en-US" altLang="ko-KR" sz="1600" dirty="0" smtClean="0"/>
                  <a:t>-&gt; </a:t>
                </a:r>
                <a:r>
                  <a:rPr lang="ko-KR" altLang="en-US" sz="1600" dirty="0" smtClean="0"/>
                  <a:t>이 문제를 해결하기 위해 </a:t>
                </a:r>
                <a:r>
                  <a:rPr lang="en-US" altLang="ko-KR" sz="1600" dirty="0" smtClean="0"/>
                  <a:t>Residual Learning </a:t>
                </a:r>
                <a:r>
                  <a:rPr lang="ko-KR" altLang="en-US" sz="1600" dirty="0" smtClean="0"/>
                  <a:t>제안</a:t>
                </a:r>
                <a:endParaRPr lang="en-US" altLang="ko-KR" sz="1600" dirty="0" smtClean="0"/>
              </a:p>
              <a:p>
                <a:pPr marL="0" indent="0">
                  <a:buNone/>
                </a:pPr>
                <a:endParaRPr lang="en-US" altLang="ko-KR" sz="1600" dirty="0" smtClean="0"/>
              </a:p>
              <a:p>
                <a:pPr marL="0" indent="0">
                  <a:buNone/>
                </a:pPr>
                <a:r>
                  <a:rPr lang="en-US" altLang="ko-KR" sz="1600" dirty="0" smtClean="0"/>
                  <a:t> &lt;Residual Learning&gt;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1600" dirty="0" smtClean="0"/>
                  <a:t>가정</a:t>
                </a:r>
                <a:r>
                  <a:rPr lang="en-US" altLang="ko-KR" sz="1600" dirty="0" smtClean="0"/>
                  <a:t>: residual mapping</a:t>
                </a:r>
                <a:r>
                  <a:rPr lang="ko-KR" altLang="en-US" sz="1600" dirty="0" smtClean="0"/>
                  <a:t>이 쉽다</a:t>
                </a:r>
                <a:r>
                  <a:rPr lang="en-US" altLang="ko-KR" sz="1600" dirty="0" smtClean="0"/>
                  <a:t>. Identity mapping</a:t>
                </a:r>
                <a:r>
                  <a:rPr lang="ko-KR" altLang="en-US" sz="1600" dirty="0" smtClean="0"/>
                  <a:t>이 </a:t>
                </a:r>
                <a:r>
                  <a:rPr lang="en-US" altLang="ko-KR" sz="1600" dirty="0" smtClean="0"/>
                  <a:t>optimal</a:t>
                </a:r>
                <a:r>
                  <a:rPr lang="ko-KR" altLang="en-US" sz="1600" dirty="0" smtClean="0"/>
                  <a:t>이다</a:t>
                </a:r>
                <a:r>
                  <a:rPr lang="en-US" altLang="ko-KR" sz="1600" dirty="0" smtClean="0"/>
                  <a:t>.</a:t>
                </a:r>
              </a:p>
              <a:p>
                <a:pPr>
                  <a:buFontTx/>
                  <a:buChar char="-"/>
                </a:pPr>
                <a:r>
                  <a:rPr lang="en-US" altLang="ko-KR" sz="1600" dirty="0" smtClean="0"/>
                  <a:t>H(x)</a:t>
                </a:r>
                <a:r>
                  <a:rPr lang="ko-KR" altLang="en-US" sz="1600" dirty="0"/>
                  <a:t> </a:t>
                </a:r>
                <a:r>
                  <a:rPr lang="ko-KR" altLang="en-US" sz="1600" dirty="0" smtClean="0"/>
                  <a:t>전체를 학습시키는 것이 아닌 </a:t>
                </a:r>
                <a:r>
                  <a:rPr lang="en-US" altLang="ko-KR" sz="1600" dirty="0" smtClean="0"/>
                  <a:t>H(x)-x, </a:t>
                </a:r>
                <a:r>
                  <a:rPr lang="ko-KR" altLang="en-US" sz="1600" dirty="0" smtClean="0"/>
                  <a:t>즉 </a:t>
                </a:r>
                <a:r>
                  <a:rPr lang="en-US" altLang="ko-KR" sz="1600" dirty="0" smtClean="0"/>
                  <a:t>F(x)</a:t>
                </a:r>
                <a:r>
                  <a:rPr lang="ko-KR" altLang="en-US" sz="1600" dirty="0" smtClean="0"/>
                  <a:t>를 학습</a:t>
                </a:r>
                <a:endParaRPr lang="en-US" altLang="ko-KR" sz="1600" dirty="0" smtClean="0"/>
              </a:p>
              <a:p>
                <a:pPr>
                  <a:buFontTx/>
                  <a:buChar char="-"/>
                </a:pPr>
                <a:r>
                  <a:rPr lang="en-US" altLang="ko-KR" sz="1600" dirty="0" smtClean="0"/>
                  <a:t>Shortcut connection</a:t>
                </a:r>
                <a:r>
                  <a:rPr lang="ko-KR" altLang="en-US" sz="1600" dirty="0" smtClean="0"/>
                  <a:t>을 이용하여 </a:t>
                </a:r>
                <a:r>
                  <a:rPr lang="en-US" altLang="ko-KR" sz="1600" dirty="0" smtClean="0"/>
                  <a:t>identity mapping </a:t>
                </a:r>
                <a:r>
                  <a:rPr lang="ko-KR" altLang="en-US" sz="1600" dirty="0" smtClean="0"/>
                  <a:t>진행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/>
                      </a:rPr>
                      <m:t>y</m:t>
                    </m:r>
                    <m:r>
                      <a:rPr lang="en-US" altLang="ko-KR" sz="1600" b="0" i="0" smtClean="0">
                        <a:latin typeface="Cambria Math"/>
                      </a:rPr>
                      <m:t>= </m:t>
                    </m:r>
                    <m:r>
                      <a:rPr lang="en-US" altLang="ko-KR" sz="16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1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altLang="ko-KR" sz="1600" dirty="0" smtClean="0"/>
              </a:p>
              <a:p>
                <a:pPr>
                  <a:buFontTx/>
                  <a:buChar char="-"/>
                </a:pPr>
                <a:r>
                  <a:rPr lang="en-US" altLang="ko-KR" sz="1600" dirty="0" smtClean="0"/>
                  <a:t>X</a:t>
                </a:r>
                <a:r>
                  <a:rPr lang="ko-KR" altLang="en-US" sz="1600" dirty="0" smtClean="0"/>
                  <a:t>의 차원 확장에 </a:t>
                </a:r>
                <a:r>
                  <a:rPr lang="en-US" altLang="ko-KR" sz="1600" dirty="0" smtClean="0"/>
                  <a:t>zero padding </a:t>
                </a:r>
                <a:r>
                  <a:rPr lang="ko-KR" altLang="en-US" sz="1600" dirty="0" smtClean="0"/>
                  <a:t>또는 </a:t>
                </a:r>
                <a:r>
                  <a:rPr lang="en-US" altLang="ko-KR" sz="1600" dirty="0" smtClean="0"/>
                  <a:t>linear projection </a:t>
                </a:r>
                <a:r>
                  <a:rPr lang="ko-KR" altLang="en-US" sz="1600" dirty="0" smtClean="0"/>
                  <a:t>사용</a:t>
                </a:r>
                <a:endParaRPr lang="en-US" altLang="ko-KR" sz="1600" dirty="0" smtClean="0"/>
              </a:p>
              <a:p>
                <a:pPr>
                  <a:buFontTx/>
                  <a:buChar char="-"/>
                </a:pPr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 smtClean="0"/>
                  <a:t> &lt;Experiments&gt;</a:t>
                </a:r>
              </a:p>
              <a:p>
                <a:pPr>
                  <a:buFontTx/>
                  <a:buChar char="-"/>
                </a:pPr>
                <a:r>
                  <a:rPr lang="en-US" altLang="ko-KR" sz="1600" dirty="0" smtClean="0"/>
                  <a:t>Plain net: degradation </a:t>
                </a:r>
                <a:r>
                  <a:rPr lang="ko-KR" altLang="en-US" sz="1600" dirty="0" smtClean="0"/>
                  <a:t>문제 발생 </a:t>
                </a:r>
                <a:r>
                  <a:rPr lang="en-US" altLang="ko-KR" sz="1600" dirty="0" smtClean="0"/>
                  <a:t>= </a:t>
                </a:r>
                <a:r>
                  <a:rPr lang="ko-KR" altLang="en-US" sz="1600" dirty="0" smtClean="0"/>
                  <a:t>깊은 모델의 성능이 저하</a:t>
                </a:r>
                <a:endParaRPr lang="en-US" altLang="ko-KR" sz="1600" dirty="0" smtClean="0"/>
              </a:p>
              <a:p>
                <a:pPr>
                  <a:buFontTx/>
                  <a:buChar char="-"/>
                </a:pPr>
                <a:r>
                  <a:rPr lang="en-US" altLang="ko-KR" sz="1600" dirty="0" err="1" smtClean="0"/>
                  <a:t>ResNet</a:t>
                </a:r>
                <a:r>
                  <a:rPr lang="en-US" altLang="ko-KR" sz="1600" dirty="0"/>
                  <a:t>:</a:t>
                </a:r>
                <a:r>
                  <a:rPr lang="ko-KR" altLang="en-US" sz="1600" dirty="0" smtClean="0"/>
                  <a:t> 깊은 모델이 더 좋은 성능을 보임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수렴속도 빠름</a:t>
                </a:r>
                <a:endParaRPr lang="en-US" altLang="ko-KR" sz="1600" dirty="0" smtClean="0"/>
              </a:p>
              <a:p>
                <a:pPr>
                  <a:buFontTx/>
                  <a:buChar char="-"/>
                </a:pPr>
                <a:r>
                  <a:rPr lang="en-US" altLang="ko-KR" sz="1600" dirty="0" smtClean="0"/>
                  <a:t>Bottleneck </a:t>
                </a:r>
                <a:r>
                  <a:rPr lang="ko-KR" altLang="en-US" sz="1600" dirty="0" smtClean="0"/>
                  <a:t>구조</a:t>
                </a:r>
                <a:r>
                  <a:rPr lang="en-US" altLang="ko-KR" sz="1600" dirty="0" smtClean="0"/>
                  <a:t>: 1x1 convolution layer</a:t>
                </a:r>
                <a:r>
                  <a:rPr lang="ko-KR" altLang="en-US" sz="1600" dirty="0" smtClean="0"/>
                  <a:t>는 차원 확장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축소에 사용</a:t>
                </a:r>
                <a:endParaRPr lang="en-US" altLang="ko-KR" sz="160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404664"/>
                <a:ext cx="8640960" cy="6285804"/>
              </a:xfrm>
              <a:blipFill rotWithShape="1">
                <a:blip r:embed="rId2"/>
                <a:stretch>
                  <a:fillRect l="-1058" t="-7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6" t="27610" r="39235" b="29133"/>
          <a:stretch/>
        </p:blipFill>
        <p:spPr bwMode="auto">
          <a:xfrm>
            <a:off x="6662870" y="2940199"/>
            <a:ext cx="2483768" cy="1392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3" t="34869" r="14424" b="39691"/>
          <a:stretch/>
        </p:blipFill>
        <p:spPr bwMode="auto">
          <a:xfrm>
            <a:off x="7092280" y="4935894"/>
            <a:ext cx="2051720" cy="175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88630" y="2693978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Building block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6754148" y="4812783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Bottleneck building block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0769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Image Generation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이미지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14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404664"/>
                <a:ext cx="8640960" cy="63367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400" dirty="0" smtClean="0"/>
                  <a:t>Generative Adversarial Nets(GAN)</a:t>
                </a:r>
              </a:p>
              <a:p>
                <a:pPr marL="0" indent="0">
                  <a:buNone/>
                </a:pPr>
                <a:r>
                  <a:rPr lang="en-US" altLang="ko-KR" sz="1200" dirty="0" smtClean="0"/>
                  <a:t>-10 Jun 2014, NIPS</a:t>
                </a:r>
              </a:p>
              <a:p>
                <a:pPr marL="0" indent="0">
                  <a:buNone/>
                </a:pPr>
                <a:endParaRPr lang="en-US" altLang="ko-KR" sz="1200" dirty="0"/>
              </a:p>
              <a:p>
                <a:r>
                  <a:rPr lang="ko-KR" altLang="en-US" sz="1600" dirty="0" smtClean="0"/>
                  <a:t>목적</a:t>
                </a:r>
                <a:r>
                  <a:rPr lang="en-US" altLang="ko-KR" sz="1600" dirty="0" smtClean="0"/>
                  <a:t>: Generative </a:t>
                </a:r>
                <a:r>
                  <a:rPr lang="ko-KR" altLang="en-US" sz="1600" dirty="0" smtClean="0"/>
                  <a:t>모델 </a:t>
                </a:r>
                <a:r>
                  <a:rPr lang="en-US" altLang="ko-KR" sz="1600" dirty="0" smtClean="0"/>
                  <a:t>G</a:t>
                </a:r>
                <a:r>
                  <a:rPr lang="ko-KR" altLang="en-US" sz="1600" dirty="0" smtClean="0"/>
                  <a:t>와 </a:t>
                </a:r>
                <a:r>
                  <a:rPr lang="en-US" altLang="ko-KR" sz="1600" dirty="0" smtClean="0"/>
                  <a:t>Discriminative </a:t>
                </a:r>
                <a:r>
                  <a:rPr lang="ko-KR" altLang="en-US" sz="1600" dirty="0" smtClean="0"/>
                  <a:t>모델 </a:t>
                </a:r>
                <a:r>
                  <a:rPr lang="en-US" altLang="ko-KR" sz="1600" dirty="0" smtClean="0"/>
                  <a:t>D</a:t>
                </a:r>
                <a:r>
                  <a:rPr lang="ko-KR" altLang="en-US" sz="1600" dirty="0" smtClean="0"/>
                  <a:t>를 동시에 훈련시켜 데이터 생성</a:t>
                </a:r>
                <a:endParaRPr lang="en-US" altLang="ko-KR" sz="1600" dirty="0" smtClean="0"/>
              </a:p>
              <a:p>
                <a:r>
                  <a:rPr lang="ko-KR" altLang="en-US" sz="1600" dirty="0" smtClean="0"/>
                  <a:t>결론</a:t>
                </a:r>
                <a:r>
                  <a:rPr lang="en-US" altLang="ko-KR" sz="1600" dirty="0" smtClean="0"/>
                  <a:t>: </a:t>
                </a:r>
                <a:r>
                  <a:rPr lang="ko-KR" altLang="en-US" sz="1600" dirty="0" smtClean="0"/>
                  <a:t>다른 모델에 비해 낫다고 할 수는 없지만 잠재력을 입증</a:t>
                </a:r>
                <a:endParaRPr lang="en-US" altLang="ko-KR" sz="1600" dirty="0" smtClean="0"/>
              </a:p>
              <a:p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 smtClean="0"/>
                  <a:t>G</a:t>
                </a:r>
                <a:r>
                  <a:rPr lang="ko-KR" altLang="en-US" sz="1600" dirty="0" smtClean="0"/>
                  <a:t>는 실제 데이터의 분포를 포착하고</a:t>
                </a:r>
                <a:r>
                  <a:rPr lang="en-US" altLang="ko-KR" sz="1600" dirty="0" smtClean="0"/>
                  <a:t>, D</a:t>
                </a:r>
                <a:r>
                  <a:rPr lang="ko-KR" altLang="en-US" sz="1600" dirty="0" smtClean="0"/>
                  <a:t>는 실제 데이터와 생성 데이터를 판별</a:t>
                </a:r>
                <a:endParaRPr lang="en-US" altLang="ko-KR" sz="1600" dirty="0" smtClean="0"/>
              </a:p>
              <a:p>
                <a:pPr marL="0" indent="0">
                  <a:buNone/>
                </a:pPr>
                <a:r>
                  <a:rPr lang="en-US" altLang="ko-KR" sz="1600" dirty="0" smtClean="0"/>
                  <a:t>-&gt;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60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𝐺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160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60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𝐷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𝑉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𝐺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ko-KR" sz="16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/>
                          </a:rPr>
                          <m:t>𝔼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𝑑𝑎𝑡𝑎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</m:sub>
                    </m:sSub>
                    <m:r>
                      <a:rPr lang="en-US" altLang="ko-KR" sz="1600" b="0" i="1" smtClean="0">
                        <a:latin typeface="Cambria Math"/>
                      </a:rPr>
                      <m:t>[</m:t>
                    </m:r>
                    <m:func>
                      <m:func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𝐷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)]</m:t>
                        </m:r>
                      </m:e>
                    </m:func>
                    <m:r>
                      <a:rPr lang="en-US" altLang="ko-KR" sz="1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/>
                          </a:rPr>
                          <m:t>𝔼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𝑧</m:t>
                        </m:r>
                        <m:r>
                          <a:rPr lang="en-US" altLang="ko-KR" sz="1600" i="1">
                            <a:latin typeface="Cambria Math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altLang="ko-KR" sz="16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altLang="ko-KR" sz="1600" i="1">
                                <a:latin typeface="Cambria Math"/>
                              </a:rPr>
                              <m:t>)</m:t>
                            </m:r>
                          </m:sub>
                        </m:sSub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[</m:t>
                    </m:r>
                    <m:func>
                      <m:funcPr>
                        <m:ctrlPr>
                          <a:rPr lang="en-US" altLang="ko-KR" sz="16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(1−</m:t>
                        </m:r>
                        <m:r>
                          <a:rPr lang="en-US" altLang="ko-KR" sz="1600" i="1">
                            <a:latin typeface="Cambria Math"/>
                          </a:rPr>
                          <m:t>𝐷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  <m:r>
                          <a:rPr lang="en-US" altLang="ko-KR" sz="1600" b="0" i="1" smtClean="0">
                            <a:latin typeface="Cambria Math"/>
                          </a:rPr>
                          <m:t>)</m:t>
                        </m:r>
                        <m:r>
                          <a:rPr lang="en-US" altLang="ko-KR" sz="1600" i="1">
                            <a:latin typeface="Cambria Math"/>
                          </a:rPr>
                          <m:t>]</m:t>
                        </m:r>
                      </m:e>
                    </m:func>
                  </m:oMath>
                </a14:m>
                <a:endParaRPr lang="en-US" altLang="ko-KR" sz="1600" dirty="0" smtClean="0"/>
              </a:p>
              <a:p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 smtClean="0"/>
                  <a:t> &lt;Optimal D&gt;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/>
                          </a:rPr>
                          <m:t>𝔼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𝑥</m:t>
                        </m:r>
                        <m:r>
                          <a:rPr lang="en-US" altLang="ko-KR" sz="1600" i="1">
                            <a:latin typeface="Cambria Math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𝑑𝑎𝑡𝑎</m:t>
                            </m:r>
                            <m:r>
                              <a:rPr lang="en-US" altLang="ko-KR" sz="16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sz="16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sz="1600" i="1">
                                <a:latin typeface="Cambria Math"/>
                              </a:rPr>
                              <m:t>)</m:t>
                            </m:r>
                          </m:sub>
                        </m:sSub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[</m:t>
                    </m:r>
                    <m:func>
                      <m:funcPr>
                        <m:ctrlPr>
                          <a:rPr lang="en-US" altLang="ko-KR" sz="16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ko-KR" sz="1600" i="1">
                            <a:latin typeface="Cambria Math"/>
                          </a:rPr>
                          <m:t>𝐷</m:t>
                        </m:r>
                        <m:r>
                          <a:rPr lang="en-US" altLang="ko-KR" sz="1600" i="1">
                            <a:latin typeface="Cambria Math"/>
                          </a:rPr>
                          <m:t>(</m:t>
                        </m:r>
                        <m:r>
                          <a:rPr lang="en-US" altLang="ko-KR" sz="1600" i="1">
                            <a:latin typeface="Cambria Math"/>
                          </a:rPr>
                          <m:t>𝑥</m:t>
                        </m:r>
                        <m:r>
                          <a:rPr lang="en-US" altLang="ko-KR" sz="1600" i="1">
                            <a:latin typeface="Cambria Math"/>
                          </a:rPr>
                          <m:t>)]</m:t>
                        </m:r>
                      </m:e>
                    </m:func>
                    <m:r>
                      <a:rPr lang="en-US" altLang="ko-KR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/>
                          </a:rPr>
                          <m:t>𝔼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𝑧</m:t>
                        </m:r>
                        <m:r>
                          <a:rPr lang="en-US" altLang="ko-KR" sz="1600" i="1">
                            <a:latin typeface="Cambria Math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𝑧</m:t>
                                </m:r>
                              </m:e>
                            </m:d>
                          </m:sub>
                        </m:sSub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[</m:t>
                    </m:r>
                    <m:func>
                      <m:funcPr>
                        <m:ctrlPr>
                          <a:rPr lang="en-US" altLang="ko-KR" sz="16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ko-KR" sz="1600" i="1">
                            <a:latin typeface="Cambria Math"/>
                          </a:rPr>
                          <m:t>(1−</m:t>
                        </m:r>
                        <m:r>
                          <a:rPr lang="en-US" altLang="ko-KR" sz="1600" i="1">
                            <a:latin typeface="Cambria Math"/>
                          </a:rPr>
                          <m:t>𝐷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  <m:r>
                          <a:rPr lang="en-US" altLang="ko-KR" sz="1600" i="1">
                            <a:latin typeface="Cambria Math"/>
                          </a:rPr>
                          <m:t>)]</m:t>
                        </m:r>
                      </m:e>
                    </m:func>
                  </m:oMath>
                </a14:m>
                <a:r>
                  <a:rPr lang="en-US" altLang="ko-KR" sz="16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  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𝑑𝑎𝑡𝑎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))</m:t>
                            </m:r>
                          </m:e>
                        </m:func>
                        <m:r>
                          <a:rPr lang="en-US" altLang="ko-KR" sz="1600" b="0" i="1" smtClean="0">
                            <a:latin typeface="Cambria Math"/>
                          </a:rPr>
                          <m:t>𝑑𝑥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)</m:t>
                        </m:r>
                        <m:func>
                          <m:func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(1−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))</m:t>
                            </m:r>
                          </m:e>
                        </m:func>
                        <m:r>
                          <a:rPr lang="en-US" altLang="ko-KR" sz="1600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ko-KR" sz="1600" dirty="0" smtClean="0"/>
              </a:p>
              <a:p>
                <a:pPr>
                  <a:buFontTx/>
                  <a:buChar char="-"/>
                </a:pPr>
                <a:r>
                  <a:rPr lang="ko-KR" altLang="en-US" sz="1600" dirty="0" smtClean="0"/>
                  <a:t>미분 </a:t>
                </a:r>
                <a:r>
                  <a:rPr lang="en-US" altLang="ko-KR" sz="1600" dirty="0" smtClean="0"/>
                  <a:t>=</a:t>
                </a:r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0</a:t>
                </a:r>
                <a:r>
                  <a:rPr lang="ko-KR" altLang="en-US" sz="1600" dirty="0" smtClean="0"/>
                  <a:t>이 되게 하는</a:t>
                </a:r>
                <a:r>
                  <a:rPr lang="en-US" altLang="ko-KR" sz="1600" dirty="0" smtClean="0"/>
                  <a:t> D*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𝑑𝑎𝑡𝑎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𝑑𝑎𝑡𝑎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1600" dirty="0" smtClean="0"/>
                  <a:t> (</a:t>
                </a:r>
                <a:r>
                  <a:rPr lang="ko-KR" altLang="en-US" sz="1600" dirty="0" smtClean="0"/>
                  <a:t>이때 </a:t>
                </a:r>
                <a:r>
                  <a:rPr lang="en-US" altLang="ko-KR" sz="1600" dirty="0" smtClean="0"/>
                  <a:t>D = ½)</a:t>
                </a:r>
              </a:p>
              <a:p>
                <a:pPr>
                  <a:buFontTx/>
                  <a:buChar char="-"/>
                </a:pPr>
                <a:endParaRPr lang="en-US" altLang="ko-KR" sz="1600" dirty="0" smtClean="0"/>
              </a:p>
              <a:p>
                <a:pPr marL="0" indent="0">
                  <a:buNone/>
                </a:pPr>
                <a:r>
                  <a:rPr lang="en-US" altLang="ko-KR" sz="1600" dirty="0" smtClean="0"/>
                  <a:t> &lt;Optimal G&gt;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/>
                          </a:rPr>
                          <m:t>𝔼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𝑥</m:t>
                        </m:r>
                        <m:r>
                          <a:rPr lang="en-US" altLang="ko-KR" sz="1600" i="1">
                            <a:latin typeface="Cambria Math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𝑑𝑎𝑡𝑎</m:t>
                            </m:r>
                          </m:sub>
                        </m:sSub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[</m:t>
                    </m:r>
                    <m:func>
                      <m:funcPr>
                        <m:ctrlPr>
                          <a:rPr lang="en-US" altLang="ko-KR" sz="16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/>
                          </a:rPr>
                          <m:t>(</m:t>
                        </m:r>
                        <m:r>
                          <a:rPr lang="en-US" altLang="ko-KR" sz="1600" i="1">
                            <a:latin typeface="Cambria Math"/>
                          </a:rPr>
                          <m:t>𝑥</m:t>
                        </m:r>
                        <m:r>
                          <a:rPr lang="en-US" altLang="ko-KR" sz="1600" i="1">
                            <a:latin typeface="Cambria Math"/>
                          </a:rPr>
                          <m:t>)]</m:t>
                        </m:r>
                      </m:e>
                    </m:func>
                    <m:r>
                      <a:rPr lang="en-US" altLang="ko-KR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/>
                          </a:rPr>
                          <m:t>𝔼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𝑥</m:t>
                        </m:r>
                        <m:r>
                          <a:rPr lang="en-US" altLang="ko-KR" sz="1600" i="1">
                            <a:latin typeface="Cambria Math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[</m:t>
                    </m:r>
                    <m:func>
                      <m:funcPr>
                        <m:ctrlPr>
                          <a:rPr lang="en-US" altLang="ko-KR" sz="16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(1−</m:t>
                            </m:r>
                            <m:r>
                              <a:rPr lang="en-US" altLang="ko-KR" sz="1600" i="1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/>
                          </a:rPr>
                          <m:t>(</m:t>
                        </m:r>
                        <m:r>
                          <a:rPr lang="en-US" altLang="ko-KR" sz="1600" i="1">
                            <a:latin typeface="Cambria Math"/>
                          </a:rPr>
                          <m:t>𝑥</m:t>
                        </m:r>
                        <m:r>
                          <a:rPr lang="en-US" altLang="ko-KR" sz="1600" i="1">
                            <a:latin typeface="Cambria Math"/>
                          </a:rPr>
                          <m:t>))]</m:t>
                        </m:r>
                      </m:e>
                    </m:func>
                  </m:oMath>
                </a14:m>
                <a:endParaRPr lang="en-US" altLang="ko-KR" sz="1600" dirty="0" smtClean="0"/>
              </a:p>
              <a:p>
                <a:pPr marL="0" indent="0">
                  <a:buNone/>
                </a:pPr>
                <a:r>
                  <a:rPr lang="en-US" altLang="ko-KR" sz="1600" dirty="0" smtClean="0"/>
                  <a:t>     =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4</m:t>
                        </m:r>
                      </m:e>
                    </m:func>
                    <m:r>
                      <a:rPr lang="en-US" altLang="ko-KR" sz="1600" b="0" i="1" smtClean="0">
                        <a:latin typeface="Cambria Math"/>
                      </a:rPr>
                      <m:t>+</m:t>
                    </m:r>
                    <m:r>
                      <a:rPr lang="en-US" altLang="ko-KR" sz="1600" b="0" i="1" smtClean="0">
                        <a:latin typeface="Cambria Math"/>
                      </a:rPr>
                      <m:t>𝐾𝐿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𝑑𝑎𝑡𝑎</m:t>
                            </m:r>
                          </m:sub>
                        </m:sSub>
                      </m:e>
                      <m:e>
                        <m:f>
                          <m:f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𝑑𝑎𝑡𝑎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1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sz="1600" b="0" i="1" smtClean="0">
                        <a:latin typeface="Cambria Math"/>
                      </a:rPr>
                      <m:t>+</m:t>
                    </m:r>
                    <m:r>
                      <a:rPr lang="en-US" altLang="ko-KR" sz="1600" i="1">
                        <a:latin typeface="Cambria Math"/>
                      </a:rPr>
                      <m:t>𝐾𝐿</m:t>
                    </m:r>
                    <m:d>
                      <m:dPr>
                        <m:ctrlPr>
                          <a:rPr lang="en-US" altLang="ko-KR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</m:e>
                      <m:e>
                        <m:f>
                          <m:fPr>
                            <m:ctrlPr>
                              <a:rPr lang="en-US" altLang="ko-KR" sz="16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𝑑𝑎𝑡𝑎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16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ko-KR" sz="1600" dirty="0" smtClean="0"/>
              </a:p>
              <a:p>
                <a:pPr marL="0" indent="0">
                  <a:buNone/>
                </a:pPr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   =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4</m:t>
                        </m:r>
                      </m:e>
                    </m:func>
                    <m:r>
                      <a:rPr lang="en-US" altLang="ko-KR" sz="1600" b="0" i="1" smtClean="0">
                        <a:latin typeface="Cambria Math"/>
                      </a:rPr>
                      <m:t>+2∗</m:t>
                    </m:r>
                    <m:r>
                      <a:rPr lang="en-US" altLang="ko-KR" sz="1600" b="0" i="1" smtClean="0">
                        <a:latin typeface="Cambria Math"/>
                      </a:rPr>
                      <m:t>𝐽𝑆𝐷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𝑑𝑎𝑡𝑎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 smtClean="0"/>
              </a:p>
              <a:p>
                <a:pPr>
                  <a:buFontTx/>
                  <a:buChar char="-"/>
                </a:pPr>
                <a:r>
                  <a:rPr lang="en-US" altLang="ko-KR" sz="1600" dirty="0" smtClean="0"/>
                  <a:t>JSD</a:t>
                </a:r>
                <a:r>
                  <a:rPr lang="ko-KR" altLang="en-US" sz="1600" dirty="0" smtClean="0"/>
                  <a:t>는 </a:t>
                </a:r>
                <a:r>
                  <a:rPr lang="en-US" altLang="ko-KR" sz="1600" dirty="0" smtClean="0"/>
                  <a:t>0 </a:t>
                </a:r>
                <a:r>
                  <a:rPr lang="ko-KR" altLang="en-US" sz="1600" dirty="0" smtClean="0"/>
                  <a:t>이상의 양수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𝑑𝑎𝑡𝑎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일 때 최소값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4</m:t>
                        </m:r>
                      </m:e>
                    </m:func>
                  </m:oMath>
                </a14:m>
                <a:r>
                  <a:rPr lang="ko-KR" altLang="en-US" sz="1600" dirty="0" smtClean="0"/>
                  <a:t>를 가짐</a:t>
                </a:r>
                <a:endParaRPr lang="en-US" altLang="ko-KR" sz="160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404664"/>
                <a:ext cx="8640960" cy="6336704"/>
              </a:xfrm>
              <a:blipFill rotWithShape="1">
                <a:blip r:embed="rId2"/>
                <a:stretch>
                  <a:fillRect l="-1058" t="-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" t="50000" r="75568" b="27639"/>
          <a:stretch/>
        </p:blipFill>
        <p:spPr bwMode="auto">
          <a:xfrm>
            <a:off x="6593670" y="3356992"/>
            <a:ext cx="242636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3" t="50000" r="53125" b="27639"/>
          <a:stretch/>
        </p:blipFill>
        <p:spPr bwMode="auto">
          <a:xfrm>
            <a:off x="6516216" y="5013176"/>
            <a:ext cx="25812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90729" y="2996952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GAN’s training(D-&gt;G)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0547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논문의 제목은 </a:t>
            </a:r>
            <a:r>
              <a:rPr lang="en-US" altLang="ko-KR" sz="2400" dirty="0" smtClean="0"/>
              <a:t>24</a:t>
            </a:r>
          </a:p>
          <a:p>
            <a:pPr marL="0" indent="0">
              <a:buNone/>
            </a:pPr>
            <a:r>
              <a:rPr lang="en-US" altLang="ko-KR" sz="1200" dirty="0" smtClean="0"/>
              <a:t>-</a:t>
            </a:r>
            <a:r>
              <a:rPr lang="ko-KR" altLang="en-US" sz="1200" dirty="0" smtClean="0"/>
              <a:t>논문 등재 날짜와 등재지는 </a:t>
            </a:r>
            <a:r>
              <a:rPr lang="en-US" altLang="ko-KR" sz="1200" dirty="0" smtClean="0"/>
              <a:t>12</a:t>
            </a:r>
          </a:p>
          <a:p>
            <a:pPr marL="0" indent="0">
              <a:buNone/>
            </a:pPr>
            <a:endParaRPr lang="en-US" altLang="ko-KR" sz="1200" dirty="0"/>
          </a:p>
          <a:p>
            <a:r>
              <a:rPr lang="en-US" altLang="ko-KR" sz="1600" dirty="0" smtClean="0"/>
              <a:t>Abstract</a:t>
            </a:r>
            <a:r>
              <a:rPr lang="ko-KR" altLang="en-US" sz="1600" dirty="0" smtClean="0"/>
              <a:t>에 나온 목적과 결론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&lt;</a:t>
            </a:r>
            <a:r>
              <a:rPr lang="ko-KR" altLang="en-US" sz="1600" dirty="0" smtClean="0"/>
              <a:t>키워드</a:t>
            </a:r>
            <a:r>
              <a:rPr lang="en-US" altLang="ko-KR" sz="1600" dirty="0" smtClean="0"/>
              <a:t>&gt;</a:t>
            </a:r>
          </a:p>
          <a:p>
            <a:pPr>
              <a:buFontTx/>
              <a:buChar char="-"/>
            </a:pPr>
            <a:r>
              <a:rPr lang="ko-KR" altLang="en-US" sz="1600" dirty="0" smtClean="0"/>
              <a:t>설명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설</a:t>
            </a:r>
            <a:r>
              <a:rPr lang="ko-KR" altLang="en-US" sz="1600" dirty="0"/>
              <a:t>명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94138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논문의 제목은 </a:t>
            </a:r>
            <a:r>
              <a:rPr lang="en-US" altLang="ko-KR" sz="2400" dirty="0" smtClean="0"/>
              <a:t>24</a:t>
            </a:r>
          </a:p>
          <a:p>
            <a:pPr marL="0" indent="0">
              <a:buNone/>
            </a:pPr>
            <a:r>
              <a:rPr lang="en-US" altLang="ko-KR" sz="1200" dirty="0" smtClean="0"/>
              <a:t>-</a:t>
            </a:r>
            <a:r>
              <a:rPr lang="ko-KR" altLang="en-US" sz="1200" dirty="0" smtClean="0"/>
              <a:t>논문 등재 날짜와 등재지는 </a:t>
            </a:r>
            <a:r>
              <a:rPr lang="en-US" altLang="ko-KR" sz="1200" dirty="0" smtClean="0"/>
              <a:t>12</a:t>
            </a:r>
          </a:p>
          <a:p>
            <a:pPr marL="0" indent="0">
              <a:buNone/>
            </a:pPr>
            <a:endParaRPr lang="en-US" altLang="ko-KR" sz="1200" dirty="0"/>
          </a:p>
          <a:p>
            <a:r>
              <a:rPr lang="en-US" altLang="ko-KR" sz="1600" dirty="0" smtClean="0"/>
              <a:t>Abstract</a:t>
            </a:r>
            <a:r>
              <a:rPr lang="ko-KR" altLang="en-US" sz="1600" dirty="0" smtClean="0"/>
              <a:t>에 나온 목적과 결론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&lt;</a:t>
            </a:r>
            <a:r>
              <a:rPr lang="ko-KR" altLang="en-US" sz="1600" dirty="0" smtClean="0"/>
              <a:t>키워드</a:t>
            </a:r>
            <a:r>
              <a:rPr lang="en-US" altLang="ko-KR" sz="1600" dirty="0" smtClean="0"/>
              <a:t>&gt;</a:t>
            </a:r>
          </a:p>
          <a:p>
            <a:pPr>
              <a:buFontTx/>
              <a:buChar char="-"/>
            </a:pPr>
            <a:r>
              <a:rPr lang="ko-KR" altLang="en-US" sz="1600" dirty="0" smtClean="0"/>
              <a:t>설명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설</a:t>
            </a:r>
            <a:r>
              <a:rPr lang="ko-KR" altLang="en-US" sz="1600" dirty="0"/>
              <a:t>명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95846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561</Words>
  <Application>Microsoft Office PowerPoint</Application>
  <PresentationFormat>화면 슬라이드 쇼(4:3)</PresentationFormat>
  <Paragraphs>62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Image Classification</vt:lpstr>
      <vt:lpstr>PowerPoint 프레젠테이션</vt:lpstr>
      <vt:lpstr>Image Generation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</cp:revision>
  <dcterms:created xsi:type="dcterms:W3CDTF">2022-01-07T06:13:16Z</dcterms:created>
  <dcterms:modified xsi:type="dcterms:W3CDTF">2022-02-17T08:40:50Z</dcterms:modified>
</cp:coreProperties>
</file>