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Proxima Nova"/>
      <p:regular r:id="rId31"/>
      <p:bold r:id="rId32"/>
      <p:italic r:id="rId33"/>
      <p:boldItalic r:id="rId34"/>
    </p:embeddedFont>
    <p:embeddedFont>
      <p:font typeface="Alfa Slab One"/>
      <p:regular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roximaNova-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ProximaNova-italic.fntdata"/><Relationship Id="rId10" Type="http://schemas.openxmlformats.org/officeDocument/2006/relationships/slide" Target="slides/slide5.xml"/><Relationship Id="rId32" Type="http://schemas.openxmlformats.org/officeDocument/2006/relationships/font" Target="fonts/ProximaNova-bold.fntdata"/><Relationship Id="rId13" Type="http://schemas.openxmlformats.org/officeDocument/2006/relationships/slide" Target="slides/slide8.xml"/><Relationship Id="rId35" Type="http://schemas.openxmlformats.org/officeDocument/2006/relationships/font" Target="fonts/AlfaSlabOne-regular.fntdata"/><Relationship Id="rId12" Type="http://schemas.openxmlformats.org/officeDocument/2006/relationships/slide" Target="slides/slide7.xml"/><Relationship Id="rId34" Type="http://schemas.openxmlformats.org/officeDocument/2006/relationships/font" Target="fonts/ProximaNova-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041f278430_0_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041f278430_0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041f278430_0_5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041f278430_0_5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041f278430_0_5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041f278430_0_5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041f278430_0_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041f278430_0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041f278430_0_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041f278430_0_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09322b250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09322b250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09322b250a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09322b250a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09322b250a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09322b250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09322b250a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09322b250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041f278430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041f278430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041f278430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041f278430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041f278430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041f278430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041f278430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041f278430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041f278430_0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041f278430_0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041f278430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041f278430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041f278430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041f278430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041f278430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041f278430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041f278430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041f278430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041f278430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041f278430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041f278430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041f278430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041f278430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041f278430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041f278430_0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041f278430_0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041f278430_0_4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041f278430_0_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041f278430_0_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041f278430_0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dsubrama@ur.rochester.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8.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9.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6.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2.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9.pn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0.pn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8.png"/><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1459350"/>
            <a:ext cx="8520600" cy="19578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INVESTIGATING THE EFFECTS OF SOCIAL MEDIA USAGE ON MENTAL HEALTH</a:t>
            </a:r>
            <a:endParaRPr/>
          </a:p>
        </p:txBody>
      </p:sp>
      <p:sp>
        <p:nvSpPr>
          <p:cNvPr id="57" name="Google Shape;57;p13"/>
          <p:cNvSpPr txBox="1"/>
          <p:nvPr>
            <p:ph idx="1" type="subTitle"/>
          </p:nvPr>
        </p:nvSpPr>
        <p:spPr>
          <a:xfrm>
            <a:off x="311700" y="3684626"/>
            <a:ext cx="8520600" cy="10407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0"/>
              </a:spcAft>
              <a:buNone/>
            </a:pPr>
            <a:r>
              <a:rPr lang="en"/>
              <a:t>Deepak S</a:t>
            </a:r>
            <a:r>
              <a:rPr lang="en"/>
              <a:t>ubramani V</a:t>
            </a:r>
            <a:r>
              <a:rPr lang="en"/>
              <a:t>elumani </a:t>
            </a:r>
            <a:endParaRPr/>
          </a:p>
          <a:p>
            <a:pPr indent="0" lvl="0" marL="0" rtl="0" algn="ctr">
              <a:spcBef>
                <a:spcPts val="0"/>
              </a:spcBef>
              <a:spcAft>
                <a:spcPts val="0"/>
              </a:spcAft>
              <a:buNone/>
            </a:pPr>
            <a:r>
              <a:rPr lang="en" u="sng">
                <a:solidFill>
                  <a:schemeClr val="hlink"/>
                </a:solidFill>
                <a:hlinkClick r:id="rId3"/>
              </a:rPr>
              <a:t>dsubrama@ur.rochester.edu</a:t>
            </a:r>
            <a:endParaRPr/>
          </a:p>
          <a:p>
            <a:pPr indent="0" lvl="0" marL="0" rtl="0" algn="ctr">
              <a:spcBef>
                <a:spcPts val="0"/>
              </a:spcBef>
              <a:spcAft>
                <a:spcPts val="0"/>
              </a:spcAft>
              <a:buNone/>
            </a:pPr>
            <a:r>
              <a:rPr lang="en"/>
              <a:t>Masters in Computer Science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Duration and Likes Attribute Sentiment Plot</a:t>
            </a:r>
            <a:endParaRPr/>
          </a:p>
          <a:p>
            <a:pPr indent="0" lvl="0" marL="0" rtl="0" algn="l">
              <a:spcBef>
                <a:spcPts val="0"/>
              </a:spcBef>
              <a:spcAft>
                <a:spcPts val="0"/>
              </a:spcAft>
              <a:buNone/>
            </a:pPr>
            <a:r>
              <a:t/>
            </a:r>
            <a:endParaRPr/>
          </a:p>
        </p:txBody>
      </p:sp>
      <p:sp>
        <p:nvSpPr>
          <p:cNvPr id="116" name="Google Shape;116;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7" name="Google Shape;117;p22"/>
          <p:cNvPicPr preferRelativeResize="0"/>
          <p:nvPr/>
        </p:nvPicPr>
        <p:blipFill>
          <a:blip r:embed="rId3">
            <a:alphaModFix/>
          </a:blip>
          <a:stretch>
            <a:fillRect/>
          </a:stretch>
        </p:blipFill>
        <p:spPr>
          <a:xfrm>
            <a:off x="164325" y="1152475"/>
            <a:ext cx="4270801" cy="3330125"/>
          </a:xfrm>
          <a:prstGeom prst="rect">
            <a:avLst/>
          </a:prstGeom>
          <a:noFill/>
          <a:ln>
            <a:noFill/>
          </a:ln>
        </p:spPr>
      </p:pic>
      <p:pic>
        <p:nvPicPr>
          <p:cNvPr id="118" name="Google Shape;118;p22"/>
          <p:cNvPicPr preferRelativeResize="0"/>
          <p:nvPr/>
        </p:nvPicPr>
        <p:blipFill>
          <a:blip r:embed="rId4">
            <a:alphaModFix/>
          </a:blip>
          <a:stretch>
            <a:fillRect/>
          </a:stretch>
        </p:blipFill>
        <p:spPr>
          <a:xfrm>
            <a:off x="4705775" y="1152475"/>
            <a:ext cx="4042176" cy="3416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Verified and Age</a:t>
            </a:r>
            <a:r>
              <a:rPr lang="en"/>
              <a:t> Attribute Sentiment Plot</a:t>
            </a:r>
            <a:endParaRPr/>
          </a:p>
          <a:p>
            <a:pPr indent="0" lvl="0" marL="0" rtl="0" algn="l">
              <a:spcBef>
                <a:spcPts val="0"/>
              </a:spcBef>
              <a:spcAft>
                <a:spcPts val="0"/>
              </a:spcAft>
              <a:buNone/>
            </a:pPr>
            <a:r>
              <a:t/>
            </a:r>
            <a:endParaRPr/>
          </a:p>
        </p:txBody>
      </p:sp>
      <p:sp>
        <p:nvSpPr>
          <p:cNvPr id="124" name="Google Shape;124;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5" name="Google Shape;125;p23"/>
          <p:cNvPicPr preferRelativeResize="0"/>
          <p:nvPr/>
        </p:nvPicPr>
        <p:blipFill>
          <a:blip r:embed="rId3">
            <a:alphaModFix/>
          </a:blip>
          <a:stretch>
            <a:fillRect/>
          </a:stretch>
        </p:blipFill>
        <p:spPr>
          <a:xfrm>
            <a:off x="103675" y="1152475"/>
            <a:ext cx="4216025" cy="3416400"/>
          </a:xfrm>
          <a:prstGeom prst="rect">
            <a:avLst/>
          </a:prstGeom>
          <a:noFill/>
          <a:ln>
            <a:noFill/>
          </a:ln>
        </p:spPr>
      </p:pic>
      <p:pic>
        <p:nvPicPr>
          <p:cNvPr id="126" name="Google Shape;126;p23"/>
          <p:cNvPicPr preferRelativeResize="0"/>
          <p:nvPr/>
        </p:nvPicPr>
        <p:blipFill>
          <a:blip r:embed="rId4">
            <a:alphaModFix/>
          </a:blip>
          <a:stretch>
            <a:fillRect/>
          </a:stretch>
        </p:blipFill>
        <p:spPr>
          <a:xfrm>
            <a:off x="4319700" y="900200"/>
            <a:ext cx="4733925" cy="3739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193975" y="1310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Gender</a:t>
            </a:r>
            <a:r>
              <a:rPr lang="en"/>
              <a:t> and Smiling Attribute Sentiment Plot</a:t>
            </a:r>
            <a:endParaRPr/>
          </a:p>
          <a:p>
            <a:pPr indent="0" lvl="0" marL="0" rtl="0" algn="l">
              <a:spcBef>
                <a:spcPts val="0"/>
              </a:spcBef>
              <a:spcAft>
                <a:spcPts val="0"/>
              </a:spcAft>
              <a:buNone/>
            </a:pPr>
            <a:r>
              <a:t/>
            </a:r>
            <a:endParaRPr/>
          </a:p>
        </p:txBody>
      </p:sp>
      <p:sp>
        <p:nvSpPr>
          <p:cNvPr id="132" name="Google Shape;132;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3" name="Google Shape;133;p24"/>
          <p:cNvPicPr preferRelativeResize="0"/>
          <p:nvPr/>
        </p:nvPicPr>
        <p:blipFill>
          <a:blip r:embed="rId3">
            <a:alphaModFix/>
          </a:blip>
          <a:stretch>
            <a:fillRect/>
          </a:stretch>
        </p:blipFill>
        <p:spPr>
          <a:xfrm>
            <a:off x="311700" y="1242825"/>
            <a:ext cx="4174400" cy="3265950"/>
          </a:xfrm>
          <a:prstGeom prst="rect">
            <a:avLst/>
          </a:prstGeom>
          <a:noFill/>
          <a:ln>
            <a:noFill/>
          </a:ln>
        </p:spPr>
      </p:pic>
      <p:pic>
        <p:nvPicPr>
          <p:cNvPr id="134" name="Google Shape;134;p24"/>
          <p:cNvPicPr preferRelativeResize="0"/>
          <p:nvPr/>
        </p:nvPicPr>
        <p:blipFill>
          <a:blip r:embed="rId4">
            <a:alphaModFix/>
          </a:blip>
          <a:stretch>
            <a:fillRect/>
          </a:stretch>
        </p:blipFill>
        <p:spPr>
          <a:xfrm>
            <a:off x="4773900" y="1248075"/>
            <a:ext cx="3777825" cy="3265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2095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Population Density </a:t>
            </a:r>
            <a:r>
              <a:rPr lang="en"/>
              <a:t>and Water Level      Attribute Sentiment Plot</a:t>
            </a:r>
            <a:endParaRPr/>
          </a:p>
          <a:p>
            <a:pPr indent="0" lvl="0" marL="0" rtl="0" algn="l">
              <a:spcBef>
                <a:spcPts val="0"/>
              </a:spcBef>
              <a:spcAft>
                <a:spcPts val="0"/>
              </a:spcAft>
              <a:buNone/>
            </a:pPr>
            <a:r>
              <a:t/>
            </a:r>
            <a:endParaRPr/>
          </a:p>
        </p:txBody>
      </p:sp>
      <p:sp>
        <p:nvSpPr>
          <p:cNvPr id="140" name="Google Shape;140;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1" name="Google Shape;141;p25"/>
          <p:cNvPicPr preferRelativeResize="0"/>
          <p:nvPr/>
        </p:nvPicPr>
        <p:blipFill>
          <a:blip r:embed="rId3">
            <a:alphaModFix/>
          </a:blip>
          <a:stretch>
            <a:fillRect/>
          </a:stretch>
        </p:blipFill>
        <p:spPr>
          <a:xfrm>
            <a:off x="87025" y="1303325"/>
            <a:ext cx="4705350" cy="3265550"/>
          </a:xfrm>
          <a:prstGeom prst="rect">
            <a:avLst/>
          </a:prstGeom>
          <a:noFill/>
          <a:ln>
            <a:noFill/>
          </a:ln>
        </p:spPr>
      </p:pic>
      <p:pic>
        <p:nvPicPr>
          <p:cNvPr id="142" name="Google Shape;142;p25"/>
          <p:cNvPicPr preferRelativeResize="0"/>
          <p:nvPr/>
        </p:nvPicPr>
        <p:blipFill>
          <a:blip r:embed="rId4">
            <a:alphaModFix/>
          </a:blip>
          <a:stretch>
            <a:fillRect/>
          </a:stretch>
        </p:blipFill>
        <p:spPr>
          <a:xfrm>
            <a:off x="4792375" y="1152475"/>
            <a:ext cx="4286250" cy="3265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11700" y="918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House Income and Parenthood S</a:t>
            </a:r>
            <a:r>
              <a:rPr lang="en"/>
              <a:t>entiment</a:t>
            </a:r>
            <a:r>
              <a:rPr lang="en"/>
              <a:t> Plot</a:t>
            </a:r>
            <a:endParaRPr/>
          </a:p>
        </p:txBody>
      </p:sp>
      <p:sp>
        <p:nvSpPr>
          <p:cNvPr id="148" name="Google Shape;148;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9" name="Google Shape;149;p26"/>
          <p:cNvPicPr preferRelativeResize="0"/>
          <p:nvPr/>
        </p:nvPicPr>
        <p:blipFill rotWithShape="1">
          <a:blip r:embed="rId3">
            <a:alphaModFix/>
          </a:blip>
          <a:srcRect b="3557" l="0" r="0" t="3557"/>
          <a:stretch/>
        </p:blipFill>
        <p:spPr>
          <a:xfrm>
            <a:off x="413575" y="1267863"/>
            <a:ext cx="4383600" cy="3053800"/>
          </a:xfrm>
          <a:prstGeom prst="rect">
            <a:avLst/>
          </a:prstGeom>
          <a:noFill/>
          <a:ln>
            <a:noFill/>
          </a:ln>
        </p:spPr>
      </p:pic>
      <p:pic>
        <p:nvPicPr>
          <p:cNvPr id="150" name="Google Shape;150;p26"/>
          <p:cNvPicPr preferRelativeResize="0"/>
          <p:nvPr/>
        </p:nvPicPr>
        <p:blipFill>
          <a:blip r:embed="rId4">
            <a:alphaModFix/>
          </a:blip>
          <a:stretch>
            <a:fillRect/>
          </a:stretch>
        </p:blipFill>
        <p:spPr>
          <a:xfrm>
            <a:off x="4797175" y="1152475"/>
            <a:ext cx="4203700" cy="32845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Summary</a:t>
            </a:r>
            <a:endParaRPr/>
          </a:p>
        </p:txBody>
      </p:sp>
      <p:sp>
        <p:nvSpPr>
          <p:cNvPr id="156" name="Google Shape;156;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Font typeface="Times New Roman"/>
              <a:buChar char="●"/>
            </a:pPr>
            <a:r>
              <a:rPr lang="en" sz="2100">
                <a:latin typeface="Times New Roman"/>
                <a:ea typeface="Times New Roman"/>
                <a:cs typeface="Times New Roman"/>
                <a:sym typeface="Times New Roman"/>
              </a:rPr>
              <a:t>The aim of this study was to find out </a:t>
            </a:r>
            <a:r>
              <a:rPr lang="en" sz="2100">
                <a:latin typeface="Times New Roman"/>
                <a:ea typeface="Times New Roman"/>
                <a:cs typeface="Times New Roman"/>
                <a:sym typeface="Times New Roman"/>
              </a:rPr>
              <a:t>the</a:t>
            </a:r>
            <a:r>
              <a:rPr lang="en" sz="2100">
                <a:latin typeface="Times New Roman"/>
                <a:ea typeface="Times New Roman"/>
                <a:cs typeface="Times New Roman"/>
                <a:sym typeface="Times New Roman"/>
              </a:rPr>
              <a:t> correlation of the user attributes and the LIWC features with the emotional sentiment of the user. In which  we were </a:t>
            </a:r>
            <a:r>
              <a:rPr lang="en" sz="2100">
                <a:latin typeface="Times New Roman"/>
                <a:ea typeface="Times New Roman"/>
                <a:cs typeface="Times New Roman"/>
                <a:sym typeface="Times New Roman"/>
              </a:rPr>
              <a:t>successful</a:t>
            </a:r>
            <a:r>
              <a:rPr lang="en" sz="2100">
                <a:latin typeface="Times New Roman"/>
                <a:ea typeface="Times New Roman"/>
                <a:cs typeface="Times New Roman"/>
                <a:sym typeface="Times New Roman"/>
              </a:rPr>
              <a:t> in getting the relationship between the attributes.</a:t>
            </a:r>
            <a:endParaRPr sz="2100">
              <a:latin typeface="Times New Roman"/>
              <a:ea typeface="Times New Roman"/>
              <a:cs typeface="Times New Roman"/>
              <a:sym typeface="Times New Roman"/>
            </a:endParaRPr>
          </a:p>
          <a:p>
            <a:pPr indent="0" lvl="0" marL="0" rtl="0" algn="l">
              <a:spcBef>
                <a:spcPts val="1200"/>
              </a:spcBef>
              <a:spcAft>
                <a:spcPts val="1200"/>
              </a:spcAft>
              <a:buNone/>
            </a:pPr>
            <a:r>
              <a:t/>
            </a:r>
            <a:endParaRPr sz="2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Linear Regression Coefficients</a:t>
            </a:r>
            <a:endParaRPr/>
          </a:p>
        </p:txBody>
      </p:sp>
      <p:sp>
        <p:nvSpPr>
          <p:cNvPr id="162" name="Google Shape;162;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3" name="Google Shape;163;p28"/>
          <p:cNvPicPr preferRelativeResize="0"/>
          <p:nvPr/>
        </p:nvPicPr>
        <p:blipFill>
          <a:blip r:embed="rId3">
            <a:alphaModFix/>
          </a:blip>
          <a:stretch>
            <a:fillRect/>
          </a:stretch>
        </p:blipFill>
        <p:spPr>
          <a:xfrm>
            <a:off x="483125" y="1226375"/>
            <a:ext cx="3396750" cy="3102475"/>
          </a:xfrm>
          <a:prstGeom prst="rect">
            <a:avLst/>
          </a:prstGeom>
          <a:noFill/>
          <a:ln>
            <a:noFill/>
          </a:ln>
        </p:spPr>
      </p:pic>
      <p:cxnSp>
        <p:nvCxnSpPr>
          <p:cNvPr id="164" name="Google Shape;164;p28"/>
          <p:cNvCxnSpPr/>
          <p:nvPr/>
        </p:nvCxnSpPr>
        <p:spPr>
          <a:xfrm>
            <a:off x="4454075" y="1212850"/>
            <a:ext cx="6000" cy="3294000"/>
          </a:xfrm>
          <a:prstGeom prst="straightConnector1">
            <a:avLst/>
          </a:prstGeom>
          <a:noFill/>
          <a:ln cap="flat" cmpd="sng" w="9525">
            <a:solidFill>
              <a:schemeClr val="dk2"/>
            </a:solidFill>
            <a:prstDash val="solid"/>
            <a:round/>
            <a:headEnd len="med" w="med" type="none"/>
            <a:tailEnd len="med" w="med" type="none"/>
          </a:ln>
        </p:spPr>
      </p:cxnSp>
      <p:pic>
        <p:nvPicPr>
          <p:cNvPr id="165" name="Google Shape;165;p28"/>
          <p:cNvPicPr preferRelativeResize="0"/>
          <p:nvPr/>
        </p:nvPicPr>
        <p:blipFill>
          <a:blip r:embed="rId4">
            <a:alphaModFix/>
          </a:blip>
          <a:stretch>
            <a:fillRect/>
          </a:stretch>
        </p:blipFill>
        <p:spPr>
          <a:xfrm>
            <a:off x="4937625" y="1226375"/>
            <a:ext cx="3396750" cy="31024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txBox="1"/>
          <p:nvPr>
            <p:ph type="title"/>
          </p:nvPr>
        </p:nvSpPr>
        <p:spPr>
          <a:xfrm>
            <a:off x="311700" y="1310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Word cloud of Attributes that contributed to the damage of mental health:</a:t>
            </a:r>
            <a:endParaRPr/>
          </a:p>
        </p:txBody>
      </p:sp>
      <p:sp>
        <p:nvSpPr>
          <p:cNvPr id="171" name="Google Shape;171;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172" name="Google Shape;172;p29"/>
          <p:cNvPicPr preferRelativeResize="0"/>
          <p:nvPr/>
        </p:nvPicPr>
        <p:blipFill>
          <a:blip r:embed="rId3">
            <a:alphaModFix/>
          </a:blip>
          <a:stretch>
            <a:fillRect/>
          </a:stretch>
        </p:blipFill>
        <p:spPr>
          <a:xfrm>
            <a:off x="1413900" y="1304025"/>
            <a:ext cx="5334900" cy="3264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Word cloud of Attributes that contributed to the happiness sentiment:</a:t>
            </a:r>
            <a:endParaRPr/>
          </a:p>
          <a:p>
            <a:pPr indent="0" lvl="0" marL="0" rtl="0" algn="l">
              <a:spcBef>
                <a:spcPts val="0"/>
              </a:spcBef>
              <a:spcAft>
                <a:spcPts val="0"/>
              </a:spcAft>
              <a:buNone/>
            </a:pPr>
            <a:r>
              <a:t/>
            </a:r>
            <a:endParaRPr/>
          </a:p>
        </p:txBody>
      </p:sp>
      <p:pic>
        <p:nvPicPr>
          <p:cNvPr id="178" name="Google Shape;178;p30"/>
          <p:cNvPicPr preferRelativeResize="0"/>
          <p:nvPr/>
        </p:nvPicPr>
        <p:blipFill>
          <a:blip r:embed="rId3">
            <a:alphaModFix/>
          </a:blip>
          <a:stretch>
            <a:fillRect/>
          </a:stretch>
        </p:blipFill>
        <p:spPr>
          <a:xfrm>
            <a:off x="2157321" y="1513763"/>
            <a:ext cx="4727550" cy="26938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Annexure</a:t>
            </a:r>
            <a:endParaRPr/>
          </a:p>
        </p:txBody>
      </p:sp>
      <p:sp>
        <p:nvSpPr>
          <p:cNvPr id="184" name="Google Shape;184;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To visualize the raw </a:t>
            </a:r>
            <a:r>
              <a:rPr lang="en" sz="2200"/>
              <a:t>correlation</a:t>
            </a:r>
            <a:r>
              <a:rPr lang="en" sz="2200"/>
              <a:t> between the </a:t>
            </a:r>
            <a:r>
              <a:rPr lang="en" sz="2200"/>
              <a:t>various</a:t>
            </a:r>
            <a:r>
              <a:rPr lang="en" sz="2200"/>
              <a:t> </a:t>
            </a:r>
            <a:r>
              <a:rPr lang="en" sz="2200"/>
              <a:t>attributes</a:t>
            </a:r>
            <a:r>
              <a:rPr lang="en" sz="2200"/>
              <a:t> </a:t>
            </a:r>
            <a:r>
              <a:rPr lang="en" sz="2200"/>
              <a:t>and</a:t>
            </a:r>
            <a:r>
              <a:rPr lang="en" sz="2200"/>
              <a:t> the VADER </a:t>
            </a:r>
            <a:r>
              <a:rPr lang="en" sz="2200"/>
              <a:t>sentiment</a:t>
            </a:r>
            <a:r>
              <a:rPr lang="en" sz="2200"/>
              <a:t> values I have added the scatter plots in the next slides.</a:t>
            </a:r>
            <a:endParaRPr sz="2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Problem Statement			</a:t>
            </a:r>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Clr>
                <a:srgbClr val="000000"/>
              </a:buClr>
              <a:buSzPts val="2100"/>
              <a:buFont typeface="Times New Roman"/>
              <a:buChar char="●"/>
            </a:pPr>
            <a:r>
              <a:rPr lang="en" sz="2100">
                <a:solidFill>
                  <a:srgbClr val="000000"/>
                </a:solidFill>
                <a:latin typeface="Times New Roman"/>
                <a:ea typeface="Times New Roman"/>
                <a:cs typeface="Times New Roman"/>
                <a:sym typeface="Times New Roman"/>
              </a:rPr>
              <a:t>According to a survey done by Statista the number of people on the social media in 2020 were around 3.6 billion people and by 2025 the number is projected to be around 4.41 billion. In the same survey it has been estimated that the average user spends around 144 minutes per day. If this is the case then mining of the sentiment of social media is important as it can give us important </a:t>
            </a:r>
            <a:r>
              <a:rPr lang="en" sz="2100">
                <a:solidFill>
                  <a:srgbClr val="000000"/>
                </a:solidFill>
                <a:latin typeface="Times New Roman"/>
                <a:ea typeface="Times New Roman"/>
                <a:cs typeface="Times New Roman"/>
                <a:sym typeface="Times New Roman"/>
              </a:rPr>
              <a:t>correlation</a:t>
            </a:r>
            <a:r>
              <a:rPr lang="en" sz="2100">
                <a:solidFill>
                  <a:srgbClr val="000000"/>
                </a:solidFill>
                <a:latin typeface="Times New Roman"/>
                <a:ea typeface="Times New Roman"/>
                <a:cs typeface="Times New Roman"/>
                <a:sym typeface="Times New Roman"/>
              </a:rPr>
              <a:t> in the data </a:t>
            </a:r>
            <a:r>
              <a:rPr lang="en" sz="2100">
                <a:solidFill>
                  <a:srgbClr val="000000"/>
                </a:solidFill>
                <a:latin typeface="Times New Roman"/>
                <a:ea typeface="Times New Roman"/>
                <a:cs typeface="Times New Roman"/>
                <a:sym typeface="Times New Roman"/>
              </a:rPr>
              <a:t>with</a:t>
            </a:r>
            <a:r>
              <a:rPr lang="en" sz="2100">
                <a:solidFill>
                  <a:srgbClr val="000000"/>
                </a:solidFill>
                <a:latin typeface="Times New Roman"/>
                <a:ea typeface="Times New Roman"/>
                <a:cs typeface="Times New Roman"/>
                <a:sym typeface="Times New Roman"/>
              </a:rPr>
              <a:t> respect to sentiments on mental health. </a:t>
            </a:r>
            <a:endParaRPr sz="27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Frequency</a:t>
            </a:r>
            <a:r>
              <a:rPr lang="en"/>
              <a:t> &amp; Followers Attribute plots</a:t>
            </a:r>
            <a:endParaRPr/>
          </a:p>
        </p:txBody>
      </p:sp>
      <p:sp>
        <p:nvSpPr>
          <p:cNvPr id="190" name="Google Shape;190;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1" name="Google Shape;191;p32"/>
          <p:cNvPicPr preferRelativeResize="0"/>
          <p:nvPr/>
        </p:nvPicPr>
        <p:blipFill>
          <a:blip r:embed="rId3">
            <a:alphaModFix/>
          </a:blip>
          <a:stretch>
            <a:fillRect/>
          </a:stretch>
        </p:blipFill>
        <p:spPr>
          <a:xfrm>
            <a:off x="4126325" y="1017725"/>
            <a:ext cx="5017675" cy="3763250"/>
          </a:xfrm>
          <a:prstGeom prst="rect">
            <a:avLst/>
          </a:prstGeom>
          <a:noFill/>
          <a:ln>
            <a:noFill/>
          </a:ln>
        </p:spPr>
      </p:pic>
      <p:pic>
        <p:nvPicPr>
          <p:cNvPr id="192" name="Google Shape;192;p32"/>
          <p:cNvPicPr preferRelativeResize="0"/>
          <p:nvPr/>
        </p:nvPicPr>
        <p:blipFill>
          <a:blip r:embed="rId4">
            <a:alphaModFix/>
          </a:blip>
          <a:stretch>
            <a:fillRect/>
          </a:stretch>
        </p:blipFill>
        <p:spPr>
          <a:xfrm>
            <a:off x="0" y="1139350"/>
            <a:ext cx="4354875" cy="36416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Number of friends and Listed Attribute plot</a:t>
            </a:r>
            <a:endParaRPr/>
          </a:p>
        </p:txBody>
      </p:sp>
      <p:sp>
        <p:nvSpPr>
          <p:cNvPr id="198" name="Google Shape;198;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9" name="Google Shape;199;p33"/>
          <p:cNvPicPr preferRelativeResize="0"/>
          <p:nvPr/>
        </p:nvPicPr>
        <p:blipFill>
          <a:blip r:embed="rId3">
            <a:alphaModFix/>
          </a:blip>
          <a:stretch>
            <a:fillRect/>
          </a:stretch>
        </p:blipFill>
        <p:spPr>
          <a:xfrm>
            <a:off x="0" y="1291375"/>
            <a:ext cx="4843626" cy="3632725"/>
          </a:xfrm>
          <a:prstGeom prst="rect">
            <a:avLst/>
          </a:prstGeom>
          <a:noFill/>
          <a:ln>
            <a:noFill/>
          </a:ln>
        </p:spPr>
      </p:pic>
      <p:pic>
        <p:nvPicPr>
          <p:cNvPr id="200" name="Google Shape;200;p33"/>
          <p:cNvPicPr preferRelativeResize="0"/>
          <p:nvPr/>
        </p:nvPicPr>
        <p:blipFill>
          <a:blip r:embed="rId4">
            <a:alphaModFix/>
          </a:blip>
          <a:stretch>
            <a:fillRect/>
          </a:stretch>
        </p:blipFill>
        <p:spPr>
          <a:xfrm>
            <a:off x="4843625" y="1409100"/>
            <a:ext cx="4234101" cy="36327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Duration and Likes Attribute sentiment Plot</a:t>
            </a:r>
            <a:endParaRPr/>
          </a:p>
        </p:txBody>
      </p:sp>
      <p:sp>
        <p:nvSpPr>
          <p:cNvPr id="206" name="Google Shape;206;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7" name="Google Shape;207;p34"/>
          <p:cNvPicPr preferRelativeResize="0"/>
          <p:nvPr/>
        </p:nvPicPr>
        <p:blipFill>
          <a:blip r:embed="rId3">
            <a:alphaModFix/>
          </a:blip>
          <a:stretch>
            <a:fillRect/>
          </a:stretch>
        </p:blipFill>
        <p:spPr>
          <a:xfrm>
            <a:off x="5000625" y="1284850"/>
            <a:ext cx="4011675" cy="3416400"/>
          </a:xfrm>
          <a:prstGeom prst="rect">
            <a:avLst/>
          </a:prstGeom>
          <a:noFill/>
          <a:ln>
            <a:noFill/>
          </a:ln>
        </p:spPr>
      </p:pic>
      <p:pic>
        <p:nvPicPr>
          <p:cNvPr id="208" name="Google Shape;208;p34"/>
          <p:cNvPicPr preferRelativeResize="0"/>
          <p:nvPr/>
        </p:nvPicPr>
        <p:blipFill>
          <a:blip r:embed="rId4">
            <a:alphaModFix/>
          </a:blip>
          <a:stretch>
            <a:fillRect/>
          </a:stretch>
        </p:blipFill>
        <p:spPr>
          <a:xfrm>
            <a:off x="365400" y="1189325"/>
            <a:ext cx="4635226" cy="34764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5"/>
          <p:cNvSpPr txBox="1"/>
          <p:nvPr>
            <p:ph type="title"/>
          </p:nvPr>
        </p:nvSpPr>
        <p:spPr>
          <a:xfrm>
            <a:off x="311700" y="274950"/>
            <a:ext cx="8520600" cy="877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Age</a:t>
            </a:r>
            <a:r>
              <a:rPr lang="en"/>
              <a:t> Attribute sentiment Plot</a:t>
            </a:r>
            <a:endParaRPr/>
          </a:p>
        </p:txBody>
      </p:sp>
      <p:pic>
        <p:nvPicPr>
          <p:cNvPr id="214" name="Google Shape;214;p35"/>
          <p:cNvPicPr preferRelativeResize="0"/>
          <p:nvPr/>
        </p:nvPicPr>
        <p:blipFill>
          <a:blip r:embed="rId3">
            <a:alphaModFix/>
          </a:blip>
          <a:stretch>
            <a:fillRect/>
          </a:stretch>
        </p:blipFill>
        <p:spPr>
          <a:xfrm>
            <a:off x="1909050" y="1272225"/>
            <a:ext cx="4555200" cy="3416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6"/>
          <p:cNvSpPr txBox="1"/>
          <p:nvPr>
            <p:ph type="title"/>
          </p:nvPr>
        </p:nvSpPr>
        <p:spPr>
          <a:xfrm>
            <a:off x="311700" y="131075"/>
            <a:ext cx="8520600" cy="911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Population Density and Water level </a:t>
            </a:r>
            <a:r>
              <a:rPr lang="en"/>
              <a:t>Attribute sentiment Plot</a:t>
            </a:r>
            <a:endParaRPr/>
          </a:p>
        </p:txBody>
      </p:sp>
      <p:sp>
        <p:nvSpPr>
          <p:cNvPr id="220" name="Google Shape;220;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1" name="Google Shape;221;p36"/>
          <p:cNvPicPr preferRelativeResize="0"/>
          <p:nvPr/>
        </p:nvPicPr>
        <p:blipFill>
          <a:blip r:embed="rId3">
            <a:alphaModFix/>
          </a:blip>
          <a:stretch>
            <a:fillRect/>
          </a:stretch>
        </p:blipFill>
        <p:spPr>
          <a:xfrm>
            <a:off x="4696250" y="1225300"/>
            <a:ext cx="4024774" cy="3343574"/>
          </a:xfrm>
          <a:prstGeom prst="rect">
            <a:avLst/>
          </a:prstGeom>
          <a:noFill/>
          <a:ln>
            <a:noFill/>
          </a:ln>
        </p:spPr>
      </p:pic>
      <p:pic>
        <p:nvPicPr>
          <p:cNvPr id="222" name="Google Shape;222;p36"/>
          <p:cNvPicPr preferRelativeResize="0"/>
          <p:nvPr/>
        </p:nvPicPr>
        <p:blipFill>
          <a:blip r:embed="rId4">
            <a:alphaModFix/>
          </a:blip>
          <a:stretch>
            <a:fillRect/>
          </a:stretch>
        </p:blipFill>
        <p:spPr>
          <a:xfrm>
            <a:off x="311700" y="1152475"/>
            <a:ext cx="4384550" cy="35132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7"/>
          <p:cNvSpPr txBox="1"/>
          <p:nvPr>
            <p:ph type="title"/>
          </p:nvPr>
        </p:nvSpPr>
        <p:spPr>
          <a:xfrm>
            <a:off x="311700" y="218025"/>
            <a:ext cx="8520600" cy="9345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Income and Home value</a:t>
            </a:r>
            <a:r>
              <a:rPr lang="en"/>
              <a:t> Attribute sentiment Plot</a:t>
            </a:r>
            <a:endParaRPr/>
          </a:p>
        </p:txBody>
      </p:sp>
      <p:sp>
        <p:nvSpPr>
          <p:cNvPr id="228" name="Google Shape;228;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9" name="Google Shape;229;p37"/>
          <p:cNvPicPr preferRelativeResize="0"/>
          <p:nvPr/>
        </p:nvPicPr>
        <p:blipFill>
          <a:blip r:embed="rId3">
            <a:alphaModFix/>
          </a:blip>
          <a:stretch>
            <a:fillRect/>
          </a:stretch>
        </p:blipFill>
        <p:spPr>
          <a:xfrm>
            <a:off x="311700" y="1267299"/>
            <a:ext cx="4014800" cy="3280200"/>
          </a:xfrm>
          <a:prstGeom prst="rect">
            <a:avLst/>
          </a:prstGeom>
          <a:noFill/>
          <a:ln>
            <a:noFill/>
          </a:ln>
        </p:spPr>
      </p:pic>
      <p:pic>
        <p:nvPicPr>
          <p:cNvPr id="230" name="Google Shape;230;p37"/>
          <p:cNvPicPr preferRelativeResize="0"/>
          <p:nvPr/>
        </p:nvPicPr>
        <p:blipFill>
          <a:blip r:embed="rId4">
            <a:alphaModFix/>
          </a:blip>
          <a:stretch>
            <a:fillRect/>
          </a:stretch>
        </p:blipFill>
        <p:spPr>
          <a:xfrm>
            <a:off x="4326500" y="1220575"/>
            <a:ext cx="4373600" cy="3280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Solution</a:t>
            </a:r>
            <a:endParaRPr/>
          </a:p>
        </p:txBody>
      </p:sp>
      <p:sp>
        <p:nvSpPr>
          <p:cNvPr id="69" name="Google Shape;69;p15"/>
          <p:cNvSpPr txBox="1"/>
          <p:nvPr>
            <p:ph idx="1" type="body"/>
          </p:nvPr>
        </p:nvSpPr>
        <p:spPr>
          <a:xfrm>
            <a:off x="311700" y="1152475"/>
            <a:ext cx="8520600" cy="38142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Clr>
                <a:srgbClr val="000000"/>
              </a:buClr>
              <a:buSzPts val="2100"/>
              <a:buFont typeface="Times New Roman"/>
              <a:buChar char="●"/>
            </a:pPr>
            <a:r>
              <a:rPr lang="en" sz="2100">
                <a:solidFill>
                  <a:srgbClr val="000000"/>
                </a:solidFill>
                <a:latin typeface="Times New Roman"/>
                <a:ea typeface="Times New Roman"/>
                <a:cs typeface="Times New Roman"/>
                <a:sym typeface="Times New Roman"/>
              </a:rPr>
              <a:t>In this proposed study, I am doing an Investigation on the effect of mental health using Twitter data.</a:t>
            </a:r>
            <a:endParaRPr sz="2100">
              <a:solidFill>
                <a:srgbClr val="000000"/>
              </a:solidFill>
              <a:latin typeface="Times New Roman"/>
              <a:ea typeface="Times New Roman"/>
              <a:cs typeface="Times New Roman"/>
              <a:sym typeface="Times New Roman"/>
            </a:endParaRPr>
          </a:p>
          <a:p>
            <a:pPr indent="-361950" lvl="0" marL="457200" rtl="0" algn="l">
              <a:spcBef>
                <a:spcPts val="0"/>
              </a:spcBef>
              <a:spcAft>
                <a:spcPts val="0"/>
              </a:spcAft>
              <a:buClr>
                <a:srgbClr val="000000"/>
              </a:buClr>
              <a:buSzPts val="2100"/>
              <a:buFont typeface="Times New Roman"/>
              <a:buChar char="●"/>
            </a:pPr>
            <a:r>
              <a:rPr lang="en" sz="2100">
                <a:solidFill>
                  <a:srgbClr val="000000"/>
                </a:solidFill>
                <a:latin typeface="Times New Roman"/>
                <a:ea typeface="Times New Roman"/>
                <a:cs typeface="Times New Roman"/>
                <a:sym typeface="Times New Roman"/>
              </a:rPr>
              <a:t>I have taken random tweets of 3000 twitter users and using their tweets data as Input I have generated the sentiments of these 3000 people and classified them as happy and sad with value of 0 to 1 using the VADER sentiment analysis tool.</a:t>
            </a:r>
            <a:endParaRPr sz="2100">
              <a:solidFill>
                <a:srgbClr val="000000"/>
              </a:solidFill>
              <a:latin typeface="Times New Roman"/>
              <a:ea typeface="Times New Roman"/>
              <a:cs typeface="Times New Roman"/>
              <a:sym typeface="Times New Roman"/>
            </a:endParaRPr>
          </a:p>
          <a:p>
            <a:pPr indent="-361950" lvl="0" marL="457200" rtl="0" algn="l">
              <a:spcBef>
                <a:spcPts val="0"/>
              </a:spcBef>
              <a:spcAft>
                <a:spcPts val="0"/>
              </a:spcAft>
              <a:buClr>
                <a:srgbClr val="000000"/>
              </a:buClr>
              <a:buSzPts val="2100"/>
              <a:buFont typeface="Times New Roman"/>
              <a:buChar char="●"/>
            </a:pPr>
            <a:r>
              <a:rPr lang="en" sz="2100">
                <a:solidFill>
                  <a:srgbClr val="000000"/>
                </a:solidFill>
                <a:latin typeface="Times New Roman"/>
                <a:ea typeface="Times New Roman"/>
                <a:cs typeface="Times New Roman"/>
                <a:sym typeface="Times New Roman"/>
              </a:rPr>
              <a:t>There are many attributes that I have taken into account for the sake of deriving a relationship between mental health and social media usage I will list them out</a:t>
            </a:r>
            <a:endParaRPr sz="2500">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Challenges</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Font typeface="Times New Roman"/>
              <a:buChar char="●"/>
            </a:pPr>
            <a:r>
              <a:rPr lang="en" sz="2100">
                <a:latin typeface="Times New Roman"/>
                <a:ea typeface="Times New Roman"/>
                <a:cs typeface="Times New Roman"/>
                <a:sym typeface="Times New Roman"/>
              </a:rPr>
              <a:t>A lot of user attribute had noises, detecting them and selecting a big set of 3000 was a big challenge</a:t>
            </a:r>
            <a:endParaRPr sz="2100">
              <a:latin typeface="Times New Roman"/>
              <a:ea typeface="Times New Roman"/>
              <a:cs typeface="Times New Roman"/>
              <a:sym typeface="Times New Roman"/>
            </a:endParaRPr>
          </a:p>
          <a:p>
            <a:pPr indent="-361950" lvl="0" marL="457200" rtl="0" algn="l">
              <a:spcBef>
                <a:spcPts val="0"/>
              </a:spcBef>
              <a:spcAft>
                <a:spcPts val="0"/>
              </a:spcAft>
              <a:buSzPts val="2100"/>
              <a:buFont typeface="Times New Roman"/>
              <a:buChar char="●"/>
            </a:pPr>
            <a:r>
              <a:rPr lang="en" sz="2100">
                <a:latin typeface="Times New Roman"/>
                <a:ea typeface="Times New Roman"/>
                <a:cs typeface="Times New Roman"/>
                <a:sym typeface="Times New Roman"/>
              </a:rPr>
              <a:t>Another challenge was to determine the location from the twitter data as many people are not consistent while typing the </a:t>
            </a:r>
            <a:r>
              <a:rPr lang="en" sz="2100">
                <a:latin typeface="Times New Roman"/>
                <a:ea typeface="Times New Roman"/>
                <a:cs typeface="Times New Roman"/>
                <a:sym typeface="Times New Roman"/>
              </a:rPr>
              <a:t>location</a:t>
            </a:r>
            <a:endParaRPr sz="2100">
              <a:latin typeface="Times New Roman"/>
              <a:ea typeface="Times New Roman"/>
              <a:cs typeface="Times New Roman"/>
              <a:sym typeface="Times New Roman"/>
            </a:endParaRPr>
          </a:p>
          <a:p>
            <a:pPr indent="-361950" lvl="0" marL="457200" rtl="0" algn="l">
              <a:spcBef>
                <a:spcPts val="0"/>
              </a:spcBef>
              <a:spcAft>
                <a:spcPts val="0"/>
              </a:spcAft>
              <a:buSzPts val="2100"/>
              <a:buFont typeface="Times New Roman"/>
              <a:buChar char="●"/>
            </a:pPr>
            <a:r>
              <a:rPr lang="en" sz="2100">
                <a:latin typeface="Times New Roman"/>
                <a:ea typeface="Times New Roman"/>
                <a:cs typeface="Times New Roman"/>
                <a:sym typeface="Times New Roman"/>
              </a:rPr>
              <a:t>Many people do not upload their own profile </a:t>
            </a:r>
            <a:r>
              <a:rPr lang="en" sz="2100">
                <a:latin typeface="Times New Roman"/>
                <a:ea typeface="Times New Roman"/>
                <a:cs typeface="Times New Roman"/>
                <a:sym typeface="Times New Roman"/>
              </a:rPr>
              <a:t>picture, eliminating wrong profile picture itself is a big problem.</a:t>
            </a:r>
            <a:endParaRPr sz="21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Twitter</a:t>
            </a:r>
            <a:r>
              <a:rPr lang="en"/>
              <a:t> Data</a:t>
            </a:r>
            <a:endParaRPr/>
          </a:p>
        </p:txBody>
      </p:sp>
      <p:sp>
        <p:nvSpPr>
          <p:cNvPr id="81" name="Google Shape;81;p17"/>
          <p:cNvSpPr txBox="1"/>
          <p:nvPr>
            <p:ph idx="1" type="body"/>
          </p:nvPr>
        </p:nvSpPr>
        <p:spPr>
          <a:xfrm>
            <a:off x="311700" y="1152475"/>
            <a:ext cx="8520600" cy="38664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Font typeface="Times New Roman"/>
              <a:buChar char="●"/>
            </a:pPr>
            <a:r>
              <a:rPr lang="en" sz="2100">
                <a:latin typeface="Times New Roman"/>
                <a:ea typeface="Times New Roman"/>
                <a:cs typeface="Times New Roman"/>
                <a:sym typeface="Times New Roman"/>
              </a:rPr>
              <a:t>I have selected 3000 user’s twitter data and it had around 50 attributes.</a:t>
            </a:r>
            <a:endParaRPr sz="2100">
              <a:latin typeface="Times New Roman"/>
              <a:ea typeface="Times New Roman"/>
              <a:cs typeface="Times New Roman"/>
              <a:sym typeface="Times New Roman"/>
            </a:endParaRPr>
          </a:p>
          <a:p>
            <a:pPr indent="-361950" lvl="0" marL="457200" rtl="0" algn="l">
              <a:spcBef>
                <a:spcPts val="0"/>
              </a:spcBef>
              <a:spcAft>
                <a:spcPts val="0"/>
              </a:spcAft>
              <a:buSzPts val="2100"/>
              <a:buFont typeface="Times New Roman"/>
              <a:buChar char="●"/>
            </a:pPr>
            <a:r>
              <a:rPr lang="en" sz="2100">
                <a:latin typeface="Times New Roman"/>
                <a:ea typeface="Times New Roman"/>
                <a:cs typeface="Times New Roman"/>
                <a:sym typeface="Times New Roman"/>
              </a:rPr>
              <a:t>To scrape the user’s data, twitter </a:t>
            </a:r>
            <a:r>
              <a:rPr lang="en" sz="2100">
                <a:latin typeface="Times New Roman"/>
                <a:ea typeface="Times New Roman"/>
                <a:cs typeface="Times New Roman"/>
                <a:sym typeface="Times New Roman"/>
              </a:rPr>
              <a:t>doesn't</a:t>
            </a:r>
            <a:r>
              <a:rPr lang="en" sz="2100">
                <a:latin typeface="Times New Roman"/>
                <a:ea typeface="Times New Roman"/>
                <a:cs typeface="Times New Roman"/>
                <a:sym typeface="Times New Roman"/>
              </a:rPr>
              <a:t> allow us to select a random set of users but it allows us to search for tweets so I </a:t>
            </a:r>
            <a:r>
              <a:rPr lang="en" sz="2100">
                <a:latin typeface="Times New Roman"/>
                <a:ea typeface="Times New Roman"/>
                <a:cs typeface="Times New Roman"/>
                <a:sym typeface="Times New Roman"/>
              </a:rPr>
              <a:t>searched</a:t>
            </a:r>
            <a:r>
              <a:rPr lang="en" sz="2100">
                <a:latin typeface="Times New Roman"/>
                <a:ea typeface="Times New Roman"/>
                <a:cs typeface="Times New Roman"/>
                <a:sym typeface="Times New Roman"/>
              </a:rPr>
              <a:t> for top 50 words used in twitter, and searched for tweets that </a:t>
            </a:r>
            <a:r>
              <a:rPr lang="en" sz="2100">
                <a:latin typeface="Times New Roman"/>
                <a:ea typeface="Times New Roman"/>
                <a:cs typeface="Times New Roman"/>
                <a:sym typeface="Times New Roman"/>
              </a:rPr>
              <a:t>contain</a:t>
            </a:r>
            <a:r>
              <a:rPr lang="en" sz="2100">
                <a:latin typeface="Times New Roman"/>
                <a:ea typeface="Times New Roman"/>
                <a:cs typeface="Times New Roman"/>
                <a:sym typeface="Times New Roman"/>
              </a:rPr>
              <a:t> any of them and </a:t>
            </a:r>
            <a:r>
              <a:rPr lang="en" sz="2100">
                <a:latin typeface="Times New Roman"/>
                <a:ea typeface="Times New Roman"/>
                <a:cs typeface="Times New Roman"/>
                <a:sym typeface="Times New Roman"/>
              </a:rPr>
              <a:t>selected</a:t>
            </a:r>
            <a:r>
              <a:rPr lang="en" sz="2100">
                <a:latin typeface="Times New Roman"/>
                <a:ea typeface="Times New Roman"/>
                <a:cs typeface="Times New Roman"/>
                <a:sym typeface="Times New Roman"/>
              </a:rPr>
              <a:t> the user name from that and scraped the user using the user name.</a:t>
            </a:r>
            <a:endParaRPr sz="2100">
              <a:latin typeface="Times New Roman"/>
              <a:ea typeface="Times New Roman"/>
              <a:cs typeface="Times New Roman"/>
              <a:sym typeface="Times New Roman"/>
            </a:endParaRPr>
          </a:p>
          <a:p>
            <a:pPr indent="-361950" lvl="0" marL="457200" rtl="0" algn="l">
              <a:spcBef>
                <a:spcPts val="0"/>
              </a:spcBef>
              <a:spcAft>
                <a:spcPts val="0"/>
              </a:spcAft>
              <a:buSzPts val="2100"/>
              <a:buFont typeface="Times New Roman"/>
              <a:buChar char="●"/>
            </a:pPr>
            <a:r>
              <a:rPr lang="en" sz="2100">
                <a:latin typeface="Times New Roman"/>
                <a:ea typeface="Times New Roman"/>
                <a:cs typeface="Times New Roman"/>
                <a:sym typeface="Times New Roman"/>
              </a:rPr>
              <a:t>The timeline off </a:t>
            </a:r>
            <a:r>
              <a:rPr lang="en" sz="2100">
                <a:latin typeface="Times New Roman"/>
                <a:ea typeface="Times New Roman"/>
                <a:cs typeface="Times New Roman"/>
                <a:sym typeface="Times New Roman"/>
              </a:rPr>
              <a:t>the tweets</a:t>
            </a:r>
            <a:r>
              <a:rPr lang="en" sz="2100">
                <a:latin typeface="Times New Roman"/>
                <a:ea typeface="Times New Roman"/>
                <a:cs typeface="Times New Roman"/>
                <a:sym typeface="Times New Roman"/>
              </a:rPr>
              <a:t> of the 3000 </a:t>
            </a:r>
            <a:r>
              <a:rPr lang="en" sz="2100">
                <a:latin typeface="Times New Roman"/>
                <a:ea typeface="Times New Roman"/>
                <a:cs typeface="Times New Roman"/>
                <a:sym typeface="Times New Roman"/>
              </a:rPr>
              <a:t>people</a:t>
            </a:r>
            <a:r>
              <a:rPr lang="en" sz="2100">
                <a:latin typeface="Times New Roman"/>
                <a:ea typeface="Times New Roman"/>
                <a:cs typeface="Times New Roman"/>
                <a:sym typeface="Times New Roman"/>
              </a:rPr>
              <a:t> are from the past 12 years.</a:t>
            </a:r>
            <a:endParaRPr sz="21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Twitter User Attributes </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8" name="Google Shape;88;p18"/>
          <p:cNvPicPr preferRelativeResize="0"/>
          <p:nvPr/>
        </p:nvPicPr>
        <p:blipFill>
          <a:blip r:embed="rId3">
            <a:alphaModFix/>
          </a:blip>
          <a:stretch>
            <a:fillRect/>
          </a:stretch>
        </p:blipFill>
        <p:spPr>
          <a:xfrm>
            <a:off x="311700" y="1262261"/>
            <a:ext cx="8222488" cy="3196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Experimental Results for Attributes	</a:t>
            </a:r>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1950" lvl="0" marL="457200" rtl="0" algn="l">
              <a:spcBef>
                <a:spcPts val="1200"/>
              </a:spcBef>
              <a:spcAft>
                <a:spcPts val="0"/>
              </a:spcAft>
              <a:buSzPts val="2100"/>
              <a:buFont typeface="Times New Roman"/>
              <a:buChar char="●"/>
            </a:pPr>
            <a:r>
              <a:rPr lang="en" sz="2100">
                <a:latin typeface="Times New Roman"/>
                <a:ea typeface="Times New Roman"/>
                <a:cs typeface="Times New Roman"/>
                <a:sym typeface="Times New Roman"/>
              </a:rPr>
              <a:t>Below are the attributes which were evaluated based on the sentiments provided by the VADER sentiment analysis tool. I have evaluated the graphs and plotted them based on the results that I have received.</a:t>
            </a:r>
            <a:endParaRPr sz="2100">
              <a:latin typeface="Times New Roman"/>
              <a:ea typeface="Times New Roman"/>
              <a:cs typeface="Times New Roman"/>
              <a:sym typeface="Times New Roman"/>
            </a:endParaRPr>
          </a:p>
          <a:p>
            <a:pPr indent="-361950" lvl="0" marL="457200" rtl="0" algn="l">
              <a:spcBef>
                <a:spcPts val="0"/>
              </a:spcBef>
              <a:spcAft>
                <a:spcPts val="0"/>
              </a:spcAft>
              <a:buSzPts val="2100"/>
              <a:buFont typeface="Times New Roman"/>
              <a:buChar char="●"/>
            </a:pPr>
            <a:r>
              <a:rPr lang="en" sz="2100">
                <a:latin typeface="Times New Roman"/>
                <a:ea typeface="Times New Roman"/>
                <a:cs typeface="Times New Roman"/>
                <a:sym typeface="Times New Roman"/>
              </a:rPr>
              <a:t>The X-axes in the graph </a:t>
            </a:r>
            <a:r>
              <a:rPr lang="en" sz="2100">
                <a:latin typeface="Times New Roman"/>
                <a:ea typeface="Times New Roman"/>
                <a:cs typeface="Times New Roman"/>
                <a:sym typeface="Times New Roman"/>
              </a:rPr>
              <a:t>represents</a:t>
            </a:r>
            <a:r>
              <a:rPr lang="en" sz="2100">
                <a:latin typeface="Times New Roman"/>
                <a:ea typeface="Times New Roman"/>
                <a:cs typeface="Times New Roman"/>
                <a:sym typeface="Times New Roman"/>
              </a:rPr>
              <a:t> the </a:t>
            </a:r>
            <a:r>
              <a:rPr lang="en" sz="2100">
                <a:latin typeface="Times New Roman"/>
                <a:ea typeface="Times New Roman"/>
                <a:cs typeface="Times New Roman"/>
                <a:sym typeface="Times New Roman"/>
              </a:rPr>
              <a:t>sentiments and the Y-axes is the frequency of variable that is specified in the title.</a:t>
            </a:r>
            <a:endParaRPr sz="2100">
              <a:latin typeface="Times New Roman"/>
              <a:ea typeface="Times New Roman"/>
              <a:cs typeface="Times New Roman"/>
              <a:sym typeface="Times New Roman"/>
            </a:endParaRPr>
          </a:p>
          <a:p>
            <a:pPr indent="0" lvl="0" marL="0" rtl="0" algn="l">
              <a:spcBef>
                <a:spcPts val="1200"/>
              </a:spcBef>
              <a:spcAft>
                <a:spcPts val="0"/>
              </a:spcAft>
              <a:buNone/>
            </a:pPr>
            <a:r>
              <a:t/>
            </a:r>
            <a:endParaRPr b="1" sz="1100">
              <a:solidFill>
                <a:srgbClr val="000000"/>
              </a:solidFill>
              <a:latin typeface="Arial"/>
              <a:ea typeface="Arial"/>
              <a:cs typeface="Arial"/>
              <a:sym typeface="Arial"/>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Frequency of user &amp; Followers Attribute plots</a:t>
            </a:r>
            <a:endParaRPr/>
          </a:p>
          <a:p>
            <a:pPr indent="0" lvl="0" marL="0" rtl="0" algn="l">
              <a:spcBef>
                <a:spcPts val="0"/>
              </a:spcBef>
              <a:spcAft>
                <a:spcPts val="0"/>
              </a:spcAft>
              <a:buNone/>
            </a:pPr>
            <a:r>
              <a:t/>
            </a:r>
            <a:endParaRPr/>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1" name="Google Shape;101;p20"/>
          <p:cNvPicPr preferRelativeResize="0"/>
          <p:nvPr/>
        </p:nvPicPr>
        <p:blipFill>
          <a:blip r:embed="rId3">
            <a:alphaModFix/>
          </a:blip>
          <a:stretch>
            <a:fillRect/>
          </a:stretch>
        </p:blipFill>
        <p:spPr>
          <a:xfrm>
            <a:off x="0" y="1230650"/>
            <a:ext cx="4629150" cy="3670575"/>
          </a:xfrm>
          <a:prstGeom prst="rect">
            <a:avLst/>
          </a:prstGeom>
          <a:noFill/>
          <a:ln>
            <a:noFill/>
          </a:ln>
        </p:spPr>
      </p:pic>
      <p:pic>
        <p:nvPicPr>
          <p:cNvPr id="102" name="Google Shape;102;p20"/>
          <p:cNvPicPr preferRelativeResize="0"/>
          <p:nvPr/>
        </p:nvPicPr>
        <p:blipFill>
          <a:blip r:embed="rId4">
            <a:alphaModFix/>
          </a:blip>
          <a:stretch>
            <a:fillRect/>
          </a:stretch>
        </p:blipFill>
        <p:spPr>
          <a:xfrm>
            <a:off x="4629150" y="1152475"/>
            <a:ext cx="4335525" cy="3835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Number of Friends and Listed Attribute Plots</a:t>
            </a:r>
            <a:endParaRPr/>
          </a:p>
          <a:p>
            <a:pPr indent="0" lvl="0" marL="0" rtl="0" algn="l">
              <a:spcBef>
                <a:spcPts val="0"/>
              </a:spcBef>
              <a:spcAft>
                <a:spcPts val="0"/>
              </a:spcAft>
              <a:buNone/>
            </a:pPr>
            <a:r>
              <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9" name="Google Shape;109;p21"/>
          <p:cNvPicPr preferRelativeResize="0"/>
          <p:nvPr/>
        </p:nvPicPr>
        <p:blipFill>
          <a:blip r:embed="rId3">
            <a:alphaModFix/>
          </a:blip>
          <a:stretch>
            <a:fillRect/>
          </a:stretch>
        </p:blipFill>
        <p:spPr>
          <a:xfrm>
            <a:off x="64450" y="1084250"/>
            <a:ext cx="4724400" cy="3552825"/>
          </a:xfrm>
          <a:prstGeom prst="rect">
            <a:avLst/>
          </a:prstGeom>
          <a:noFill/>
          <a:ln>
            <a:noFill/>
          </a:ln>
        </p:spPr>
      </p:pic>
      <p:pic>
        <p:nvPicPr>
          <p:cNvPr id="110" name="Google Shape;110;p21"/>
          <p:cNvPicPr preferRelativeResize="0"/>
          <p:nvPr/>
        </p:nvPicPr>
        <p:blipFill>
          <a:blip r:embed="rId4">
            <a:alphaModFix/>
          </a:blip>
          <a:stretch>
            <a:fillRect/>
          </a:stretch>
        </p:blipFill>
        <p:spPr>
          <a:xfrm>
            <a:off x="4788850" y="1017725"/>
            <a:ext cx="4355150" cy="3619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