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57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E8BF6B-02FD-6D4C-8A43-86F9812098D4}">
          <p14:sldIdLst>
            <p14:sldId id="256"/>
            <p14:sldId id="258"/>
            <p14:sldId id="259"/>
            <p14:sldId id="260"/>
            <p14:sldId id="261"/>
            <p14:sldId id="263"/>
            <p14:sldId id="264"/>
            <p14:sldId id="257"/>
            <p14:sldId id="262"/>
            <p14:sldId id="265"/>
            <p14:sldId id="266"/>
          </p14:sldIdLst>
        </p14:section>
        <p14:section name="Sección sin título" id="{1E3B9662-142E-D14E-91B6-55C1A53D2C2F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87"/>
  </p:normalViewPr>
  <p:slideViewPr>
    <p:cSldViewPr snapToGrid="0" snapToObjects="1">
      <p:cViewPr varScale="1">
        <p:scale>
          <a:sx n="84" d="100"/>
          <a:sy n="84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DC5B7-1102-4896-A102-BD46105C77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6C60B305-6E56-4D59-98B1-AF102F6EEBBF}">
      <dgm:prSet/>
      <dgm:spPr/>
      <dgm:t>
        <a:bodyPr/>
        <a:lstStyle/>
        <a:p>
          <a:r>
            <a:rPr lang="es-ES_tradnl"/>
            <a:t>Análisis Costo-Consecuencia (cca)</a:t>
          </a:r>
          <a:endParaRPr lang="en-US"/>
        </a:p>
      </dgm:t>
    </dgm:pt>
    <dgm:pt modelId="{1A1FA861-5732-4626-B72F-2F7B7D97E919}" type="parTrans" cxnId="{D109D14B-E1BF-49AA-B1CE-673FA160BAC4}">
      <dgm:prSet/>
      <dgm:spPr/>
      <dgm:t>
        <a:bodyPr/>
        <a:lstStyle/>
        <a:p>
          <a:endParaRPr lang="en-US"/>
        </a:p>
      </dgm:t>
    </dgm:pt>
    <dgm:pt modelId="{DE3F190D-3C56-4CDB-89C1-5014E7C1A4FC}" type="sibTrans" cxnId="{D109D14B-E1BF-49AA-B1CE-673FA160BA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F255BE-6527-477D-B1FC-75871431449A}">
      <dgm:prSet/>
      <dgm:spPr/>
      <dgm:t>
        <a:bodyPr/>
        <a:lstStyle/>
        <a:p>
          <a:r>
            <a:rPr lang="es-ES_tradnl"/>
            <a:t>Análisis de Costo-Minimización (cma)</a:t>
          </a:r>
          <a:endParaRPr lang="en-US"/>
        </a:p>
      </dgm:t>
    </dgm:pt>
    <dgm:pt modelId="{080B299F-57AB-4BF1-8D90-47EB4C2D4B20}" type="parTrans" cxnId="{A0AA11B4-3B83-42E9-9FE8-6472732911C5}">
      <dgm:prSet/>
      <dgm:spPr/>
      <dgm:t>
        <a:bodyPr/>
        <a:lstStyle/>
        <a:p>
          <a:endParaRPr lang="en-US"/>
        </a:p>
      </dgm:t>
    </dgm:pt>
    <dgm:pt modelId="{E3F04177-FB20-4CF3-8FEF-D60597FD174C}" type="sibTrans" cxnId="{A0AA11B4-3B83-42E9-9FE8-6472732911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EC5A5C-152B-41A3-9D8C-78B39D60388D}">
      <dgm:prSet/>
      <dgm:spPr/>
      <dgm:t>
        <a:bodyPr/>
        <a:lstStyle/>
        <a:p>
          <a:r>
            <a:rPr lang="es-ES_tradnl"/>
            <a:t>Análisis de Costo-Efectividad (cea) y su subtipo Análisis de Costo-utilidad (cua)</a:t>
          </a:r>
          <a:endParaRPr lang="en-US"/>
        </a:p>
      </dgm:t>
    </dgm:pt>
    <dgm:pt modelId="{A3881E9E-9F0F-45DA-A28D-16EF3C51080C}" type="parTrans" cxnId="{8914974E-79A6-4792-B0E0-E6E2AC100A80}">
      <dgm:prSet/>
      <dgm:spPr/>
      <dgm:t>
        <a:bodyPr/>
        <a:lstStyle/>
        <a:p>
          <a:endParaRPr lang="en-US"/>
        </a:p>
      </dgm:t>
    </dgm:pt>
    <dgm:pt modelId="{E6E91001-9154-4071-BC30-E9C25E2654D9}" type="sibTrans" cxnId="{8914974E-79A6-4792-B0E0-E6E2AC100A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F53B2A-65A3-4BA7-8638-37EC995E5088}">
      <dgm:prSet/>
      <dgm:spPr/>
      <dgm:t>
        <a:bodyPr/>
        <a:lstStyle/>
        <a:p>
          <a:r>
            <a:rPr lang="es-ES_tradnl"/>
            <a:t>Análisis de Costo-Beneficio (cba)</a:t>
          </a:r>
          <a:endParaRPr lang="en-US"/>
        </a:p>
      </dgm:t>
    </dgm:pt>
    <dgm:pt modelId="{02CEAD70-0001-4D21-A7BB-36B73453A641}" type="parTrans" cxnId="{6F38AA8F-04EF-4A5B-800B-2B24E7CD8C33}">
      <dgm:prSet/>
      <dgm:spPr/>
      <dgm:t>
        <a:bodyPr/>
        <a:lstStyle/>
        <a:p>
          <a:endParaRPr lang="en-US"/>
        </a:p>
      </dgm:t>
    </dgm:pt>
    <dgm:pt modelId="{91B94BA5-EA6D-4C0E-BFBB-502E9231DFB4}" type="sibTrans" cxnId="{6F38AA8F-04EF-4A5B-800B-2B24E7CD8C33}">
      <dgm:prSet/>
      <dgm:spPr/>
      <dgm:t>
        <a:bodyPr/>
        <a:lstStyle/>
        <a:p>
          <a:endParaRPr lang="en-US"/>
        </a:p>
      </dgm:t>
    </dgm:pt>
    <dgm:pt modelId="{D4EEBD41-140A-46A1-A5CC-5E64D83E37BF}" type="pres">
      <dgm:prSet presAssocID="{671DC5B7-1102-4896-A102-BD46105C771A}" presName="root" presStyleCnt="0">
        <dgm:presLayoutVars>
          <dgm:dir/>
          <dgm:resizeHandles val="exact"/>
        </dgm:presLayoutVars>
      </dgm:prSet>
      <dgm:spPr/>
    </dgm:pt>
    <dgm:pt modelId="{2F08F499-F644-4524-85EF-8EF5DE0FBB42}" type="pres">
      <dgm:prSet presAssocID="{6C60B305-6E56-4D59-98B1-AF102F6EEBBF}" presName="compNode" presStyleCnt="0"/>
      <dgm:spPr/>
    </dgm:pt>
    <dgm:pt modelId="{E53F7C8F-A4A5-4A46-9442-97C83D7A3F68}" type="pres">
      <dgm:prSet presAssocID="{6C60B305-6E56-4D59-98B1-AF102F6EEBBF}" presName="bgRect" presStyleLbl="bgShp" presStyleIdx="0" presStyleCnt="4"/>
      <dgm:spPr/>
    </dgm:pt>
    <dgm:pt modelId="{1149D6D7-A9CC-4634-A38A-D7C57C1C31A5}" type="pres">
      <dgm:prSet presAssocID="{6C60B305-6E56-4D59-98B1-AF102F6EEB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ABC4107-9E79-4984-9986-C29254FDE7DC}" type="pres">
      <dgm:prSet presAssocID="{6C60B305-6E56-4D59-98B1-AF102F6EEBBF}" presName="spaceRect" presStyleCnt="0"/>
      <dgm:spPr/>
    </dgm:pt>
    <dgm:pt modelId="{DCDFC4AE-C3F2-498D-B725-9EEF7B305B03}" type="pres">
      <dgm:prSet presAssocID="{6C60B305-6E56-4D59-98B1-AF102F6EEBBF}" presName="parTx" presStyleLbl="revTx" presStyleIdx="0" presStyleCnt="4">
        <dgm:presLayoutVars>
          <dgm:chMax val="0"/>
          <dgm:chPref val="0"/>
        </dgm:presLayoutVars>
      </dgm:prSet>
      <dgm:spPr/>
    </dgm:pt>
    <dgm:pt modelId="{CB474723-F143-4247-9B58-8A80455A800B}" type="pres">
      <dgm:prSet presAssocID="{DE3F190D-3C56-4CDB-89C1-5014E7C1A4FC}" presName="sibTrans" presStyleCnt="0"/>
      <dgm:spPr/>
    </dgm:pt>
    <dgm:pt modelId="{4C766370-AF02-4DFE-9CAE-8E4FE48CD15C}" type="pres">
      <dgm:prSet presAssocID="{C0F255BE-6527-477D-B1FC-75871431449A}" presName="compNode" presStyleCnt="0"/>
      <dgm:spPr/>
    </dgm:pt>
    <dgm:pt modelId="{48F1139B-A2A3-430C-86AE-87BC118A7B01}" type="pres">
      <dgm:prSet presAssocID="{C0F255BE-6527-477D-B1FC-75871431449A}" presName="bgRect" presStyleLbl="bgShp" presStyleIdx="1" presStyleCnt="4"/>
      <dgm:spPr/>
    </dgm:pt>
    <dgm:pt modelId="{FBE5B66E-9595-45AA-9C2E-375D85BF6ED0}" type="pres">
      <dgm:prSet presAssocID="{C0F255BE-6527-477D-B1FC-7587143144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CE9E5FE-BD36-4555-839E-ADDE0546BF80}" type="pres">
      <dgm:prSet presAssocID="{C0F255BE-6527-477D-B1FC-75871431449A}" presName="spaceRect" presStyleCnt="0"/>
      <dgm:spPr/>
    </dgm:pt>
    <dgm:pt modelId="{405E351C-AD23-47E5-9EC2-5436A620FD05}" type="pres">
      <dgm:prSet presAssocID="{C0F255BE-6527-477D-B1FC-75871431449A}" presName="parTx" presStyleLbl="revTx" presStyleIdx="1" presStyleCnt="4">
        <dgm:presLayoutVars>
          <dgm:chMax val="0"/>
          <dgm:chPref val="0"/>
        </dgm:presLayoutVars>
      </dgm:prSet>
      <dgm:spPr/>
    </dgm:pt>
    <dgm:pt modelId="{C4EF31BC-3797-460D-8378-A52320500112}" type="pres">
      <dgm:prSet presAssocID="{E3F04177-FB20-4CF3-8FEF-D60597FD174C}" presName="sibTrans" presStyleCnt="0"/>
      <dgm:spPr/>
    </dgm:pt>
    <dgm:pt modelId="{3297138B-AD6A-45B1-B6CB-C57BDDF7301B}" type="pres">
      <dgm:prSet presAssocID="{00EC5A5C-152B-41A3-9D8C-78B39D60388D}" presName="compNode" presStyleCnt="0"/>
      <dgm:spPr/>
    </dgm:pt>
    <dgm:pt modelId="{DC0F68AD-768B-4211-9677-1284A13C509D}" type="pres">
      <dgm:prSet presAssocID="{00EC5A5C-152B-41A3-9D8C-78B39D60388D}" presName="bgRect" presStyleLbl="bgShp" presStyleIdx="2" presStyleCnt="4"/>
      <dgm:spPr/>
    </dgm:pt>
    <dgm:pt modelId="{FDA05BD8-A598-4C64-87E2-1AB36CF7F4E4}" type="pres">
      <dgm:prSet presAssocID="{00EC5A5C-152B-41A3-9D8C-78B39D6038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AC81FE-E14A-47FC-854D-E0DDA8D76C1F}" type="pres">
      <dgm:prSet presAssocID="{00EC5A5C-152B-41A3-9D8C-78B39D60388D}" presName="spaceRect" presStyleCnt="0"/>
      <dgm:spPr/>
    </dgm:pt>
    <dgm:pt modelId="{85E3F4E4-A028-4ED9-BCE9-9A617498C7A3}" type="pres">
      <dgm:prSet presAssocID="{00EC5A5C-152B-41A3-9D8C-78B39D60388D}" presName="parTx" presStyleLbl="revTx" presStyleIdx="2" presStyleCnt="4">
        <dgm:presLayoutVars>
          <dgm:chMax val="0"/>
          <dgm:chPref val="0"/>
        </dgm:presLayoutVars>
      </dgm:prSet>
      <dgm:spPr/>
    </dgm:pt>
    <dgm:pt modelId="{58156812-6436-4D91-B8C8-4E460F842933}" type="pres">
      <dgm:prSet presAssocID="{E6E91001-9154-4071-BC30-E9C25E2654D9}" presName="sibTrans" presStyleCnt="0"/>
      <dgm:spPr/>
    </dgm:pt>
    <dgm:pt modelId="{ADACF181-98FE-4DB4-9545-8F87AAA51442}" type="pres">
      <dgm:prSet presAssocID="{A6F53B2A-65A3-4BA7-8638-37EC995E5088}" presName="compNode" presStyleCnt="0"/>
      <dgm:spPr/>
    </dgm:pt>
    <dgm:pt modelId="{04145916-E090-4D7C-9BF3-789C5FCE9621}" type="pres">
      <dgm:prSet presAssocID="{A6F53B2A-65A3-4BA7-8638-37EC995E5088}" presName="bgRect" presStyleLbl="bgShp" presStyleIdx="3" presStyleCnt="4"/>
      <dgm:spPr/>
    </dgm:pt>
    <dgm:pt modelId="{12BA42EB-8FB8-49C9-B903-841F7E9C95BB}" type="pres">
      <dgm:prSet presAssocID="{A6F53B2A-65A3-4BA7-8638-37EC995E50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12733B5-0135-4975-ADB7-9958E8D2557B}" type="pres">
      <dgm:prSet presAssocID="{A6F53B2A-65A3-4BA7-8638-37EC995E5088}" presName="spaceRect" presStyleCnt="0"/>
      <dgm:spPr/>
    </dgm:pt>
    <dgm:pt modelId="{3E79D1C3-E812-443F-8ACA-C139B3250769}" type="pres">
      <dgm:prSet presAssocID="{A6F53B2A-65A3-4BA7-8638-37EC995E50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7F583C-8011-3645-B17E-0D0C6B0DE682}" type="presOf" srcId="{C0F255BE-6527-477D-B1FC-75871431449A}" destId="{405E351C-AD23-47E5-9EC2-5436A620FD05}" srcOrd="0" destOrd="0" presId="urn:microsoft.com/office/officeart/2018/2/layout/IconVerticalSolidList"/>
    <dgm:cxn modelId="{D109D14B-E1BF-49AA-B1CE-673FA160BAC4}" srcId="{671DC5B7-1102-4896-A102-BD46105C771A}" destId="{6C60B305-6E56-4D59-98B1-AF102F6EEBBF}" srcOrd="0" destOrd="0" parTransId="{1A1FA861-5732-4626-B72F-2F7B7D97E919}" sibTransId="{DE3F190D-3C56-4CDB-89C1-5014E7C1A4FC}"/>
    <dgm:cxn modelId="{8914974E-79A6-4792-B0E0-E6E2AC100A80}" srcId="{671DC5B7-1102-4896-A102-BD46105C771A}" destId="{00EC5A5C-152B-41A3-9D8C-78B39D60388D}" srcOrd="2" destOrd="0" parTransId="{A3881E9E-9F0F-45DA-A28D-16EF3C51080C}" sibTransId="{E6E91001-9154-4071-BC30-E9C25E2654D9}"/>
    <dgm:cxn modelId="{675CCA66-0FB8-0B43-AFFC-AB3408500BE2}" type="presOf" srcId="{00EC5A5C-152B-41A3-9D8C-78B39D60388D}" destId="{85E3F4E4-A028-4ED9-BCE9-9A617498C7A3}" srcOrd="0" destOrd="0" presId="urn:microsoft.com/office/officeart/2018/2/layout/IconVerticalSolidList"/>
    <dgm:cxn modelId="{3815697A-7F7C-6A41-9247-907C98DEE237}" type="presOf" srcId="{A6F53B2A-65A3-4BA7-8638-37EC995E5088}" destId="{3E79D1C3-E812-443F-8ACA-C139B3250769}" srcOrd="0" destOrd="0" presId="urn:microsoft.com/office/officeart/2018/2/layout/IconVerticalSolidList"/>
    <dgm:cxn modelId="{6F38AA8F-04EF-4A5B-800B-2B24E7CD8C33}" srcId="{671DC5B7-1102-4896-A102-BD46105C771A}" destId="{A6F53B2A-65A3-4BA7-8638-37EC995E5088}" srcOrd="3" destOrd="0" parTransId="{02CEAD70-0001-4D21-A7BB-36B73453A641}" sibTransId="{91B94BA5-EA6D-4C0E-BFBB-502E9231DFB4}"/>
    <dgm:cxn modelId="{A0AA11B4-3B83-42E9-9FE8-6472732911C5}" srcId="{671DC5B7-1102-4896-A102-BD46105C771A}" destId="{C0F255BE-6527-477D-B1FC-75871431449A}" srcOrd="1" destOrd="0" parTransId="{080B299F-57AB-4BF1-8D90-47EB4C2D4B20}" sibTransId="{E3F04177-FB20-4CF3-8FEF-D60597FD174C}"/>
    <dgm:cxn modelId="{AED23EC6-D9D3-464C-A7EF-64F6774C1C99}" type="presOf" srcId="{6C60B305-6E56-4D59-98B1-AF102F6EEBBF}" destId="{DCDFC4AE-C3F2-498D-B725-9EEF7B305B03}" srcOrd="0" destOrd="0" presId="urn:microsoft.com/office/officeart/2018/2/layout/IconVerticalSolidList"/>
    <dgm:cxn modelId="{CDCE1BFF-9A65-4346-9702-B43657E03C0B}" type="presOf" srcId="{671DC5B7-1102-4896-A102-BD46105C771A}" destId="{D4EEBD41-140A-46A1-A5CC-5E64D83E37BF}" srcOrd="0" destOrd="0" presId="urn:microsoft.com/office/officeart/2018/2/layout/IconVerticalSolidList"/>
    <dgm:cxn modelId="{EAA5D516-DB60-0A48-ADE8-B4CE4095BB6F}" type="presParOf" srcId="{D4EEBD41-140A-46A1-A5CC-5E64D83E37BF}" destId="{2F08F499-F644-4524-85EF-8EF5DE0FBB42}" srcOrd="0" destOrd="0" presId="urn:microsoft.com/office/officeart/2018/2/layout/IconVerticalSolidList"/>
    <dgm:cxn modelId="{04DE2262-4871-EC47-8799-85CA92D5A0A8}" type="presParOf" srcId="{2F08F499-F644-4524-85EF-8EF5DE0FBB42}" destId="{E53F7C8F-A4A5-4A46-9442-97C83D7A3F68}" srcOrd="0" destOrd="0" presId="urn:microsoft.com/office/officeart/2018/2/layout/IconVerticalSolidList"/>
    <dgm:cxn modelId="{EA91FD0B-FC4F-5044-B138-EB2FE253ABD8}" type="presParOf" srcId="{2F08F499-F644-4524-85EF-8EF5DE0FBB42}" destId="{1149D6D7-A9CC-4634-A38A-D7C57C1C31A5}" srcOrd="1" destOrd="0" presId="urn:microsoft.com/office/officeart/2018/2/layout/IconVerticalSolidList"/>
    <dgm:cxn modelId="{32410E4E-BA7E-D24A-89AB-DC69C522F6FC}" type="presParOf" srcId="{2F08F499-F644-4524-85EF-8EF5DE0FBB42}" destId="{1ABC4107-9E79-4984-9986-C29254FDE7DC}" srcOrd="2" destOrd="0" presId="urn:microsoft.com/office/officeart/2018/2/layout/IconVerticalSolidList"/>
    <dgm:cxn modelId="{8E53201C-D22F-B34D-A31F-1BCBCE9E0388}" type="presParOf" srcId="{2F08F499-F644-4524-85EF-8EF5DE0FBB42}" destId="{DCDFC4AE-C3F2-498D-B725-9EEF7B305B03}" srcOrd="3" destOrd="0" presId="urn:microsoft.com/office/officeart/2018/2/layout/IconVerticalSolidList"/>
    <dgm:cxn modelId="{F697659E-7573-C44A-BB39-98DC5E0D4951}" type="presParOf" srcId="{D4EEBD41-140A-46A1-A5CC-5E64D83E37BF}" destId="{CB474723-F143-4247-9B58-8A80455A800B}" srcOrd="1" destOrd="0" presId="urn:microsoft.com/office/officeart/2018/2/layout/IconVerticalSolidList"/>
    <dgm:cxn modelId="{D563A038-7318-9B44-BC3B-84D14EDCB8E1}" type="presParOf" srcId="{D4EEBD41-140A-46A1-A5CC-5E64D83E37BF}" destId="{4C766370-AF02-4DFE-9CAE-8E4FE48CD15C}" srcOrd="2" destOrd="0" presId="urn:microsoft.com/office/officeart/2018/2/layout/IconVerticalSolidList"/>
    <dgm:cxn modelId="{187800D8-CC66-3C45-81DE-89482B7C3D0C}" type="presParOf" srcId="{4C766370-AF02-4DFE-9CAE-8E4FE48CD15C}" destId="{48F1139B-A2A3-430C-86AE-87BC118A7B01}" srcOrd="0" destOrd="0" presId="urn:microsoft.com/office/officeart/2018/2/layout/IconVerticalSolidList"/>
    <dgm:cxn modelId="{9C088CA0-F6F2-8645-86B4-B969A5D0D53C}" type="presParOf" srcId="{4C766370-AF02-4DFE-9CAE-8E4FE48CD15C}" destId="{FBE5B66E-9595-45AA-9C2E-375D85BF6ED0}" srcOrd="1" destOrd="0" presId="urn:microsoft.com/office/officeart/2018/2/layout/IconVerticalSolidList"/>
    <dgm:cxn modelId="{6903FF8B-A077-B146-AA65-D11BC9D33C32}" type="presParOf" srcId="{4C766370-AF02-4DFE-9CAE-8E4FE48CD15C}" destId="{CCE9E5FE-BD36-4555-839E-ADDE0546BF80}" srcOrd="2" destOrd="0" presId="urn:microsoft.com/office/officeart/2018/2/layout/IconVerticalSolidList"/>
    <dgm:cxn modelId="{4C16542C-44E9-D543-887F-E387798DB5F3}" type="presParOf" srcId="{4C766370-AF02-4DFE-9CAE-8E4FE48CD15C}" destId="{405E351C-AD23-47E5-9EC2-5436A620FD05}" srcOrd="3" destOrd="0" presId="urn:microsoft.com/office/officeart/2018/2/layout/IconVerticalSolidList"/>
    <dgm:cxn modelId="{4464666C-A61C-9F4B-AB7D-8613048A8600}" type="presParOf" srcId="{D4EEBD41-140A-46A1-A5CC-5E64D83E37BF}" destId="{C4EF31BC-3797-460D-8378-A52320500112}" srcOrd="3" destOrd="0" presId="urn:microsoft.com/office/officeart/2018/2/layout/IconVerticalSolidList"/>
    <dgm:cxn modelId="{42A842AE-050D-6349-A311-4D63CC49AE6E}" type="presParOf" srcId="{D4EEBD41-140A-46A1-A5CC-5E64D83E37BF}" destId="{3297138B-AD6A-45B1-B6CB-C57BDDF7301B}" srcOrd="4" destOrd="0" presId="urn:microsoft.com/office/officeart/2018/2/layout/IconVerticalSolidList"/>
    <dgm:cxn modelId="{BC9E0AF4-D636-6C4C-8D8C-2EF4FD4BB182}" type="presParOf" srcId="{3297138B-AD6A-45B1-B6CB-C57BDDF7301B}" destId="{DC0F68AD-768B-4211-9677-1284A13C509D}" srcOrd="0" destOrd="0" presId="urn:microsoft.com/office/officeart/2018/2/layout/IconVerticalSolidList"/>
    <dgm:cxn modelId="{7B7E9621-9CEF-294A-9EB2-735F3F7097C8}" type="presParOf" srcId="{3297138B-AD6A-45B1-B6CB-C57BDDF7301B}" destId="{FDA05BD8-A598-4C64-87E2-1AB36CF7F4E4}" srcOrd="1" destOrd="0" presId="urn:microsoft.com/office/officeart/2018/2/layout/IconVerticalSolidList"/>
    <dgm:cxn modelId="{AFE9839C-325C-4C42-8F15-4CBA05F6CF12}" type="presParOf" srcId="{3297138B-AD6A-45B1-B6CB-C57BDDF7301B}" destId="{04AC81FE-E14A-47FC-854D-E0DDA8D76C1F}" srcOrd="2" destOrd="0" presId="urn:microsoft.com/office/officeart/2018/2/layout/IconVerticalSolidList"/>
    <dgm:cxn modelId="{FA2E0243-5230-E144-AE60-01315627B7F8}" type="presParOf" srcId="{3297138B-AD6A-45B1-B6CB-C57BDDF7301B}" destId="{85E3F4E4-A028-4ED9-BCE9-9A617498C7A3}" srcOrd="3" destOrd="0" presId="urn:microsoft.com/office/officeart/2018/2/layout/IconVerticalSolidList"/>
    <dgm:cxn modelId="{4F733129-EA68-074F-8A63-E573B9D92B5D}" type="presParOf" srcId="{D4EEBD41-140A-46A1-A5CC-5E64D83E37BF}" destId="{58156812-6436-4D91-B8C8-4E460F842933}" srcOrd="5" destOrd="0" presId="urn:microsoft.com/office/officeart/2018/2/layout/IconVerticalSolidList"/>
    <dgm:cxn modelId="{5FB1D594-96FD-2548-93E1-666A010E38A0}" type="presParOf" srcId="{D4EEBD41-140A-46A1-A5CC-5E64D83E37BF}" destId="{ADACF181-98FE-4DB4-9545-8F87AAA51442}" srcOrd="6" destOrd="0" presId="urn:microsoft.com/office/officeart/2018/2/layout/IconVerticalSolidList"/>
    <dgm:cxn modelId="{72D4EBF3-E92A-814E-ABCF-A3C9293A8CAF}" type="presParOf" srcId="{ADACF181-98FE-4DB4-9545-8F87AAA51442}" destId="{04145916-E090-4D7C-9BF3-789C5FCE9621}" srcOrd="0" destOrd="0" presId="urn:microsoft.com/office/officeart/2018/2/layout/IconVerticalSolidList"/>
    <dgm:cxn modelId="{543FE0B9-6AEE-4044-B377-18D63EA7AB52}" type="presParOf" srcId="{ADACF181-98FE-4DB4-9545-8F87AAA51442}" destId="{12BA42EB-8FB8-49C9-B903-841F7E9C95BB}" srcOrd="1" destOrd="0" presId="urn:microsoft.com/office/officeart/2018/2/layout/IconVerticalSolidList"/>
    <dgm:cxn modelId="{3F4165B6-D7CE-364B-98EC-44098E69A58F}" type="presParOf" srcId="{ADACF181-98FE-4DB4-9545-8F87AAA51442}" destId="{A12733B5-0135-4975-ADB7-9958E8D2557B}" srcOrd="2" destOrd="0" presId="urn:microsoft.com/office/officeart/2018/2/layout/IconVerticalSolidList"/>
    <dgm:cxn modelId="{E6830623-41FC-1B45-BCB2-41263556AE2F}" type="presParOf" srcId="{ADACF181-98FE-4DB4-9545-8F87AAA51442}" destId="{3E79D1C3-E812-443F-8ACA-C139B32507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28A1D-D0A0-4327-801F-6403708CE60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EA31C0-0B35-40A3-81C4-7D86D05E0E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/>
            <a:t>1. Porque sólo nos interesan atender modelos reiterativos con un número finito de estados de salud.</a:t>
          </a:r>
          <a:endParaRPr lang="en-US"/>
        </a:p>
      </dgm:t>
    </dgm:pt>
    <dgm:pt modelId="{83C5FE00-3960-4630-8101-021164DEDF6D}" type="parTrans" cxnId="{9B212C09-3968-4D1B-B5BA-2E63811A55C5}">
      <dgm:prSet/>
      <dgm:spPr/>
      <dgm:t>
        <a:bodyPr/>
        <a:lstStyle/>
        <a:p>
          <a:endParaRPr lang="en-US"/>
        </a:p>
      </dgm:t>
    </dgm:pt>
    <dgm:pt modelId="{91B21FB2-F089-4644-8816-6CC53273A4B5}" type="sibTrans" cxnId="{9B212C09-3968-4D1B-B5BA-2E63811A55C5}">
      <dgm:prSet/>
      <dgm:spPr/>
      <dgm:t>
        <a:bodyPr/>
        <a:lstStyle/>
        <a:p>
          <a:endParaRPr lang="en-US"/>
        </a:p>
      </dgm:t>
    </dgm:pt>
    <dgm:pt modelId="{301490AF-7586-4EAA-B631-4C62EE8BC7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/>
            <a:t>2. Vamos a intentar modelar enfermedades crónicas, únicamente o de juegos reiterados o recursivos.</a:t>
          </a:r>
          <a:endParaRPr lang="en-US"/>
        </a:p>
      </dgm:t>
    </dgm:pt>
    <dgm:pt modelId="{FCB28787-C2CE-4959-9D4F-F9D9F2CDA90C}" type="parTrans" cxnId="{5ACDF494-AFCF-43C1-BE99-1453CFFBD118}">
      <dgm:prSet/>
      <dgm:spPr/>
      <dgm:t>
        <a:bodyPr/>
        <a:lstStyle/>
        <a:p>
          <a:endParaRPr lang="en-US"/>
        </a:p>
      </dgm:t>
    </dgm:pt>
    <dgm:pt modelId="{3844925B-7E4E-4318-B84D-B3BEF68719CD}" type="sibTrans" cxnId="{5ACDF494-AFCF-43C1-BE99-1453CFFBD118}">
      <dgm:prSet/>
      <dgm:spPr/>
      <dgm:t>
        <a:bodyPr/>
        <a:lstStyle/>
        <a:p>
          <a:endParaRPr lang="en-US"/>
        </a:p>
      </dgm:t>
    </dgm:pt>
    <dgm:pt modelId="{6163CCE5-E8B0-4B45-969E-3C97B22FB56B}" type="pres">
      <dgm:prSet presAssocID="{9B928A1D-D0A0-4327-801F-6403708CE60C}" presName="root" presStyleCnt="0">
        <dgm:presLayoutVars>
          <dgm:dir/>
          <dgm:resizeHandles val="exact"/>
        </dgm:presLayoutVars>
      </dgm:prSet>
      <dgm:spPr/>
    </dgm:pt>
    <dgm:pt modelId="{C89EEF4B-46BE-4A60-A5AC-F5CBBB502610}" type="pres">
      <dgm:prSet presAssocID="{12EA31C0-0B35-40A3-81C4-7D86D05E0E78}" presName="compNode" presStyleCnt="0"/>
      <dgm:spPr/>
    </dgm:pt>
    <dgm:pt modelId="{173F1D84-4B87-451E-9D1C-88DF8421C977}" type="pres">
      <dgm:prSet presAssocID="{12EA31C0-0B35-40A3-81C4-7D86D05E0E7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B518429-1196-4ADD-8B89-AF25C734B137}" type="pres">
      <dgm:prSet presAssocID="{12EA31C0-0B35-40A3-81C4-7D86D05E0E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2E8A8DA-E7AE-49E8-BB5D-D98042F52CF9}" type="pres">
      <dgm:prSet presAssocID="{12EA31C0-0B35-40A3-81C4-7D86D05E0E78}" presName="spaceRect" presStyleCnt="0"/>
      <dgm:spPr/>
    </dgm:pt>
    <dgm:pt modelId="{94B5783A-B46B-4B1A-8F73-B678D88F9D58}" type="pres">
      <dgm:prSet presAssocID="{12EA31C0-0B35-40A3-81C4-7D86D05E0E78}" presName="textRect" presStyleLbl="revTx" presStyleIdx="0" presStyleCnt="2">
        <dgm:presLayoutVars>
          <dgm:chMax val="1"/>
          <dgm:chPref val="1"/>
        </dgm:presLayoutVars>
      </dgm:prSet>
      <dgm:spPr/>
    </dgm:pt>
    <dgm:pt modelId="{25175D84-46FF-44AB-A573-2DF3A2951D48}" type="pres">
      <dgm:prSet presAssocID="{91B21FB2-F089-4644-8816-6CC53273A4B5}" presName="sibTrans" presStyleCnt="0"/>
      <dgm:spPr/>
    </dgm:pt>
    <dgm:pt modelId="{F0C34D66-FB54-4648-8443-EEFC2546ABAE}" type="pres">
      <dgm:prSet presAssocID="{301490AF-7586-4EAA-B631-4C62EE8BC7C3}" presName="compNode" presStyleCnt="0"/>
      <dgm:spPr/>
    </dgm:pt>
    <dgm:pt modelId="{6BBB901D-1A0E-4193-9357-24F27C408DCB}" type="pres">
      <dgm:prSet presAssocID="{301490AF-7586-4EAA-B631-4C62EE8BC7C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695379C-B811-4B77-9E09-A617666BCEDC}" type="pres">
      <dgm:prSet presAssocID="{301490AF-7586-4EAA-B631-4C62EE8BC7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97115566-2BA1-4067-911B-99855678461D}" type="pres">
      <dgm:prSet presAssocID="{301490AF-7586-4EAA-B631-4C62EE8BC7C3}" presName="spaceRect" presStyleCnt="0"/>
      <dgm:spPr/>
    </dgm:pt>
    <dgm:pt modelId="{B24E5191-D23C-4442-8DF0-F007D03B4D8B}" type="pres">
      <dgm:prSet presAssocID="{301490AF-7586-4EAA-B631-4C62EE8BC7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212C09-3968-4D1B-B5BA-2E63811A55C5}" srcId="{9B928A1D-D0A0-4327-801F-6403708CE60C}" destId="{12EA31C0-0B35-40A3-81C4-7D86D05E0E78}" srcOrd="0" destOrd="0" parTransId="{83C5FE00-3960-4630-8101-021164DEDF6D}" sibTransId="{91B21FB2-F089-4644-8816-6CC53273A4B5}"/>
    <dgm:cxn modelId="{04A8B23B-7126-4F2B-A4F4-DA2C7B23D2D7}" type="presOf" srcId="{12EA31C0-0B35-40A3-81C4-7D86D05E0E78}" destId="{94B5783A-B46B-4B1A-8F73-B678D88F9D58}" srcOrd="0" destOrd="0" presId="urn:microsoft.com/office/officeart/2018/5/layout/IconLeafLabelList"/>
    <dgm:cxn modelId="{5ACDF494-AFCF-43C1-BE99-1453CFFBD118}" srcId="{9B928A1D-D0A0-4327-801F-6403708CE60C}" destId="{301490AF-7586-4EAA-B631-4C62EE8BC7C3}" srcOrd="1" destOrd="0" parTransId="{FCB28787-C2CE-4959-9D4F-F9D9F2CDA90C}" sibTransId="{3844925B-7E4E-4318-B84D-B3BEF68719CD}"/>
    <dgm:cxn modelId="{0D710298-E58C-4F8F-B967-3E8E9C26E0FA}" type="presOf" srcId="{301490AF-7586-4EAA-B631-4C62EE8BC7C3}" destId="{B24E5191-D23C-4442-8DF0-F007D03B4D8B}" srcOrd="0" destOrd="0" presId="urn:microsoft.com/office/officeart/2018/5/layout/IconLeafLabelList"/>
    <dgm:cxn modelId="{E8AD20E3-00A1-45B1-A2F3-78D8F87C119F}" type="presOf" srcId="{9B928A1D-D0A0-4327-801F-6403708CE60C}" destId="{6163CCE5-E8B0-4B45-969E-3C97B22FB56B}" srcOrd="0" destOrd="0" presId="urn:microsoft.com/office/officeart/2018/5/layout/IconLeafLabelList"/>
    <dgm:cxn modelId="{1BED70CB-84A2-43B6-A2CD-E82F93BF2AFC}" type="presParOf" srcId="{6163CCE5-E8B0-4B45-969E-3C97B22FB56B}" destId="{C89EEF4B-46BE-4A60-A5AC-F5CBBB502610}" srcOrd="0" destOrd="0" presId="urn:microsoft.com/office/officeart/2018/5/layout/IconLeafLabelList"/>
    <dgm:cxn modelId="{C6D41532-8D67-48DC-B4CF-5FB8CD781FEB}" type="presParOf" srcId="{C89EEF4B-46BE-4A60-A5AC-F5CBBB502610}" destId="{173F1D84-4B87-451E-9D1C-88DF8421C977}" srcOrd="0" destOrd="0" presId="urn:microsoft.com/office/officeart/2018/5/layout/IconLeafLabelList"/>
    <dgm:cxn modelId="{AD5441B7-B1B8-4308-9256-53AC2161111D}" type="presParOf" srcId="{C89EEF4B-46BE-4A60-A5AC-F5CBBB502610}" destId="{8B518429-1196-4ADD-8B89-AF25C734B137}" srcOrd="1" destOrd="0" presId="urn:microsoft.com/office/officeart/2018/5/layout/IconLeafLabelList"/>
    <dgm:cxn modelId="{85261C63-5E58-4AA5-90DF-5E554B82CEDD}" type="presParOf" srcId="{C89EEF4B-46BE-4A60-A5AC-F5CBBB502610}" destId="{62E8A8DA-E7AE-49E8-BB5D-D98042F52CF9}" srcOrd="2" destOrd="0" presId="urn:microsoft.com/office/officeart/2018/5/layout/IconLeafLabelList"/>
    <dgm:cxn modelId="{C97BEFC1-4C28-4FED-8D8A-F8B7F2FB9D77}" type="presParOf" srcId="{C89EEF4B-46BE-4A60-A5AC-F5CBBB502610}" destId="{94B5783A-B46B-4B1A-8F73-B678D88F9D58}" srcOrd="3" destOrd="0" presId="urn:microsoft.com/office/officeart/2018/5/layout/IconLeafLabelList"/>
    <dgm:cxn modelId="{4207924C-C61D-4696-98FD-338476C269D0}" type="presParOf" srcId="{6163CCE5-E8B0-4B45-969E-3C97B22FB56B}" destId="{25175D84-46FF-44AB-A573-2DF3A2951D48}" srcOrd="1" destOrd="0" presId="urn:microsoft.com/office/officeart/2018/5/layout/IconLeafLabelList"/>
    <dgm:cxn modelId="{1420F81A-D1C3-4C3A-A798-5B959D426605}" type="presParOf" srcId="{6163CCE5-E8B0-4B45-969E-3C97B22FB56B}" destId="{F0C34D66-FB54-4648-8443-EEFC2546ABAE}" srcOrd="2" destOrd="0" presId="urn:microsoft.com/office/officeart/2018/5/layout/IconLeafLabelList"/>
    <dgm:cxn modelId="{0996D0DC-AE8C-42FB-9091-4D2DC022CC57}" type="presParOf" srcId="{F0C34D66-FB54-4648-8443-EEFC2546ABAE}" destId="{6BBB901D-1A0E-4193-9357-24F27C408DCB}" srcOrd="0" destOrd="0" presId="urn:microsoft.com/office/officeart/2018/5/layout/IconLeafLabelList"/>
    <dgm:cxn modelId="{86F083A5-841F-4690-B43C-89CBC7F62234}" type="presParOf" srcId="{F0C34D66-FB54-4648-8443-EEFC2546ABAE}" destId="{7695379C-B811-4B77-9E09-A617666BCEDC}" srcOrd="1" destOrd="0" presId="urn:microsoft.com/office/officeart/2018/5/layout/IconLeafLabelList"/>
    <dgm:cxn modelId="{357829D5-ADD9-4E9E-AD35-60319F772F33}" type="presParOf" srcId="{F0C34D66-FB54-4648-8443-EEFC2546ABAE}" destId="{97115566-2BA1-4067-911B-99855678461D}" srcOrd="2" destOrd="0" presId="urn:microsoft.com/office/officeart/2018/5/layout/IconLeafLabelList"/>
    <dgm:cxn modelId="{D5BF82E6-035E-4A8A-A36F-BBAAD71F4443}" type="presParOf" srcId="{F0C34D66-FB54-4648-8443-EEFC2546ABAE}" destId="{B24E5191-D23C-4442-8DF0-F007D03B4D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F7C8F-A4A5-4A46-9442-97C83D7A3F6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9D6D7-A9CC-4634-A38A-D7C57C1C31A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FC4AE-C3F2-498D-B725-9EEF7B305B0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Análisis Costo-Consecuencia (cca)</a:t>
          </a:r>
          <a:endParaRPr lang="en-US" sz="2200" kern="1200"/>
        </a:p>
      </dsp:txBody>
      <dsp:txXfrm>
        <a:off x="1057183" y="1805"/>
        <a:ext cx="9458416" cy="915310"/>
      </dsp:txXfrm>
    </dsp:sp>
    <dsp:sp modelId="{48F1139B-A2A3-430C-86AE-87BC118A7B0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5B66E-9595-45AA-9C2E-375D85BF6ED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E351C-AD23-47E5-9EC2-5436A620FD05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Análisis de Costo-Minimización (cma)</a:t>
          </a:r>
          <a:endParaRPr lang="en-US" sz="2200" kern="1200"/>
        </a:p>
      </dsp:txBody>
      <dsp:txXfrm>
        <a:off x="1057183" y="1145944"/>
        <a:ext cx="9458416" cy="915310"/>
      </dsp:txXfrm>
    </dsp:sp>
    <dsp:sp modelId="{DC0F68AD-768B-4211-9677-1284A13C509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05BD8-A598-4C64-87E2-1AB36CF7F4E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3F4E4-A028-4ED9-BCE9-9A617498C7A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Análisis de Costo-Efectividad (cea) y su subtipo Análisis de Costo-utilidad (cua)</a:t>
          </a:r>
          <a:endParaRPr lang="en-US" sz="2200" kern="1200"/>
        </a:p>
      </dsp:txBody>
      <dsp:txXfrm>
        <a:off x="1057183" y="2290082"/>
        <a:ext cx="9458416" cy="915310"/>
      </dsp:txXfrm>
    </dsp:sp>
    <dsp:sp modelId="{04145916-E090-4D7C-9BF3-789C5FCE962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A42EB-8FB8-49C9-B903-841F7E9C95B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9D1C3-E812-443F-8ACA-C139B3250769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Análisis de Costo-Beneficio (cba)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F1D84-4B87-451E-9D1C-88DF8421C977}">
      <dsp:nvSpPr>
        <dsp:cNvPr id="0" name=""/>
        <dsp:cNvSpPr/>
      </dsp:nvSpPr>
      <dsp:spPr>
        <a:xfrm>
          <a:off x="695615" y="574852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18429-1196-4ADD-8B89-AF25C734B137}">
      <dsp:nvSpPr>
        <dsp:cNvPr id="0" name=""/>
        <dsp:cNvSpPr/>
      </dsp:nvSpPr>
      <dsp:spPr>
        <a:xfrm>
          <a:off x="1127053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783A-B46B-4B1A-8F73-B678D88F9D58}">
      <dsp:nvSpPr>
        <dsp:cNvPr id="0" name=""/>
        <dsp:cNvSpPr/>
      </dsp:nvSpPr>
      <dsp:spPr>
        <a:xfrm>
          <a:off x="48459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400" kern="1200"/>
            <a:t>1. Porque sólo nos interesan atender modelos reiterativos con un número finito de estados de salud.</a:t>
          </a:r>
          <a:endParaRPr lang="en-US" sz="1400" kern="1200"/>
        </a:p>
      </dsp:txBody>
      <dsp:txXfrm>
        <a:off x="48459" y="3229853"/>
        <a:ext cx="3318750" cy="720000"/>
      </dsp:txXfrm>
    </dsp:sp>
    <dsp:sp modelId="{6BBB901D-1A0E-4193-9357-24F27C408DCB}">
      <dsp:nvSpPr>
        <dsp:cNvPr id="0" name=""/>
        <dsp:cNvSpPr/>
      </dsp:nvSpPr>
      <dsp:spPr>
        <a:xfrm>
          <a:off x="4595146" y="574852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5379C-B811-4B77-9E09-A617666BCEDC}">
      <dsp:nvSpPr>
        <dsp:cNvPr id="0" name=""/>
        <dsp:cNvSpPr/>
      </dsp:nvSpPr>
      <dsp:spPr>
        <a:xfrm>
          <a:off x="5026584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5191-D23C-4442-8DF0-F007D03B4D8B}">
      <dsp:nvSpPr>
        <dsp:cNvPr id="0" name=""/>
        <dsp:cNvSpPr/>
      </dsp:nvSpPr>
      <dsp:spPr>
        <a:xfrm>
          <a:off x="3947990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400" kern="1200"/>
            <a:t>2. Vamos a intentar modelar enfermedades crónicas, únicamente o de juegos reiterados o recursivos.</a:t>
          </a:r>
          <a:endParaRPr lang="en-US" sz="1400" kern="1200"/>
        </a:p>
      </dsp:txBody>
      <dsp:txXfrm>
        <a:off x="3947990" y="3229853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8CAE-804D-504B-B0B9-EAF1F8E27162}" type="datetimeFigureOut">
              <a:rPr lang="es-ES_tradnl" smtClean="0"/>
              <a:t>16/8/19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5F3-123E-BE4F-9E18-DA21CDE51B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099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14BEF-8CA4-BB47-9F73-5D19A07A8C03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7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6158D-A35E-C84D-8636-D80FF3806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63C5F-2FF0-BA43-A6E3-D0652E18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880D8-5EC5-E24E-A7C4-AC8F39F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966A6-BFE5-F644-8E31-1EF7C5FA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66DB5-311B-7E4F-9B12-935CF335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603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FDCDF-BACC-2F47-B815-A27C58BB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E07F36-2903-DF49-8F30-633D4213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96B8B-1B8E-5243-8FBA-34F41A50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31C0B-0E46-3947-960B-1EC5BDC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46ED-2486-9644-A24B-C1575704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5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80947-7F49-354C-87F8-0B06AA36B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3FDCBC-82D1-4346-BFA1-1B2F7F57E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9BD46-EAA2-E346-ADA0-44776733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0BA0D-2CE6-1649-B489-76ED55D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366EF-B5F0-7245-B6DD-8C5F102D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89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A28E-5530-2A45-A66D-DF3CFDF7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51C20-5819-4A47-AD1F-567E746C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93D2C-3D58-6248-B8EB-7742EFCD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16/8/19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248F6-4F7B-F04D-9D7C-07621CAC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208A2-AB9D-F14D-9DF2-402D58B1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63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C4C1-33D5-5743-94BC-B4BC2434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C3F9F4-BCB0-CE45-A5CA-0E9EE069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AE8E5-704A-574F-9EF7-E8644042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763ECB-D592-7842-89F2-A8D1864E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E2885-30D9-584B-836F-C31DB1F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68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AD0C-1564-144F-B53C-1D9A99C5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ED8CC-B82D-AC41-9D98-3CC32762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2DF5C2-DD8A-264A-B33D-69F9C5CE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DAD5D-8AD7-B742-BFB4-44563AF8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17BFDD-2A70-5747-89FB-28791EF1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FD0DF9-68C6-1646-983B-7C656F9F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3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D1CD-A06D-9A48-97B4-760C6BA0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5AA57-298D-4C44-ACED-D8AC84B7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2F93C2-5A06-4642-89F3-032A2442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B0F6F9-F377-8440-ACC8-90D8DB891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926340-FC45-604A-9D86-B2EFF3F11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5A57-DF58-2645-806B-E9189FB3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F4A843-E8E4-B34D-A73F-1169DC8E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3D8A3-040C-EC48-8DE3-BED7789C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48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16CCE-7A54-5C4B-99BD-A7B3E48A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5F7F72-250E-4149-B8EE-F55B2792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E23351-2BED-DC49-84C7-31781B8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67F507-0BFF-1E41-BD6E-6FB92072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957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6AAFA5-E0BB-1141-A5BD-63163A4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871FF7-DF6B-F844-93F0-2734695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6553F1-7BB0-6841-851B-F9EE177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16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DFAE-69F8-C945-BFAD-C1467CC7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0F0CC-1282-EA41-B137-3ABEED37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08F769-22EA-6543-A76C-C8950BBE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A54364-A85F-0740-90C8-EE4886F5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07153-522E-2E44-ACF8-CBE54B8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CF876-6260-B94A-B543-5CC1EE5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687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FCCD-84EF-8B49-9AE8-AB670781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A1288D-2D36-CB44-8221-D639D14B5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13ADA2-9F1D-F949-84FD-FE777D5D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A19C94-FE68-CD44-B358-B683BE1A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B11722-3EC5-DC4D-8677-F58C7110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0CEFA-A1D8-BB4A-9437-40299EC7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05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19569C-2AD1-3349-97FA-73568816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3D5A5B-2993-5748-9835-2D68A042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96987-5E04-9242-B094-E881B01F8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8/16/19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166E7E-BDA6-2C46-9946-E0633ACFF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6B1E3-50FD-4E47-9EA1-6042E65C7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4937B57-57D3-44C8-95EA-CE00C34FC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2A432E-5841-674E-AF59-EA79FF79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ES_tradnl" sz="2800"/>
              <a:t>Modelamiento Analítico para la Toma de Decisiones en Evaluación de Tecnologías en Salud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957C90-25DA-0441-B9D2-EFE9FBEED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s-ES_tradnl" sz="2000"/>
              <a:t>Ilich H. De La Hoz Siegler, MD. MPH. MPP. FMS. HM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27596-7EE9-BB4A-B321-0E0DA70B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>
                <a:solidFill>
                  <a:srgbClr val="FFFFFF"/>
                </a:solidFill>
              </a:rPr>
              <a:t>¿Porqué modelos de Markov?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6D5CC58-1A53-437D-906C-13E4E5E1E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4799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5A888-1863-8746-BB32-695C563D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¿</a:t>
            </a:r>
            <a:r>
              <a:rPr lang="es-ES_tradnl" dirty="0" err="1">
                <a:solidFill>
                  <a:srgbClr val="FFFFFF"/>
                </a:solidFill>
              </a:rPr>
              <a:t>Markov</a:t>
            </a:r>
            <a:r>
              <a:rPr lang="es-ES_tradnl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E3B39-1822-234D-92FB-BD0885AC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 dirty="0">
                <a:solidFill>
                  <a:srgbClr val="000000"/>
                </a:solidFill>
              </a:rPr>
              <a:t>Un modelo de </a:t>
            </a:r>
            <a:r>
              <a:rPr lang="es-ES_tradnl" sz="2400" dirty="0" err="1">
                <a:solidFill>
                  <a:srgbClr val="000000"/>
                </a:solidFill>
              </a:rPr>
              <a:t>Markov</a:t>
            </a:r>
            <a:r>
              <a:rPr lang="es-ES_tradnl" sz="2400" dirty="0">
                <a:solidFill>
                  <a:srgbClr val="000000"/>
                </a:solidFill>
              </a:rPr>
              <a:t> comprende el conjunto finito de estados de salud en que puede encontrarse un individuo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Los estados  son enunciados de tal forma que en un cualquier intervalo de tiempo dado, el individuo estará sólo en un único estado.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Hay un estado ABSORBENTE.</a:t>
            </a:r>
          </a:p>
        </p:txBody>
      </p:sp>
    </p:spTree>
    <p:extLst>
      <p:ext uri="{BB962C8B-B14F-4D97-AF65-F5344CB8AC3E}">
        <p14:creationId xmlns:p14="http://schemas.microsoft.com/office/powerpoint/2010/main" val="34851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160B6-E258-2D46-A486-6484D3090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8 Pasos para  Construir y analizar un modelo de Markov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A9972-6CAD-0949-B7B4-06015C29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Definir los estados y las transiciones permitidas.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Identificar las probabilidades de transición.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Determinar las probabilidades de transición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Determinar la duración de un ciclo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Establecer la regla de “parar”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Determinar las recompensas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Implementar los descuentos (si se requiere)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/>
              <a:t>Analizar y evaluar el modelo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4FD957-7399-48F9-8BC8-2CCEEF1E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4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77CE8E-9CA7-3946-B999-D0B502A1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 sz="3100">
                <a:solidFill>
                  <a:srgbClr val="FFFFFF"/>
                </a:solidFill>
              </a:rPr>
              <a:t>Paso 1. Identificar los estados de salud y transiciones permitidas, es decir establecer:</a:t>
            </a:r>
            <a:br>
              <a:rPr lang="es-ES_tradnl" sz="3100">
                <a:solidFill>
                  <a:srgbClr val="FFFFFF"/>
                </a:solidFill>
              </a:rPr>
            </a:br>
            <a:endParaRPr lang="es-ES_tradnl" sz="3100">
              <a:solidFill>
                <a:srgbClr val="FFFFFF"/>
              </a:solidFill>
            </a:endParaRPr>
          </a:p>
        </p:txBody>
      </p:sp>
      <p:sp>
        <p:nvSpPr>
          <p:cNvPr id="62" name="Marcador de contenido 2">
            <a:extLst>
              <a:ext uri="{FF2B5EF4-FFF2-40B4-BE49-F238E27FC236}">
                <a16:creationId xmlns:a16="http://schemas.microsoft.com/office/drawing/2014/main" id="{22EB98A9-70F0-2842-B34D-2DE7EF0D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>
                <a:solidFill>
                  <a:srgbClr val="000000"/>
                </a:solidFill>
              </a:rPr>
              <a:t>Estadios de la enfermedad (en cáncer es útil)</a:t>
            </a:r>
          </a:p>
          <a:p>
            <a:r>
              <a:rPr lang="es-ES_tradnl" sz="2400">
                <a:solidFill>
                  <a:srgbClr val="000000"/>
                </a:solidFill>
              </a:rPr>
              <a:t>Vivo, muerto.</a:t>
            </a:r>
          </a:p>
          <a:p>
            <a:r>
              <a:rPr lang="es-ES_tradnl" sz="2400">
                <a:solidFill>
                  <a:srgbClr val="000000"/>
                </a:solidFill>
              </a:rPr>
              <a:t>Estado del tratamiento.</a:t>
            </a:r>
          </a:p>
          <a:p>
            <a:r>
              <a:rPr lang="es-ES_tradnl" sz="2400">
                <a:solidFill>
                  <a:srgbClr val="000000"/>
                </a:solidFill>
              </a:rPr>
              <a:t>Bien, mal.</a:t>
            </a:r>
          </a:p>
          <a:p>
            <a:endParaRPr lang="es-ES_tradnl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_tradnl" sz="2400">
                <a:solidFill>
                  <a:srgbClr val="000000"/>
                </a:solidFill>
              </a:rPr>
              <a:t>O cualquier otro estado qué nos sirva para nuestra evaluación, USE ESTADOS QUE REALMENTE LE IMPORTEN A SU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74074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52F83-D7C7-6D41-9D64-89C59D2C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_tradnl" sz="4100" b="1"/>
              <a:t>	Paso 1. Identificar los estados de salud y transiciones permitidas </a:t>
            </a: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63A2FB36-EF15-534C-B8CA-5B308AAA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_tradnl" sz="1700"/>
              <a:t>Recuerde los estados escogidos deben ser:</a:t>
            </a:r>
          </a:p>
          <a:p>
            <a:r>
              <a:rPr lang="es-ES_tradnl" sz="1700"/>
              <a:t>Mutuamente excluyentes, o es uno o el otro, pero no dos o más a la vez.</a:t>
            </a:r>
          </a:p>
          <a:p>
            <a:r>
              <a:rPr lang="es-ES_tradnl" sz="1700"/>
              <a:t>Todas las posibilidades de estados deben estar cubiertas.</a:t>
            </a:r>
          </a:p>
          <a:p>
            <a:r>
              <a:rPr lang="es-ES_tradnl" sz="1700"/>
              <a:t>Ningún estado se superpone con otro.</a:t>
            </a:r>
          </a:p>
          <a:p>
            <a:r>
              <a:rPr lang="es-ES_tradnl" sz="1700"/>
              <a:t>Las probabilidades de los estados deben sumar 1.</a:t>
            </a:r>
          </a:p>
          <a:p>
            <a:r>
              <a:rPr lang="es-ES_tradnl" sz="1700"/>
              <a:t>Los estados se representan con círculos u óvalos</a:t>
            </a:r>
          </a:p>
          <a:p>
            <a:r>
              <a:rPr lang="es-ES_tradnl" sz="1700"/>
              <a:t>Las flechas representan las transiciones entre estados.</a:t>
            </a:r>
          </a:p>
          <a:p>
            <a:r>
              <a:rPr lang="es-ES_tradnl" sz="1700"/>
              <a:t>Se puede permanecer en un mismo estado en más de un ciclo 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4E5526-896A-47D0-8B34-6FC57B01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7E5306-BFA2-2448-B4B5-10F1DA32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Paso 2. Identificar las probabilidades Iniciales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CDE0B-8DC6-3C41-8631-0B5AC2DB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 dirty="0">
                <a:solidFill>
                  <a:srgbClr val="000000"/>
                </a:solidFill>
              </a:rPr>
              <a:t>Puede tomarla de sus datos.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Puede tomarla de proporciones y transformarlas.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Puede tomarla de estudios publicadas.</a:t>
            </a: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8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815C4B-42E8-1347-815E-DD2A85B1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4000" dirty="0">
                <a:solidFill>
                  <a:srgbClr val="FFFFFF"/>
                </a:solidFill>
              </a:rPr>
              <a:t>Paso 3. Determinar las Probabilidades de Transición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5D61AE4E-8C32-4A4E-A155-842F0FC9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ES_tradnl" sz="2000">
                <a:solidFill>
                  <a:srgbClr val="000000"/>
                </a:solidFill>
              </a:rPr>
              <a:t>Las probabilidades de transición determinan como los pacientes se mueven de un estado a otros.</a:t>
            </a:r>
          </a:p>
          <a:p>
            <a:r>
              <a:rPr lang="es-ES_tradnl" sz="2000">
                <a:solidFill>
                  <a:srgbClr val="000000"/>
                </a:solidFill>
              </a:rPr>
              <a:t>La suma de las probabilidades de transición debe sumar 1.</a:t>
            </a:r>
          </a:p>
          <a:p>
            <a:r>
              <a:rPr lang="es-ES_tradnl" sz="2000">
                <a:solidFill>
                  <a:srgbClr val="000000"/>
                </a:solidFill>
              </a:rPr>
              <a:t>Las filas representan el estado de un individuo al comienzo de un período.</a:t>
            </a:r>
          </a:p>
          <a:p>
            <a:r>
              <a:rPr lang="es-ES_tradnl" sz="2000">
                <a:solidFill>
                  <a:srgbClr val="000000"/>
                </a:solidFill>
              </a:rPr>
              <a:t>Las columnas representan el estado de un individuo al final de un período.</a:t>
            </a:r>
          </a:p>
        </p:txBody>
      </p:sp>
    </p:spTree>
    <p:extLst>
      <p:ext uri="{BB962C8B-B14F-4D97-AF65-F5344CB8AC3E}">
        <p14:creationId xmlns:p14="http://schemas.microsoft.com/office/powerpoint/2010/main" val="218440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66793F-EB87-2749-9335-5C192BD7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2200" dirty="0">
                <a:solidFill>
                  <a:srgbClr val="FFFFFF"/>
                </a:solidFill>
              </a:rPr>
              <a:t>Paso 3. Determinar las Probabilidades de Transición </a:t>
            </a:r>
            <a:br>
              <a:rPr lang="es-ES_tradnl" sz="2200" dirty="0">
                <a:solidFill>
                  <a:srgbClr val="FFFFFF"/>
                </a:solidFill>
              </a:rPr>
            </a:br>
            <a:r>
              <a:rPr lang="es-ES_tradnl" sz="2200" dirty="0">
                <a:solidFill>
                  <a:srgbClr val="FFFFFF"/>
                </a:solidFill>
              </a:rPr>
              <a:t>Pero y qué pasa si las probabilidades cambian en el ciclo a lo largo del tiempo.</a:t>
            </a:r>
            <a:br>
              <a:rPr lang="es-ES_tradnl" sz="2200" dirty="0">
                <a:solidFill>
                  <a:srgbClr val="FFFFFF"/>
                </a:solidFill>
              </a:rPr>
            </a:br>
            <a:endParaRPr lang="es-ES_tradnl" sz="22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EB658-05A6-E14C-A2EF-08DC94F5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ES_tradnl" sz="2000">
                <a:solidFill>
                  <a:srgbClr val="000000"/>
                </a:solidFill>
              </a:rPr>
              <a:t>Si permanecen constante estamos ante una Cadena de Markov.</a:t>
            </a:r>
          </a:p>
          <a:p>
            <a:r>
              <a:rPr lang="es-ES_tradnl" sz="2000">
                <a:solidFill>
                  <a:srgbClr val="000000"/>
                </a:solidFill>
              </a:rPr>
              <a:t>Si cambian de ciclo a Ciclo lo llamamos Proceso de Markov.</a:t>
            </a:r>
          </a:p>
        </p:txBody>
      </p:sp>
    </p:spTree>
    <p:extLst>
      <p:ext uri="{BB962C8B-B14F-4D97-AF65-F5344CB8AC3E}">
        <p14:creationId xmlns:p14="http://schemas.microsoft.com/office/powerpoint/2010/main" val="249921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7B8962-420B-764B-9EF5-5FC85F7A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Paso 4. Determinar la Duración del Ciclo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4E22C-6E68-E049-8639-B35A0E27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>
                <a:solidFill>
                  <a:srgbClr val="000000"/>
                </a:solidFill>
              </a:rPr>
              <a:t>El horizonte de tiempo del análisis se divide en componentes iguales, tales como : semanas, meses o años.</a:t>
            </a:r>
          </a:p>
          <a:p>
            <a:r>
              <a:rPr lang="es-ES_tradnl" sz="2400">
                <a:solidFill>
                  <a:srgbClr val="000000"/>
                </a:solidFill>
              </a:rPr>
              <a:t>Las divisiones se les llama Ciclos.</a:t>
            </a:r>
          </a:p>
          <a:p>
            <a:r>
              <a:rPr lang="es-ES_tradnl" sz="2400">
                <a:solidFill>
                  <a:srgbClr val="000000"/>
                </a:solidFill>
              </a:rPr>
              <a:t>Un ciclo representa la cantidad mínima de tiempo que un individuo pasará en un estado antes de la posibilidad de transición a otro estado.</a:t>
            </a:r>
          </a:p>
        </p:txBody>
      </p:sp>
    </p:spTree>
    <p:extLst>
      <p:ext uri="{BB962C8B-B14F-4D97-AF65-F5344CB8AC3E}">
        <p14:creationId xmlns:p14="http://schemas.microsoft.com/office/powerpoint/2010/main" val="264380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07C925-6B8E-CF46-B822-C6B5308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Paso 5. Establecer la regla de “parar”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A3A8D-9EF6-2041-A65D-CBC8EBF0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 dirty="0">
                <a:solidFill>
                  <a:srgbClr val="000000"/>
                </a:solidFill>
              </a:rPr>
              <a:t>La </a:t>
            </a:r>
            <a:r>
              <a:rPr lang="es-ES_tradnl" sz="2400" dirty="0" err="1">
                <a:solidFill>
                  <a:srgbClr val="000000"/>
                </a:solidFill>
              </a:rPr>
              <a:t>Stopping</a:t>
            </a:r>
            <a:r>
              <a:rPr lang="es-ES_tradnl" sz="2400" dirty="0">
                <a:solidFill>
                  <a:srgbClr val="000000"/>
                </a:solidFill>
              </a:rPr>
              <a:t> Rule, es necesaria para saber cuando parar el modelo.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Depende más de o que requiere la organización que de reglas explícitas.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Generalmente si hay un estado Absorbente, ahí  se para.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Sino puede ser a 15 años, por ejemplo. O tras n Ciclos.</a:t>
            </a:r>
          </a:p>
          <a:p>
            <a:pPr marL="0" indent="0">
              <a:buNone/>
            </a:pPr>
            <a:endParaRPr lang="es-ES_tradnl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042667-3CDD-7B46-9EBC-2B6D0E5E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_tradnl" sz="3400">
                <a:solidFill>
                  <a:srgbClr val="000000"/>
                </a:solidFill>
              </a:rPr>
              <a:t>PERO, ¿QUÉ SON TECNOLOGÍAS EN SALUD?</a:t>
            </a:r>
          </a:p>
        </p:txBody>
      </p:sp>
      <p:sp>
        <p:nvSpPr>
          <p:cNvPr id="3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BF612E7A-F7C8-43E9-9E10-EFD1D502F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63B73F-5D5D-7F45-ADF6-FCBE7A57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Paso 6. Determinar las recompensas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1C909-6F9E-754F-A92C-D4A6A7FF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 dirty="0">
                <a:solidFill>
                  <a:srgbClr val="000000"/>
                </a:solidFill>
              </a:rPr>
              <a:t>Costos y resultados.</a:t>
            </a:r>
          </a:p>
          <a:p>
            <a:r>
              <a:rPr lang="es-ES_tradnl" sz="2400" dirty="0">
                <a:solidFill>
                  <a:srgbClr val="000000"/>
                </a:solidFill>
              </a:rPr>
              <a:t>Se ganan dentro de cada ciclo y se acumulan a través de todo el camino.</a:t>
            </a:r>
          </a:p>
        </p:txBody>
      </p:sp>
    </p:spTree>
    <p:extLst>
      <p:ext uri="{BB962C8B-B14F-4D97-AF65-F5344CB8AC3E}">
        <p14:creationId xmlns:p14="http://schemas.microsoft.com/office/powerpoint/2010/main" val="153550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F81123-E45A-164D-90A2-DAC6FE2E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_tradnl" b="1" dirty="0">
                <a:solidFill>
                  <a:srgbClr val="000000"/>
                </a:solidFill>
              </a:rPr>
              <a:t>Paso 7. Descuento (si aplica)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60FB90-57C6-4E48-A876-DAF79DF26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A4F55-6D69-3743-943E-8A899A44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000000"/>
                </a:solidFill>
              </a:rPr>
              <a:t>Use el Valor Presente para esto.</a:t>
            </a:r>
          </a:p>
          <a:p>
            <a:r>
              <a:rPr lang="es-ES_tradnl" sz="2000">
                <a:solidFill>
                  <a:srgbClr val="000000"/>
                </a:solidFill>
              </a:rPr>
              <a:t>Se recomienda usar si los costos y resultados han ocurrido en el punto medio del ciclo.</a:t>
            </a:r>
          </a:p>
        </p:txBody>
      </p:sp>
    </p:spTree>
    <p:extLst>
      <p:ext uri="{BB962C8B-B14F-4D97-AF65-F5344CB8AC3E}">
        <p14:creationId xmlns:p14="http://schemas.microsoft.com/office/powerpoint/2010/main" val="66064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B07739-7141-1643-BDA1-3109B1AA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Paso 8. Análisis y Evaluación del modelo de Markov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63F78-08F5-0748-860F-520C4A95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>
                <a:solidFill>
                  <a:srgbClr val="000000"/>
                </a:solidFill>
              </a:rPr>
              <a:t>Tiempo</a:t>
            </a:r>
          </a:p>
          <a:p>
            <a:r>
              <a:rPr lang="es-ES_tradnl" sz="2400">
                <a:solidFill>
                  <a:srgbClr val="000000"/>
                </a:solidFill>
              </a:rPr>
              <a:t>Superar la suposición markoviana: Temporary State &amp; Tunnel State.</a:t>
            </a:r>
          </a:p>
          <a:p>
            <a:r>
              <a:rPr lang="es-ES_tradnl" sz="2400">
                <a:solidFill>
                  <a:srgbClr val="000000"/>
                </a:solidFill>
              </a:rPr>
              <a:t>¿Memoria? ¿Cuándo si o no?</a:t>
            </a:r>
          </a:p>
        </p:txBody>
      </p:sp>
    </p:spTree>
    <p:extLst>
      <p:ext uri="{BB962C8B-B14F-4D97-AF65-F5344CB8AC3E}">
        <p14:creationId xmlns:p14="http://schemas.microsoft.com/office/powerpoint/2010/main" val="40330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C9E50-74DC-F147-AD96-52594CF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_tradnl" sz="2400">
                <a:solidFill>
                  <a:srgbClr val="000000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064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71FA92-89BF-B345-A0D6-21186C74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Tecnologías en salud incluyen entre otras: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5E3F5E-7F8A-6A46-8B18-5A7FBB61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 1. Métodos diagnósticos y  terapéuticos; 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2. Modelos o sistemas organizativos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3. Dispositivos y equipos médicos;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4. Medicamentos;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5. Métodos de rehabilitación y prevención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6. Software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4A968-CD34-454B-8769-132A7A463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¿Y porqué no las adoptamos todas?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F14D4-DA67-C94E-836F-05079C96B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s-ES_tradnl" sz="2000"/>
              <a:t>No hay dinero suficiente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s-ES_tradnl" sz="2000"/>
              <a:t>HAY QUE USAR DINERO INTELIGENTEMENTE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s-ES_tradnl" sz="2000"/>
              <a:t>Hay que evitar causar daño.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3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11171-22F6-DF45-959F-E20A7266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s-ES_tradnl" sz="4600">
                <a:solidFill>
                  <a:schemeClr val="tx1">
                    <a:lumMod val="85000"/>
                    <a:lumOff val="15000"/>
                  </a:schemeClr>
                </a:solidFill>
              </a:rPr>
              <a:t>Entonces hay qué decidir que Tecnología usar y en qué condiciones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4317E-EECD-6C4A-B344-4EF135F2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s-ES_tradnl">
                <a:solidFill>
                  <a:schemeClr val="tx1">
                    <a:lumMod val="85000"/>
                    <a:lumOff val="15000"/>
                  </a:schemeClr>
                </a:solidFill>
              </a:rPr>
              <a:t>Es necesario evaluar,</a:t>
            </a:r>
          </a:p>
          <a:p>
            <a:pPr algn="l"/>
            <a:r>
              <a:rPr lang="es-ES_tradnl">
                <a:solidFill>
                  <a:schemeClr val="tx1">
                    <a:lumMod val="85000"/>
                    <a:lumOff val="15000"/>
                  </a:schemeClr>
                </a:solidFill>
              </a:rPr>
              <a:t> y usamos evaluaciones económicas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12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099A8-CE2C-4B4B-8CFA-7006BC5F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_tradnl"/>
              <a:t>Tipos Usuales de Evaluación Económica en salud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17BC751-2D44-467F-B0A3-F3C087773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600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81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C1B84F-59DF-9A43-97A0-3EFEFB29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Pero la evaluación es sólo el comienzo,</a:t>
            </a:r>
            <a:b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hay que usar modelos analíticos para la toma de decisiones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4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A15D5-7A6D-3A42-9F44-859D39CF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Decidir qué modelo analítico emplear consume unos minutos, pero definitivamente vale la pena, para después no llegar a conclusiones que no resisten un test de validez mínima de constructo o de  de validez aparente (Face Validity)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C6C0DDE-A6AF-914A-8481-8EFD4572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43" y="492573"/>
            <a:ext cx="556530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C7A70-0726-714A-82E8-C2DA81CA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_tradnl" sz="5600"/>
              <a:t>Aquí hoy sólo veremos Modelos de </a:t>
            </a:r>
            <a:r>
              <a:rPr lang="es-ES_tradnl" sz="5600" err="1"/>
              <a:t>Markov</a:t>
            </a:r>
            <a:endParaRPr lang="es-ES_tradnl" sz="5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15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Macintosh PowerPoint</Application>
  <PresentationFormat>Panorámica</PresentationFormat>
  <Paragraphs>90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Modelamiento Analítico para la Toma de Decisiones en Evaluación de Tecnologías en Salud</vt:lpstr>
      <vt:lpstr>PERO, ¿QUÉ SON TECNOLOGÍAS EN SALUD?</vt:lpstr>
      <vt:lpstr>Las Tecnologías en salud incluyen entre otras:</vt:lpstr>
      <vt:lpstr>¿Y porqué no las adoptamos todas?</vt:lpstr>
      <vt:lpstr>Entonces hay qué decidir que Tecnología usar y en qué condiciones</vt:lpstr>
      <vt:lpstr>Tipos Usuales de Evaluación Económica en salud</vt:lpstr>
      <vt:lpstr>Pero la evaluación es sólo el comienzo,  hay que usar modelos analíticos para la toma de decisiones</vt:lpstr>
      <vt:lpstr>Decidir qué modelo analítico emplear consume unos minutos, pero definitivamente vale la pena, para después no llegar a conclusiones que no resisten un test de validez mínima de constructo o de  de validez aparente (Face Validity)</vt:lpstr>
      <vt:lpstr>Aquí hoy sólo veremos Modelos de Markov</vt:lpstr>
      <vt:lpstr>¿Porqué modelos de Markov?</vt:lpstr>
      <vt:lpstr>¿Markov?</vt:lpstr>
      <vt:lpstr>Los 8 Pasos para  Construir y analizar un modelo de Markov</vt:lpstr>
      <vt:lpstr>Paso 1. Identificar los estados de salud y transiciones permitidas, es decir establecer: </vt:lpstr>
      <vt:lpstr> Paso 1. Identificar los estados de salud y transiciones permitidas </vt:lpstr>
      <vt:lpstr>Paso 2. Identificar las probabilidades Iniciales</vt:lpstr>
      <vt:lpstr>Paso 3. Determinar las Probabilidades de Transición</vt:lpstr>
      <vt:lpstr>Paso 3. Determinar las Probabilidades de Transición  Pero y qué pasa si las probabilidades cambian en el ciclo a lo largo del tiempo. </vt:lpstr>
      <vt:lpstr>Paso 4. Determinar la Duración del Ciclo</vt:lpstr>
      <vt:lpstr>Paso 5. Establecer la regla de “parar”</vt:lpstr>
      <vt:lpstr>Paso 6. Determinar las recompensas</vt:lpstr>
      <vt:lpstr>Paso 7. Descuento (si aplica)</vt:lpstr>
      <vt:lpstr>Paso 8. Análisis y Evaluación del modelo de Markov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Analítico para la Toma de Decisiones en Evaluación de Tecnologías en Salud</dc:title>
  <dc:creator>ilich De La Hoz</dc:creator>
  <cp:lastModifiedBy>ilich De La Hoz</cp:lastModifiedBy>
  <cp:revision>1</cp:revision>
  <dcterms:created xsi:type="dcterms:W3CDTF">2019-08-16T18:03:46Z</dcterms:created>
  <dcterms:modified xsi:type="dcterms:W3CDTF">2019-08-16T18:04:05Z</dcterms:modified>
</cp:coreProperties>
</file>