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C36"/>
    <a:srgbClr val="FDCC02"/>
    <a:srgbClr val="FF0606"/>
    <a:srgbClr val="06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B4FF0-F907-4DCD-9176-2F67B188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A3F9EF-45BF-4431-A96A-650A41C1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02682F-B601-4BA9-AF18-333A7C87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05D3B5-21B2-4D46-8FF6-0798A888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56D444-B497-45CC-B3F5-4771ECF5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99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CDB7C-C0DA-4EB2-B978-60E9DCC2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124156-13F1-4F32-AF06-3B2BA0A6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445BEC-3505-4002-80B8-73BF00F7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547235-4AE3-4446-9921-A0AC4EBD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C6BD66-A837-4988-9B92-BC8DB965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9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F74662D-E4EA-45B9-BDD8-5E3C9AEEB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FEDD90-BBED-4C85-AB2B-B20A3185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BD06B8-DA21-4212-B62A-1A50603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DA2A4F-50C9-49C0-80B8-C367E1A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1553A2-634D-41ED-83A0-D068983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44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0BCB1-7CAF-42CC-9DD1-8B2D871E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A1E41-447C-4BC7-B89F-FF05D601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35427D-78D4-469C-879C-ECF7F3A5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261869-FF88-4F64-BB96-395345B1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800A47-1947-433F-98CA-50645418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3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A394B-3EF0-412C-A137-5F7D0873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6ACCC6-C0A5-4566-903C-10E0A6B7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F5402-92E0-413A-B818-87482E29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4AF408-915F-4E3F-A336-EF37C072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441B26-3E76-4829-A362-AF51AB6B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19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16C41-4B23-41E8-A6B3-FDC8200C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52D41-E949-4D60-AF91-B35484279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8154FD2-53A9-41E1-972F-A62657BA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C39E83-4FF5-4F57-8255-47ADD552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A4A3B5-7B89-4786-A2B8-BF6C53F3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35889F-1C60-48EC-9BDA-C65C373E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3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726B6-DA30-42B8-B82D-1711FD8F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446793-DDD4-4009-8EC6-8AC52097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D92873-97F7-4E5E-9176-2C16DB279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F3694-90CE-4BDC-971E-F382DD7A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E1F1A02-4554-49A7-96C9-F47AFADB9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BFC9B5-B967-48E1-9EF0-7EF6AEB9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660D4FF-4B58-43A5-A377-B74B2BC8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4274376-4F9E-4ADE-8AB2-71847723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6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8A7DB-9C05-481F-B96F-B77E261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178E48-20B1-4347-A678-2C7E4BAA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13163C-4D91-44FE-B89C-C1A103BF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E36F94-E038-432C-AD0C-B97D8D5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4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97CE76-A371-4A22-96CA-C0E17ECB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8A253E7-3655-45AA-A48E-8E975BAC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8CDF89-D94F-4CE0-8572-F766B086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69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686FE-8243-495A-AFA8-88C83EFC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839692-0E3C-4F92-90AA-34801F3D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BFA5C8-D64D-4284-9EC1-5617DCA9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53531A-D65A-48BB-BCA6-38213746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D9B78A-39F7-43A6-9EB5-4C295B25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AEC268-54FC-42D0-844B-365BEFA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1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E6119-F041-4884-AE5C-F71B4B6C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F385E02-92A3-4544-8D34-B42AF0C24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15AB2A-53C8-45F5-B1FA-A341B3D5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555AA3-2B36-478A-95CA-F32D971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0FC20A-3D2A-4412-8236-9F54A80B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7B067F-3116-4B92-9EB9-BFE8F98D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7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5E5221-ABD2-4EE9-B7BE-E4C73549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2ED3BA-436A-4584-8FEF-CAB03658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8E700-BB2B-4A31-A0EA-6FF1E984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3F8A-F669-460C-979B-78733FAE83D7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69B06D-BB9E-4C6E-8856-31D8190C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A8C5A8-5C59-4A7F-9D59-D6E98C3D4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3501-BC44-4C46-A352-FB9AEF742E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F4550F6-BA4F-4B11-9C09-0740B8D77985}"/>
                  </a:ext>
                </a:extLst>
              </p:cNvPr>
              <p:cNvSpPr txBox="1"/>
              <p:nvPr/>
            </p:nvSpPr>
            <p:spPr>
              <a:xfrm>
                <a:off x="1544128" y="595223"/>
                <a:ext cx="5745194" cy="3495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400" dirty="0">
                    <a:latin typeface="Georgia" panose="02040502050405020303" pitchFamily="18" charset="0"/>
                  </a:rPr>
                  <a:t>In order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to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probe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adsorption</a:t>
                </a:r>
                <a:r>
                  <a:rPr lang="nl-NL" sz="1400" dirty="0">
                    <a:latin typeface="Georgia" panose="02040502050405020303" pitchFamily="18" charset="0"/>
                  </a:rPr>
                  <a:t> of proteins on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droplet</a:t>
                </a:r>
                <a:r>
                  <a:rPr lang="nl-NL" sz="1400" dirty="0">
                    <a:latin typeface="Georgia" panose="02040502050405020303" pitchFamily="18" charset="0"/>
                  </a:rPr>
                  <a:t> water-air interface, we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propose</a:t>
                </a:r>
                <a:r>
                  <a:rPr lang="nl-NL" sz="1400" dirty="0">
                    <a:latin typeface="Georgia" panose="02040502050405020303" pitchFamily="18" charset="0"/>
                  </a:rPr>
                  <a:t> a Cassie-Baxter like model [1]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that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relates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adsorption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to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apparent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tension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as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follows</a:t>
                </a:r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r>
                  <a:rPr lang="nl-NL" sz="1400" dirty="0" err="1">
                    <a:latin typeface="Georgia" panose="02040502050405020303" pitchFamily="18" charset="0"/>
                  </a:rPr>
                  <a:t>where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is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tension</a:t>
                </a:r>
                <a:r>
                  <a:rPr lang="nl-NL" sz="1400" dirty="0">
                    <a:latin typeface="Georgia" panose="02040502050405020303" pitchFamily="18" charset="0"/>
                  </a:rPr>
                  <a:t> of a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droplet</a:t>
                </a:r>
                <a:r>
                  <a:rPr lang="nl-NL" sz="1400" dirty="0">
                    <a:latin typeface="Georgia" panose="02040502050405020303" pitchFamily="18" charset="0"/>
                  </a:rPr>
                  <a:t> without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protein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and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is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tension</a:t>
                </a:r>
                <a:r>
                  <a:rPr lang="nl-NL" sz="1400" dirty="0">
                    <a:latin typeface="Georgia" panose="02040502050405020303" pitchFamily="18" charset="0"/>
                  </a:rPr>
                  <a:t> of a water-air interface </a:t>
                </a:r>
                <a:r>
                  <a:rPr lang="nl-NL" sz="1400" dirty="0" err="1">
                    <a:latin typeface="Georgia" panose="02040502050405020303" pitchFamily="18" charset="0"/>
                  </a:rPr>
                  <a:t>packed</a:t>
                </a:r>
                <a:r>
                  <a:rPr lang="nl-NL" sz="1400" dirty="0">
                    <a:latin typeface="Georgia" panose="02040502050405020303" pitchFamily="18" charset="0"/>
                  </a:rPr>
                  <a:t> at equilibrium.</a:t>
                </a:r>
              </a:p>
              <a:p>
                <a:r>
                  <a:rPr lang="nl-NL" sz="1400" dirty="0">
                    <a:latin typeface="Georgia" panose="02040502050405020303" pitchFamily="18" charset="0"/>
                  </a:rPr>
                  <a:t>As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adsorption</a:t>
                </a:r>
                <a:r>
                  <a:rPr lang="nl-NL" sz="1400" dirty="0">
                    <a:latin typeface="Georgia" panose="02040502050405020303" pitchFamily="18" charset="0"/>
                  </a:rPr>
                  <a:t> is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assumed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to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be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diffusion-controlled</a:t>
                </a:r>
                <a:r>
                  <a:rPr lang="nl-NL" sz="1400" dirty="0">
                    <a:latin typeface="Georgia" panose="02040502050405020303" pitchFamily="18" charset="0"/>
                  </a:rPr>
                  <a:t>, we pose [2]</a:t>
                </a: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  <a:p>
                <a:r>
                  <a:rPr lang="nl-NL" sz="1400" dirty="0" err="1">
                    <a:latin typeface="Georgia" panose="02040502050405020303" pitchFamily="18" charset="0"/>
                  </a:rPr>
                  <a:t>with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NL" sz="1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nl-NL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denotes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diffusion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coefficient</a:t>
                </a:r>
                <a:r>
                  <a:rPr lang="nl-NL" sz="1400" dirty="0">
                    <a:latin typeface="Georgia" panose="02040502050405020303" pitchFamily="18" charset="0"/>
                  </a:rPr>
                  <a:t> (m</a:t>
                </a:r>
                <a:r>
                  <a:rPr lang="nl-NL" sz="1400" baseline="30000" dirty="0">
                    <a:latin typeface="Georgia" panose="02040502050405020303" pitchFamily="18" charset="0"/>
                  </a:rPr>
                  <a:t>2</a:t>
                </a:r>
                <a:r>
                  <a:rPr lang="nl-NL" sz="1400" dirty="0">
                    <a:latin typeface="Georgia" panose="02040502050405020303" pitchFamily="18" charset="0"/>
                  </a:rPr>
                  <a:t>/s),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the</a:t>
                </a:r>
                <a:r>
                  <a:rPr lang="nl-NL" sz="1400" dirty="0">
                    <a:latin typeface="Georgia" panose="02040502050405020303" pitchFamily="18" charset="0"/>
                  </a:rPr>
                  <a:t> bulk </a:t>
                </a:r>
                <a:r>
                  <a:rPr lang="nl-NL" sz="1400" dirty="0" err="1">
                    <a:latin typeface="Georgia" panose="02040502050405020303" pitchFamily="18" charset="0"/>
                  </a:rPr>
                  <a:t>concentration</a:t>
                </a:r>
                <a:r>
                  <a:rPr lang="nl-NL" sz="1400" dirty="0">
                    <a:latin typeface="Georgia" panose="02040502050405020303" pitchFamily="18" charset="0"/>
                  </a:rPr>
                  <a:t> (m</a:t>
                </a:r>
                <a:r>
                  <a:rPr lang="nl-NL" sz="1400" baseline="30000" dirty="0">
                    <a:latin typeface="Georgia" panose="02040502050405020303" pitchFamily="18" charset="0"/>
                  </a:rPr>
                  <a:t>-3</a:t>
                </a:r>
                <a:r>
                  <a:rPr lang="nl-NL" sz="1400" dirty="0">
                    <a:latin typeface="Georgia" panose="02040502050405020303" pitchFamily="18" charset="0"/>
                  </a:rPr>
                  <a:t>) </a:t>
                </a:r>
                <a:r>
                  <a:rPr lang="nl-NL" sz="1400" dirty="0" err="1">
                    <a:latin typeface="Georgia" panose="02040502050405020303" pitchFamily="18" charset="0"/>
                  </a:rPr>
                  <a:t>and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nl-NL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nl-NL" sz="1400" dirty="0">
                    <a:latin typeface="Georgia" panose="02040502050405020303" pitchFamily="18" charset="0"/>
                  </a:rPr>
                  <a:t> the equilibrium </a:t>
                </a:r>
                <a:r>
                  <a:rPr lang="nl-NL" sz="1400" dirty="0" err="1">
                    <a:latin typeface="Georgia" panose="02040502050405020303" pitchFamily="18" charset="0"/>
                  </a:rPr>
                  <a:t>surface</a:t>
                </a:r>
                <a:r>
                  <a:rPr lang="nl-NL" sz="1400" dirty="0">
                    <a:latin typeface="Georgia" panose="02040502050405020303" pitchFamily="18" charset="0"/>
                  </a:rPr>
                  <a:t> </a:t>
                </a:r>
                <a:r>
                  <a:rPr lang="nl-NL" sz="1400" dirty="0" err="1">
                    <a:latin typeface="Georgia" panose="02040502050405020303" pitchFamily="18" charset="0"/>
                  </a:rPr>
                  <a:t>coverage</a:t>
                </a:r>
                <a:r>
                  <a:rPr lang="nl-NL" sz="1400" dirty="0">
                    <a:latin typeface="Georgia" panose="02040502050405020303" pitchFamily="18" charset="0"/>
                  </a:rPr>
                  <a:t> (m</a:t>
                </a:r>
                <a:r>
                  <a:rPr lang="nl-NL" sz="1400" baseline="30000" dirty="0">
                    <a:latin typeface="Georgia" panose="02040502050405020303" pitchFamily="18" charset="0"/>
                  </a:rPr>
                  <a:t>-2</a:t>
                </a:r>
                <a:r>
                  <a:rPr lang="nl-NL" sz="1400" dirty="0">
                    <a:latin typeface="Georgia" panose="02040502050405020303" pitchFamily="18" charset="0"/>
                  </a:rPr>
                  <a:t>).</a:t>
                </a:r>
              </a:p>
              <a:p>
                <a:endParaRPr lang="nl-NL" sz="1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F4550F6-BA4F-4B11-9C09-0740B8D77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28" y="595223"/>
                <a:ext cx="5745194" cy="3495957"/>
              </a:xfrm>
              <a:prstGeom prst="rect">
                <a:avLst/>
              </a:prstGeom>
              <a:blipFill>
                <a:blip r:embed="rId2"/>
                <a:stretch>
                  <a:fillRect l="-318" t="-524" r="-10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561E7FB6-0277-4F50-B1BA-6E38E8EB0ED9}"/>
              </a:ext>
            </a:extLst>
          </p:cNvPr>
          <p:cNvSpPr txBox="1"/>
          <p:nvPr/>
        </p:nvSpPr>
        <p:spPr>
          <a:xfrm>
            <a:off x="1534261" y="4200611"/>
            <a:ext cx="8852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Cassie ABD, Baxter S (1944) Wettability of porous surfaces. Trans Faraday </a:t>
            </a:r>
            <a:r>
              <a:rPr lang="en-US" dirty="0" err="1"/>
              <a:t>Soc</a:t>
            </a:r>
            <a:r>
              <a:rPr lang="en-US" dirty="0"/>
              <a:t> 40:546–550</a:t>
            </a:r>
          </a:p>
          <a:p>
            <a:r>
              <a:rPr lang="en-US" dirty="0"/>
              <a:t>[2] </a:t>
            </a:r>
            <a:r>
              <a:rPr lang="nl-NL" dirty="0" err="1"/>
              <a:t>Rahn</a:t>
            </a:r>
            <a:r>
              <a:rPr lang="nl-NL" dirty="0"/>
              <a:t>, J. R.; </a:t>
            </a:r>
            <a:r>
              <a:rPr lang="nl-NL" dirty="0" err="1"/>
              <a:t>Hallock</a:t>
            </a:r>
            <a:r>
              <a:rPr lang="nl-NL" dirty="0"/>
              <a:t>, R. B. </a:t>
            </a:r>
            <a:r>
              <a:rPr lang="nl-NL" i="1" dirty="0" err="1"/>
              <a:t>Langmuir</a:t>
            </a:r>
            <a:r>
              <a:rPr lang="nl-NL" i="1" dirty="0"/>
              <a:t> </a:t>
            </a:r>
            <a:r>
              <a:rPr lang="nl-NL" b="1" dirty="0"/>
              <a:t>1995</a:t>
            </a:r>
            <a:r>
              <a:rPr lang="nl-NL" dirty="0"/>
              <a:t>, </a:t>
            </a:r>
            <a:r>
              <a:rPr lang="nl-NL" i="1" dirty="0"/>
              <a:t>11</a:t>
            </a:r>
            <a:r>
              <a:rPr lang="nl-NL" dirty="0"/>
              <a:t>, 650.</a:t>
            </a:r>
          </a:p>
        </p:txBody>
      </p:sp>
      <p:pic>
        <p:nvPicPr>
          <p:cNvPr id="1026" name="Picture 2" descr="https://latex.codecogs.com/gif.latex?%5Cdpi%7B300%7D%20%5CLARGE%20%5Cgamma%28t%29%20%3D%20%5Cgamma%280%29%20&amp;plus;%20%28%5Cgamma%28%5Cinfty%29%20-%20%5Cgamma%280%29%29%20%5Ccdot%20%5Ctheta%28t%29">
            <a:extLst>
              <a:ext uri="{FF2B5EF4-FFF2-40B4-BE49-F238E27FC236}">
                <a16:creationId xmlns:a16="http://schemas.microsoft.com/office/drawing/2014/main" id="{9A41D472-1999-4C28-A3C8-6D63F1B1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81" y="1395442"/>
            <a:ext cx="3087688" cy="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dpi%7B300%7D%20%5CLARGE%20%5Ctheta%28t%29%20%3D%20%5Cexp%7B%20%5Cleft%28%20-%20%5Csqrt%7B%5Cfrac%7Bt%7D%7BT%7D%7D%20%5Cright%20%29%7D">
            <a:extLst>
              <a:ext uri="{FF2B5EF4-FFF2-40B4-BE49-F238E27FC236}">
                <a16:creationId xmlns:a16="http://schemas.microsoft.com/office/drawing/2014/main" id="{708D9752-2FF8-4B24-A1EB-EFEEC389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14" y="2482845"/>
            <a:ext cx="1891022" cy="68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3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>
            <a:extLst>
              <a:ext uri="{FF2B5EF4-FFF2-40B4-BE49-F238E27FC236}">
                <a16:creationId xmlns:a16="http://schemas.microsoft.com/office/drawing/2014/main" id="{007115C3-54A5-4FCB-B312-E69DFD4D6DE7}"/>
              </a:ext>
            </a:extLst>
          </p:cNvPr>
          <p:cNvGrpSpPr/>
          <p:nvPr/>
        </p:nvGrpSpPr>
        <p:grpSpPr>
          <a:xfrm>
            <a:off x="2570159" y="1677728"/>
            <a:ext cx="6561912" cy="4156043"/>
            <a:chOff x="2570159" y="1677728"/>
            <a:chExt cx="6561912" cy="4156043"/>
          </a:xfrm>
        </p:grpSpPr>
        <p:pic>
          <p:nvPicPr>
            <p:cNvPr id="25" name="Afbeelding 24">
              <a:extLst>
                <a:ext uri="{FF2B5EF4-FFF2-40B4-BE49-F238E27FC236}">
                  <a16:creationId xmlns:a16="http://schemas.microsoft.com/office/drawing/2014/main" id="{11807947-9D04-4852-8511-06E7502C9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192"/>
            <a:stretch/>
          </p:blipFill>
          <p:spPr>
            <a:xfrm>
              <a:off x="3059929" y="1677728"/>
              <a:ext cx="6072142" cy="3502545"/>
            </a:xfrm>
            <a:prstGeom prst="rect">
              <a:avLst/>
            </a:prstGeom>
          </p:spPr>
        </p:pic>
        <p:pic>
          <p:nvPicPr>
            <p:cNvPr id="6" name="Afbeelding 5" descr="https://latex.codecogs.com/gif.latex?%5Cdpi%7B300%7D%20%5CLARGE%20%5Cfrac%7B%5Cgamma%280%29%20-%20%5Cgamma%28t%29%7D%7B%5Cgamma%280%29%20-%20%5Cgamma%28%5Cinfty%29%7D">
              <a:extLst>
                <a:ext uri="{FF2B5EF4-FFF2-40B4-BE49-F238E27FC236}">
                  <a16:creationId xmlns:a16="http://schemas.microsoft.com/office/drawing/2014/main" id="{C542E4BB-9865-4F90-AE32-00D106D8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83229" y="3194327"/>
              <a:ext cx="1043202" cy="46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Afbeelding 6" descr="https://latex.codecogs.com/gif.latex?%5Cdpi%7B300%7D%20%5CLARGE%20t%20%5Ccdot%20c%5E2%20%5C%3B%20%5B%5Ctext%7Bsg%7D%5E2/%5Ctext%7BL%7D%5E%7B2%7D%5D">
              <a:extLst>
                <a:ext uri="{FF2B5EF4-FFF2-40B4-BE49-F238E27FC236}">
                  <a16:creationId xmlns:a16="http://schemas.microsoft.com/office/drawing/2014/main" id="{2EC20347-0599-4665-95E6-EF77E2A21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070" y="5168742"/>
              <a:ext cx="1129860" cy="246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04C69006-1085-43EB-829C-2DE9E26EEE53}"/>
                </a:ext>
              </a:extLst>
            </p:cNvPr>
            <p:cNvGrpSpPr/>
            <p:nvPr/>
          </p:nvGrpSpPr>
          <p:grpSpPr>
            <a:xfrm>
              <a:off x="4302441" y="5525994"/>
              <a:ext cx="3587118" cy="307777"/>
              <a:chOff x="3784121" y="5657439"/>
              <a:chExt cx="3587118" cy="307777"/>
            </a:xfrm>
          </p:grpSpPr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7F9FBC6A-301C-42B1-8B70-A6305718985A}"/>
                  </a:ext>
                </a:extLst>
              </p:cNvPr>
              <p:cNvGrpSpPr/>
              <p:nvPr/>
            </p:nvGrpSpPr>
            <p:grpSpPr>
              <a:xfrm>
                <a:off x="5660769" y="5657439"/>
                <a:ext cx="834807" cy="307777"/>
                <a:chOff x="3631721" y="5505039"/>
                <a:chExt cx="834807" cy="307777"/>
              </a:xfrm>
            </p:grpSpPr>
            <p:sp>
              <p:nvSpPr>
                <p:cNvPr id="8" name="Ovaal 7">
                  <a:extLst>
                    <a:ext uri="{FF2B5EF4-FFF2-40B4-BE49-F238E27FC236}">
                      <a16:creationId xmlns:a16="http://schemas.microsoft.com/office/drawing/2014/main" id="{21D71338-245C-4011-8393-99153A030423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FDCC02"/>
                </a:solidFill>
                <a:ln>
                  <a:solidFill>
                    <a:srgbClr val="FDCC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" name="Tekstvak 8">
                  <a:extLst>
                    <a:ext uri="{FF2B5EF4-FFF2-40B4-BE49-F238E27FC236}">
                      <a16:creationId xmlns:a16="http://schemas.microsoft.com/office/drawing/2014/main" id="{D44E6708-F359-48D9-AD8C-DD72AC141B96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73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2.5 g/L</a:t>
                  </a:r>
                </a:p>
              </p:txBody>
            </p:sp>
          </p:grpSp>
          <p:grpSp>
            <p:nvGrpSpPr>
              <p:cNvPr id="11" name="Groep 10">
                <a:extLst>
                  <a:ext uri="{FF2B5EF4-FFF2-40B4-BE49-F238E27FC236}">
                    <a16:creationId xmlns:a16="http://schemas.microsoft.com/office/drawing/2014/main" id="{1F52DA72-FE4D-4EF3-9291-879A43110468}"/>
                  </a:ext>
                </a:extLst>
              </p:cNvPr>
              <p:cNvGrpSpPr/>
              <p:nvPr/>
            </p:nvGrpSpPr>
            <p:grpSpPr>
              <a:xfrm>
                <a:off x="4722445" y="5657439"/>
                <a:ext cx="834807" cy="307777"/>
                <a:chOff x="3631721" y="5505039"/>
                <a:chExt cx="834807" cy="307777"/>
              </a:xfrm>
            </p:grpSpPr>
            <p:sp>
              <p:nvSpPr>
                <p:cNvPr id="12" name="Ovaal 11">
                  <a:extLst>
                    <a:ext uri="{FF2B5EF4-FFF2-40B4-BE49-F238E27FC236}">
                      <a16:creationId xmlns:a16="http://schemas.microsoft.com/office/drawing/2014/main" id="{F43A4B6A-4EA4-4751-9612-196DE3D53D3D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FF0606"/>
                </a:solidFill>
                <a:ln>
                  <a:solidFill>
                    <a:srgbClr val="FF060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" name="Tekstvak 12">
                  <a:extLst>
                    <a:ext uri="{FF2B5EF4-FFF2-40B4-BE49-F238E27FC236}">
                      <a16:creationId xmlns:a16="http://schemas.microsoft.com/office/drawing/2014/main" id="{AB380355-AA47-47E4-85EC-C1C1973544AA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73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1.0 g/L</a:t>
                  </a:r>
                </a:p>
              </p:txBody>
            </p:sp>
          </p:grp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E9F63ACE-CFBE-4F41-B2B4-AA4CE10737EE}"/>
                  </a:ext>
                </a:extLst>
              </p:cNvPr>
              <p:cNvGrpSpPr/>
              <p:nvPr/>
            </p:nvGrpSpPr>
            <p:grpSpPr>
              <a:xfrm>
                <a:off x="3784121" y="5657439"/>
                <a:ext cx="834807" cy="307777"/>
                <a:chOff x="3631721" y="5505039"/>
                <a:chExt cx="834807" cy="307777"/>
              </a:xfrm>
            </p:grpSpPr>
            <p:sp>
              <p:nvSpPr>
                <p:cNvPr id="15" name="Ovaal 14">
                  <a:extLst>
                    <a:ext uri="{FF2B5EF4-FFF2-40B4-BE49-F238E27FC236}">
                      <a16:creationId xmlns:a16="http://schemas.microsoft.com/office/drawing/2014/main" id="{13D42F20-ED83-45EC-BEF7-98665C2A0CC0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0606FF"/>
                </a:solidFill>
                <a:ln>
                  <a:solidFill>
                    <a:srgbClr val="060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6" name="Tekstvak 15">
                  <a:extLst>
                    <a:ext uri="{FF2B5EF4-FFF2-40B4-BE49-F238E27FC236}">
                      <a16:creationId xmlns:a16="http://schemas.microsoft.com/office/drawing/2014/main" id="{EF0AF73D-C19F-455D-8D00-EBFD8659497E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7312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0.1 g/L</a:t>
                  </a:r>
                </a:p>
              </p:txBody>
            </p: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E76A2196-37DA-45A6-BBFB-795BBAAF41DC}"/>
                  </a:ext>
                </a:extLst>
              </p:cNvPr>
              <p:cNvGrpSpPr/>
              <p:nvPr/>
            </p:nvGrpSpPr>
            <p:grpSpPr>
              <a:xfrm>
                <a:off x="6586125" y="5657439"/>
                <a:ext cx="785114" cy="307777"/>
                <a:chOff x="3631721" y="5505039"/>
                <a:chExt cx="785114" cy="307777"/>
              </a:xfrm>
            </p:grpSpPr>
            <p:sp>
              <p:nvSpPr>
                <p:cNvPr id="21" name="Ovaal 20">
                  <a:extLst>
                    <a:ext uri="{FF2B5EF4-FFF2-40B4-BE49-F238E27FC236}">
                      <a16:creationId xmlns:a16="http://schemas.microsoft.com/office/drawing/2014/main" id="{93E5C273-F8F0-47B6-BE2F-D74D9EF2B7D5}"/>
                    </a:ext>
                  </a:extLst>
                </p:cNvPr>
                <p:cNvSpPr/>
                <p:nvPr/>
              </p:nvSpPr>
              <p:spPr>
                <a:xfrm>
                  <a:off x="3631721" y="5607170"/>
                  <a:ext cx="103517" cy="103517"/>
                </a:xfrm>
                <a:prstGeom prst="ellipse">
                  <a:avLst/>
                </a:prstGeom>
                <a:solidFill>
                  <a:srgbClr val="36CC36"/>
                </a:solidFill>
                <a:ln>
                  <a:solidFill>
                    <a:srgbClr val="36CC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2" name="Tekstvak 21">
                  <a:extLst>
                    <a:ext uri="{FF2B5EF4-FFF2-40B4-BE49-F238E27FC236}">
                      <a16:creationId xmlns:a16="http://schemas.microsoft.com/office/drawing/2014/main" id="{254427C0-1CBB-479F-9934-BA4A183EE057}"/>
                    </a:ext>
                  </a:extLst>
                </p:cNvPr>
                <p:cNvSpPr txBox="1"/>
                <p:nvPr/>
              </p:nvSpPr>
              <p:spPr>
                <a:xfrm>
                  <a:off x="3735238" y="5505039"/>
                  <a:ext cx="6815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>
                      <a:latin typeface="Arial" panose="020B0604020202020204" pitchFamily="34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10 g/L</a:t>
                  </a:r>
                </a:p>
              </p:txBody>
            </p:sp>
          </p:grpSp>
        </p:grp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E789F14-879B-4F3F-8826-05866DE4366D}"/>
              </a:ext>
            </a:extLst>
          </p:cNvPr>
          <p:cNvSpPr txBox="1"/>
          <p:nvPr/>
        </p:nvSpPr>
        <p:spPr>
          <a:xfrm>
            <a:off x="5710687" y="1000664"/>
            <a:ext cx="130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Oude fitting</a:t>
            </a:r>
          </a:p>
        </p:txBody>
      </p:sp>
    </p:spTree>
    <p:extLst>
      <p:ext uri="{BB962C8B-B14F-4D97-AF65-F5344CB8AC3E}">
        <p14:creationId xmlns:p14="http://schemas.microsoft.com/office/powerpoint/2010/main" val="27170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102F5D75-0CDD-47CB-A1A0-C76A30E7E6AA}"/>
              </a:ext>
            </a:extLst>
          </p:cNvPr>
          <p:cNvGrpSpPr/>
          <p:nvPr/>
        </p:nvGrpSpPr>
        <p:grpSpPr>
          <a:xfrm>
            <a:off x="2370926" y="1306519"/>
            <a:ext cx="7291358" cy="3947887"/>
            <a:chOff x="2215650" y="1806852"/>
            <a:chExt cx="7291358" cy="3947887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E68115EC-FC05-40B9-9016-5E7133ADCAC6}"/>
                </a:ext>
              </a:extLst>
            </p:cNvPr>
            <p:cNvGrpSpPr/>
            <p:nvPr/>
          </p:nvGrpSpPr>
          <p:grpSpPr>
            <a:xfrm>
              <a:off x="2684993" y="1806852"/>
              <a:ext cx="6822015" cy="3244297"/>
              <a:chOff x="3494617" y="250140"/>
              <a:chExt cx="6822015" cy="3244297"/>
            </a:xfrm>
          </p:grpSpPr>
          <p:pic>
            <p:nvPicPr>
              <p:cNvPr id="2" name="Afbeelding 1">
                <a:extLst>
                  <a:ext uri="{FF2B5EF4-FFF2-40B4-BE49-F238E27FC236}">
                    <a16:creationId xmlns:a16="http://schemas.microsoft.com/office/drawing/2014/main" id="{E8543170-5095-41CF-A93F-B214CD2C8A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29990"/>
              <a:stretch/>
            </p:blipFill>
            <p:spPr>
              <a:xfrm>
                <a:off x="3494617" y="250140"/>
                <a:ext cx="6822015" cy="2863996"/>
              </a:xfrm>
              <a:prstGeom prst="rect">
                <a:avLst/>
              </a:prstGeom>
            </p:spPr>
          </p:pic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C704E5CB-715E-4719-971A-68906C6DDEDF}"/>
                  </a:ext>
                </a:extLst>
              </p:cNvPr>
              <p:cNvSpPr txBox="1"/>
              <p:nvPr/>
            </p:nvSpPr>
            <p:spPr>
              <a:xfrm>
                <a:off x="3905806" y="3155883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0.1</a:t>
                </a:r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FC238E7-00E4-48E7-BB5A-11BA822ACF84}"/>
                  </a:ext>
                </a:extLst>
              </p:cNvPr>
              <p:cNvSpPr txBox="1"/>
              <p:nvPr/>
            </p:nvSpPr>
            <p:spPr>
              <a:xfrm>
                <a:off x="4838768" y="315588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nl-NL" sz="16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1DCD742D-3F68-46C3-9D52-F5DB2F80EEE0}"/>
                  </a:ext>
                </a:extLst>
              </p:cNvPr>
              <p:cNvSpPr txBox="1"/>
              <p:nvPr/>
            </p:nvSpPr>
            <p:spPr>
              <a:xfrm>
                <a:off x="5611522" y="3155883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nl-NL" sz="16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0E809666-D165-4557-BC1D-AA0CE9C33695}"/>
                  </a:ext>
                </a:extLst>
              </p:cNvPr>
              <p:cNvSpPr txBox="1"/>
              <p:nvPr/>
            </p:nvSpPr>
            <p:spPr>
              <a:xfrm>
                <a:off x="6404434" y="3154290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96543CB5-9F27-48E8-A6DF-75868B1E4B22}"/>
                  </a:ext>
                </a:extLst>
              </p:cNvPr>
              <p:cNvSpPr txBox="1"/>
              <p:nvPr/>
            </p:nvSpPr>
            <p:spPr>
              <a:xfrm>
                <a:off x="7247456" y="3154290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15AB013D-6654-454E-8F88-B26C4D6F2CED}"/>
                  </a:ext>
                </a:extLst>
              </p:cNvPr>
              <p:cNvSpPr txBox="1"/>
              <p:nvPr/>
            </p:nvSpPr>
            <p:spPr>
              <a:xfrm>
                <a:off x="8090478" y="3154290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13F4660-DBC9-468B-969D-720C8817FDA1}"/>
                  </a:ext>
                </a:extLst>
              </p:cNvPr>
              <p:cNvSpPr txBox="1"/>
              <p:nvPr/>
            </p:nvSpPr>
            <p:spPr>
              <a:xfrm>
                <a:off x="8834566" y="3155307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0F5BD60B-1D93-4C57-817E-3E4DD6F13C7D}"/>
                  </a:ext>
                </a:extLst>
              </p:cNvPr>
              <p:cNvSpPr txBox="1"/>
              <p:nvPr/>
            </p:nvSpPr>
            <p:spPr>
              <a:xfrm>
                <a:off x="9677588" y="3154290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pic>
          <p:nvPicPr>
            <p:cNvPr id="6" name="Afbeelding 5" descr="https://latex.codecogs.com/gif.latex?%5Cdpi%7B300%7D%20%5CLARGE%20%5Cfrac%7B%5Cgamma%280%29%20-%20%5Cgamma%28t%29%7D%7B%5Cgamma%280%29%20-%20%5Cgamma%28%5Cinfty%29%7D">
              <a:extLst>
                <a:ext uri="{FF2B5EF4-FFF2-40B4-BE49-F238E27FC236}">
                  <a16:creationId xmlns:a16="http://schemas.microsoft.com/office/drawing/2014/main" id="{C542E4BB-9865-4F90-AE32-00D106D8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928720" y="3004179"/>
              <a:ext cx="1043202" cy="46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FCF684B7-3CAA-413D-8091-899AD0655ECF}"/>
                </a:ext>
              </a:extLst>
            </p:cNvPr>
            <p:cNvGrpSpPr/>
            <p:nvPr/>
          </p:nvGrpSpPr>
          <p:grpSpPr>
            <a:xfrm>
              <a:off x="4288885" y="5089710"/>
              <a:ext cx="3587118" cy="665029"/>
              <a:chOff x="4181370" y="5089710"/>
              <a:chExt cx="3587118" cy="665029"/>
            </a:xfrm>
          </p:grpSpPr>
          <p:pic>
            <p:nvPicPr>
              <p:cNvPr id="7" name="Afbeelding 6" descr="https://latex.codecogs.com/gif.latex?%5Cdpi%7B300%7D%20%5CLARGE%20t%20%5Ccdot%20c%5E2%20%5C%3B%20%5B%5Ctext%7Bsg%7D%5E2/%5Ctext%7BL%7D%5E%7B2%7D%5D">
                <a:extLst>
                  <a:ext uri="{FF2B5EF4-FFF2-40B4-BE49-F238E27FC236}">
                    <a16:creationId xmlns:a16="http://schemas.microsoft.com/office/drawing/2014/main" id="{2EC20347-0599-4665-95E6-EF77E2A21F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9999" y="5089710"/>
                <a:ext cx="1129860" cy="246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04C69006-1085-43EB-829C-2DE9E26EEE53}"/>
                  </a:ext>
                </a:extLst>
              </p:cNvPr>
              <p:cNvGrpSpPr/>
              <p:nvPr/>
            </p:nvGrpSpPr>
            <p:grpSpPr>
              <a:xfrm>
                <a:off x="4181370" y="5446962"/>
                <a:ext cx="3587118" cy="307777"/>
                <a:chOff x="3784121" y="5657439"/>
                <a:chExt cx="3587118" cy="307777"/>
              </a:xfrm>
            </p:grpSpPr>
            <p:grpSp>
              <p:nvGrpSpPr>
                <p:cNvPr id="10" name="Groep 9">
                  <a:extLst>
                    <a:ext uri="{FF2B5EF4-FFF2-40B4-BE49-F238E27FC236}">
                      <a16:creationId xmlns:a16="http://schemas.microsoft.com/office/drawing/2014/main" id="{7F9FBC6A-301C-42B1-8B70-A6305718985A}"/>
                    </a:ext>
                  </a:extLst>
                </p:cNvPr>
                <p:cNvGrpSpPr/>
                <p:nvPr/>
              </p:nvGrpSpPr>
              <p:grpSpPr>
                <a:xfrm>
                  <a:off x="5660769" y="5657439"/>
                  <a:ext cx="834807" cy="307777"/>
                  <a:chOff x="3631721" y="5505039"/>
                  <a:chExt cx="834807" cy="307777"/>
                </a:xfrm>
              </p:grpSpPr>
              <p:sp>
                <p:nvSpPr>
                  <p:cNvPr id="8" name="Ovaal 7">
                    <a:extLst>
                      <a:ext uri="{FF2B5EF4-FFF2-40B4-BE49-F238E27FC236}">
                        <a16:creationId xmlns:a16="http://schemas.microsoft.com/office/drawing/2014/main" id="{21D71338-245C-4011-8393-99153A030423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07170"/>
                    <a:ext cx="103517" cy="103517"/>
                  </a:xfrm>
                  <a:prstGeom prst="ellipse">
                    <a:avLst/>
                  </a:prstGeom>
                  <a:solidFill>
                    <a:srgbClr val="FDCC02"/>
                  </a:solidFill>
                  <a:ln>
                    <a:solidFill>
                      <a:srgbClr val="FDCC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" name="Tekstvak 8">
                    <a:extLst>
                      <a:ext uri="{FF2B5EF4-FFF2-40B4-BE49-F238E27FC236}">
                        <a16:creationId xmlns:a16="http://schemas.microsoft.com/office/drawing/2014/main" id="{D44E6708-F359-48D9-AD8C-DD72AC141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7312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2.5 g/L</a:t>
                    </a:r>
                  </a:p>
                </p:txBody>
              </p:sp>
            </p:grpSp>
            <p:grpSp>
              <p:nvGrpSpPr>
                <p:cNvPr id="11" name="Groep 10">
                  <a:extLst>
                    <a:ext uri="{FF2B5EF4-FFF2-40B4-BE49-F238E27FC236}">
                      <a16:creationId xmlns:a16="http://schemas.microsoft.com/office/drawing/2014/main" id="{1F52DA72-FE4D-4EF3-9291-879A43110468}"/>
                    </a:ext>
                  </a:extLst>
                </p:cNvPr>
                <p:cNvGrpSpPr/>
                <p:nvPr/>
              </p:nvGrpSpPr>
              <p:grpSpPr>
                <a:xfrm>
                  <a:off x="4722445" y="5657439"/>
                  <a:ext cx="834807" cy="307777"/>
                  <a:chOff x="3631721" y="5505039"/>
                  <a:chExt cx="834807" cy="307777"/>
                </a:xfrm>
              </p:grpSpPr>
              <p:sp>
                <p:nvSpPr>
                  <p:cNvPr id="12" name="Ovaal 11">
                    <a:extLst>
                      <a:ext uri="{FF2B5EF4-FFF2-40B4-BE49-F238E27FC236}">
                        <a16:creationId xmlns:a16="http://schemas.microsoft.com/office/drawing/2014/main" id="{F43A4B6A-4EA4-4751-9612-196DE3D53D3D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07170"/>
                    <a:ext cx="103517" cy="103517"/>
                  </a:xfrm>
                  <a:prstGeom prst="ellipse">
                    <a:avLst/>
                  </a:prstGeom>
                  <a:solidFill>
                    <a:srgbClr val="FF0606"/>
                  </a:solidFill>
                  <a:ln>
                    <a:solidFill>
                      <a:srgbClr val="FF060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" name="Tekstvak 12">
                    <a:extLst>
                      <a:ext uri="{FF2B5EF4-FFF2-40B4-BE49-F238E27FC236}">
                        <a16:creationId xmlns:a16="http://schemas.microsoft.com/office/drawing/2014/main" id="{AB380355-AA47-47E4-85EC-C1C1973544AA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7312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1.0 g/L</a:t>
                    </a:r>
                  </a:p>
                </p:txBody>
              </p:sp>
            </p:grpSp>
            <p:grpSp>
              <p:nvGrpSpPr>
                <p:cNvPr id="14" name="Groep 13">
                  <a:extLst>
                    <a:ext uri="{FF2B5EF4-FFF2-40B4-BE49-F238E27FC236}">
                      <a16:creationId xmlns:a16="http://schemas.microsoft.com/office/drawing/2014/main" id="{E9F63ACE-CFBE-4F41-B2B4-AA4CE10737EE}"/>
                    </a:ext>
                  </a:extLst>
                </p:cNvPr>
                <p:cNvGrpSpPr/>
                <p:nvPr/>
              </p:nvGrpSpPr>
              <p:grpSpPr>
                <a:xfrm>
                  <a:off x="3784121" y="5657439"/>
                  <a:ext cx="834807" cy="307777"/>
                  <a:chOff x="3631721" y="5505039"/>
                  <a:chExt cx="834807" cy="307777"/>
                </a:xfrm>
              </p:grpSpPr>
              <p:sp>
                <p:nvSpPr>
                  <p:cNvPr id="15" name="Ovaal 14">
                    <a:extLst>
                      <a:ext uri="{FF2B5EF4-FFF2-40B4-BE49-F238E27FC236}">
                        <a16:creationId xmlns:a16="http://schemas.microsoft.com/office/drawing/2014/main" id="{13D42F20-ED83-45EC-BEF7-98665C2A0CC0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07170"/>
                    <a:ext cx="103517" cy="103517"/>
                  </a:xfrm>
                  <a:prstGeom prst="ellipse">
                    <a:avLst/>
                  </a:prstGeom>
                  <a:solidFill>
                    <a:srgbClr val="0606FF"/>
                  </a:solidFill>
                  <a:ln>
                    <a:solidFill>
                      <a:srgbClr val="060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6" name="Tekstvak 15">
                    <a:extLst>
                      <a:ext uri="{FF2B5EF4-FFF2-40B4-BE49-F238E27FC236}">
                        <a16:creationId xmlns:a16="http://schemas.microsoft.com/office/drawing/2014/main" id="{EF0AF73D-C19F-455D-8D00-EBFD8659497E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7312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0.1 g/L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E76A2196-37DA-45A6-BBFB-795BBAAF41DC}"/>
                    </a:ext>
                  </a:extLst>
                </p:cNvPr>
                <p:cNvGrpSpPr/>
                <p:nvPr/>
              </p:nvGrpSpPr>
              <p:grpSpPr>
                <a:xfrm>
                  <a:off x="6586125" y="5657439"/>
                  <a:ext cx="785114" cy="307777"/>
                  <a:chOff x="3631721" y="5505039"/>
                  <a:chExt cx="785114" cy="307777"/>
                </a:xfrm>
              </p:grpSpPr>
              <p:sp>
                <p:nvSpPr>
                  <p:cNvPr id="21" name="Ovaal 20">
                    <a:extLst>
                      <a:ext uri="{FF2B5EF4-FFF2-40B4-BE49-F238E27FC236}">
                        <a16:creationId xmlns:a16="http://schemas.microsoft.com/office/drawing/2014/main" id="{93E5C273-F8F0-47B6-BE2F-D74D9EF2B7D5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07170"/>
                    <a:ext cx="103517" cy="103517"/>
                  </a:xfrm>
                  <a:prstGeom prst="ellipse">
                    <a:avLst/>
                  </a:prstGeom>
                  <a:solidFill>
                    <a:srgbClr val="36CC36"/>
                  </a:solidFill>
                  <a:ln>
                    <a:solidFill>
                      <a:srgbClr val="36CC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22" name="Tekstvak 21">
                    <a:extLst>
                      <a:ext uri="{FF2B5EF4-FFF2-40B4-BE49-F238E27FC236}">
                        <a16:creationId xmlns:a16="http://schemas.microsoft.com/office/drawing/2014/main" id="{254427C0-1CBB-479F-9934-BA4A183EE057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6815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10 g/L</a:t>
                    </a:r>
                  </a:p>
                </p:txBody>
              </p:sp>
            </p:grpSp>
          </p:grpSp>
        </p:grpSp>
      </p:grpSp>
      <p:sp>
        <p:nvSpPr>
          <p:cNvPr id="19" name="Tekstvak 18">
            <a:extLst>
              <a:ext uri="{FF2B5EF4-FFF2-40B4-BE49-F238E27FC236}">
                <a16:creationId xmlns:a16="http://schemas.microsoft.com/office/drawing/2014/main" id="{3890BCB6-1FB7-4FFB-9045-44AC4F0E7798}"/>
              </a:ext>
            </a:extLst>
          </p:cNvPr>
          <p:cNvSpPr txBox="1"/>
          <p:nvPr/>
        </p:nvSpPr>
        <p:spPr>
          <a:xfrm>
            <a:off x="5098211" y="327804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Nieuwe fitting</a:t>
            </a:r>
          </a:p>
        </p:txBody>
      </p:sp>
    </p:spTree>
    <p:extLst>
      <p:ext uri="{BB962C8B-B14F-4D97-AF65-F5344CB8AC3E}">
        <p14:creationId xmlns:p14="http://schemas.microsoft.com/office/powerpoint/2010/main" val="28555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3890BCB6-1FB7-4FFB-9045-44AC4F0E7798}"/>
              </a:ext>
            </a:extLst>
          </p:cNvPr>
          <p:cNvSpPr txBox="1"/>
          <p:nvPr/>
        </p:nvSpPr>
        <p:spPr>
          <a:xfrm>
            <a:off x="6053670" y="219990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Nieuwe fitting</a:t>
            </a:r>
          </a:p>
        </p:txBody>
      </p: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FB85681-E8AA-49A6-A226-F6058C5B469F}"/>
              </a:ext>
            </a:extLst>
          </p:cNvPr>
          <p:cNvGrpSpPr/>
          <p:nvPr/>
        </p:nvGrpSpPr>
        <p:grpSpPr>
          <a:xfrm>
            <a:off x="3734619" y="848505"/>
            <a:ext cx="5858867" cy="5571526"/>
            <a:chOff x="3734619" y="848505"/>
            <a:chExt cx="5858867" cy="5571526"/>
          </a:xfrm>
        </p:grpSpPr>
        <p:pic>
          <p:nvPicPr>
            <p:cNvPr id="2" name="Afbeelding 1">
              <a:extLst>
                <a:ext uri="{FF2B5EF4-FFF2-40B4-BE49-F238E27FC236}">
                  <a16:creationId xmlns:a16="http://schemas.microsoft.com/office/drawing/2014/main" id="{E8543170-5095-41CF-A93F-B214CD2C8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9990"/>
            <a:stretch/>
          </p:blipFill>
          <p:spPr>
            <a:xfrm>
              <a:off x="4064403" y="848505"/>
              <a:ext cx="5529083" cy="2321201"/>
            </a:xfrm>
            <a:prstGeom prst="rect">
              <a:avLst/>
            </a:prstGeom>
          </p:spPr>
        </p:pic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FCF684B7-3CAA-413D-8091-899AD0655ECF}"/>
                </a:ext>
              </a:extLst>
            </p:cNvPr>
            <p:cNvGrpSpPr/>
            <p:nvPr/>
          </p:nvGrpSpPr>
          <p:grpSpPr>
            <a:xfrm>
              <a:off x="5589040" y="5853488"/>
              <a:ext cx="2965922" cy="566543"/>
              <a:chOff x="4181370" y="5089710"/>
              <a:chExt cx="3659479" cy="699025"/>
            </a:xfrm>
          </p:grpSpPr>
          <p:pic>
            <p:nvPicPr>
              <p:cNvPr id="7" name="Afbeelding 6" descr="https://latex.codecogs.com/gif.latex?%5Cdpi%7B300%7D%20%5CLARGE%20t%20%5Ccdot%20c%5E2%20%5C%3B%20%5B%5Ctext%7Bsg%7D%5E2/%5Ctext%7BL%7D%5E%7B2%7D%5D">
                <a:extLst>
                  <a:ext uri="{FF2B5EF4-FFF2-40B4-BE49-F238E27FC236}">
                    <a16:creationId xmlns:a16="http://schemas.microsoft.com/office/drawing/2014/main" id="{2EC20347-0599-4665-95E6-EF77E2A21F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3213" y="5089710"/>
                <a:ext cx="1316648" cy="287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04C69006-1085-43EB-829C-2DE9E26EEE53}"/>
                  </a:ext>
                </a:extLst>
              </p:cNvPr>
              <p:cNvGrpSpPr/>
              <p:nvPr/>
            </p:nvGrpSpPr>
            <p:grpSpPr>
              <a:xfrm>
                <a:off x="4181370" y="5446962"/>
                <a:ext cx="3659479" cy="341773"/>
                <a:chOff x="3784121" y="5657439"/>
                <a:chExt cx="3659479" cy="341773"/>
              </a:xfrm>
            </p:grpSpPr>
            <p:grpSp>
              <p:nvGrpSpPr>
                <p:cNvPr id="10" name="Groep 9">
                  <a:extLst>
                    <a:ext uri="{FF2B5EF4-FFF2-40B4-BE49-F238E27FC236}">
                      <a16:creationId xmlns:a16="http://schemas.microsoft.com/office/drawing/2014/main" id="{7F9FBC6A-301C-42B1-8B70-A6305718985A}"/>
                    </a:ext>
                  </a:extLst>
                </p:cNvPr>
                <p:cNvGrpSpPr/>
                <p:nvPr/>
              </p:nvGrpSpPr>
              <p:grpSpPr>
                <a:xfrm>
                  <a:off x="5660769" y="5657439"/>
                  <a:ext cx="910877" cy="341773"/>
                  <a:chOff x="3631721" y="5505039"/>
                  <a:chExt cx="910877" cy="341773"/>
                </a:xfrm>
              </p:grpSpPr>
              <p:sp>
                <p:nvSpPr>
                  <p:cNvPr id="8" name="Ovaal 7">
                    <a:extLst>
                      <a:ext uri="{FF2B5EF4-FFF2-40B4-BE49-F238E27FC236}">
                        <a16:creationId xmlns:a16="http://schemas.microsoft.com/office/drawing/2014/main" id="{21D71338-245C-4011-8393-99153A030423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38510"/>
                    <a:ext cx="103517" cy="103517"/>
                  </a:xfrm>
                  <a:prstGeom prst="ellipse">
                    <a:avLst/>
                  </a:prstGeom>
                  <a:solidFill>
                    <a:srgbClr val="FDCC02"/>
                  </a:solidFill>
                  <a:ln>
                    <a:solidFill>
                      <a:srgbClr val="FDCC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" name="Tekstvak 8">
                    <a:extLst>
                      <a:ext uri="{FF2B5EF4-FFF2-40B4-BE49-F238E27FC236}">
                        <a16:creationId xmlns:a16="http://schemas.microsoft.com/office/drawing/2014/main" id="{D44E6708-F359-48D9-AD8C-DD72AC141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807360" cy="3417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2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2.5 g/L</a:t>
                    </a:r>
                  </a:p>
                </p:txBody>
              </p:sp>
            </p:grpSp>
            <p:grpSp>
              <p:nvGrpSpPr>
                <p:cNvPr id="11" name="Groep 10">
                  <a:extLst>
                    <a:ext uri="{FF2B5EF4-FFF2-40B4-BE49-F238E27FC236}">
                      <a16:creationId xmlns:a16="http://schemas.microsoft.com/office/drawing/2014/main" id="{1F52DA72-FE4D-4EF3-9291-879A43110468}"/>
                    </a:ext>
                  </a:extLst>
                </p:cNvPr>
                <p:cNvGrpSpPr/>
                <p:nvPr/>
              </p:nvGrpSpPr>
              <p:grpSpPr>
                <a:xfrm>
                  <a:off x="4722445" y="5657439"/>
                  <a:ext cx="910877" cy="341773"/>
                  <a:chOff x="3631721" y="5505039"/>
                  <a:chExt cx="910877" cy="341773"/>
                </a:xfrm>
              </p:grpSpPr>
              <p:sp>
                <p:nvSpPr>
                  <p:cNvPr id="12" name="Ovaal 11">
                    <a:extLst>
                      <a:ext uri="{FF2B5EF4-FFF2-40B4-BE49-F238E27FC236}">
                        <a16:creationId xmlns:a16="http://schemas.microsoft.com/office/drawing/2014/main" id="{F43A4B6A-4EA4-4751-9612-196DE3D53D3D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38510"/>
                    <a:ext cx="103517" cy="103517"/>
                  </a:xfrm>
                  <a:prstGeom prst="ellipse">
                    <a:avLst/>
                  </a:prstGeom>
                  <a:solidFill>
                    <a:srgbClr val="FF0606"/>
                  </a:solidFill>
                  <a:ln>
                    <a:solidFill>
                      <a:srgbClr val="FF060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" name="Tekstvak 12">
                    <a:extLst>
                      <a:ext uri="{FF2B5EF4-FFF2-40B4-BE49-F238E27FC236}">
                        <a16:creationId xmlns:a16="http://schemas.microsoft.com/office/drawing/2014/main" id="{AB380355-AA47-47E4-85EC-C1C1973544AA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807360" cy="3417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2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1.0 g/L</a:t>
                    </a:r>
                  </a:p>
                </p:txBody>
              </p:sp>
            </p:grpSp>
            <p:grpSp>
              <p:nvGrpSpPr>
                <p:cNvPr id="14" name="Groep 13">
                  <a:extLst>
                    <a:ext uri="{FF2B5EF4-FFF2-40B4-BE49-F238E27FC236}">
                      <a16:creationId xmlns:a16="http://schemas.microsoft.com/office/drawing/2014/main" id="{E9F63ACE-CFBE-4F41-B2B4-AA4CE10737EE}"/>
                    </a:ext>
                  </a:extLst>
                </p:cNvPr>
                <p:cNvGrpSpPr/>
                <p:nvPr/>
              </p:nvGrpSpPr>
              <p:grpSpPr>
                <a:xfrm>
                  <a:off x="3784121" y="5657439"/>
                  <a:ext cx="910877" cy="341773"/>
                  <a:chOff x="3631721" y="5505039"/>
                  <a:chExt cx="910877" cy="341773"/>
                </a:xfrm>
              </p:grpSpPr>
              <p:sp>
                <p:nvSpPr>
                  <p:cNvPr id="15" name="Ovaal 14">
                    <a:extLst>
                      <a:ext uri="{FF2B5EF4-FFF2-40B4-BE49-F238E27FC236}">
                        <a16:creationId xmlns:a16="http://schemas.microsoft.com/office/drawing/2014/main" id="{13D42F20-ED83-45EC-BEF7-98665C2A0CC0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38510"/>
                    <a:ext cx="103517" cy="103517"/>
                  </a:xfrm>
                  <a:prstGeom prst="ellipse">
                    <a:avLst/>
                  </a:prstGeom>
                  <a:solidFill>
                    <a:srgbClr val="0606FF"/>
                  </a:solidFill>
                  <a:ln>
                    <a:solidFill>
                      <a:srgbClr val="060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6" name="Tekstvak 15">
                    <a:extLst>
                      <a:ext uri="{FF2B5EF4-FFF2-40B4-BE49-F238E27FC236}">
                        <a16:creationId xmlns:a16="http://schemas.microsoft.com/office/drawing/2014/main" id="{EF0AF73D-C19F-455D-8D00-EBFD8659497E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807360" cy="3417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2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0.1 g/L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E76A2196-37DA-45A6-BBFB-795BBAAF41DC}"/>
                    </a:ext>
                  </a:extLst>
                </p:cNvPr>
                <p:cNvGrpSpPr/>
                <p:nvPr/>
              </p:nvGrpSpPr>
              <p:grpSpPr>
                <a:xfrm>
                  <a:off x="6586125" y="5657439"/>
                  <a:ext cx="857475" cy="341773"/>
                  <a:chOff x="3631721" y="5505039"/>
                  <a:chExt cx="857475" cy="341773"/>
                </a:xfrm>
              </p:grpSpPr>
              <p:sp>
                <p:nvSpPr>
                  <p:cNvPr id="21" name="Ovaal 20">
                    <a:extLst>
                      <a:ext uri="{FF2B5EF4-FFF2-40B4-BE49-F238E27FC236}">
                        <a16:creationId xmlns:a16="http://schemas.microsoft.com/office/drawing/2014/main" id="{93E5C273-F8F0-47B6-BE2F-D74D9EF2B7D5}"/>
                      </a:ext>
                    </a:extLst>
                  </p:cNvPr>
                  <p:cNvSpPr/>
                  <p:nvPr/>
                </p:nvSpPr>
                <p:spPr>
                  <a:xfrm>
                    <a:off x="3631721" y="5638510"/>
                    <a:ext cx="103517" cy="103517"/>
                  </a:xfrm>
                  <a:prstGeom prst="ellipse">
                    <a:avLst/>
                  </a:prstGeom>
                  <a:solidFill>
                    <a:srgbClr val="36CC36"/>
                  </a:solidFill>
                  <a:ln>
                    <a:solidFill>
                      <a:srgbClr val="36CC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22" name="Tekstvak 21">
                    <a:extLst>
                      <a:ext uri="{FF2B5EF4-FFF2-40B4-BE49-F238E27FC236}">
                        <a16:creationId xmlns:a16="http://schemas.microsoft.com/office/drawing/2014/main" id="{254427C0-1CBB-479F-9934-BA4A183EE057}"/>
                      </a:ext>
                    </a:extLst>
                  </p:cNvPr>
                  <p:cNvSpPr txBox="1"/>
                  <p:nvPr/>
                </p:nvSpPr>
                <p:spPr>
                  <a:xfrm>
                    <a:off x="3735238" y="5505039"/>
                    <a:ext cx="753958" cy="3417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20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a:t>10 g/L</a:t>
                    </a:r>
                  </a:p>
                </p:txBody>
              </p:sp>
            </p:grpSp>
          </p:grp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CFECCF96-5F6F-40FE-ACA2-B5A224BCFAE2}"/>
                </a:ext>
              </a:extLst>
            </p:cNvPr>
            <p:cNvGrpSpPr/>
            <p:nvPr/>
          </p:nvGrpSpPr>
          <p:grpSpPr>
            <a:xfrm>
              <a:off x="4064403" y="3203698"/>
              <a:ext cx="5529083" cy="2617383"/>
              <a:chOff x="4064403" y="3688295"/>
              <a:chExt cx="5529083" cy="2617383"/>
            </a:xfrm>
          </p:grpSpPr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C704E5CB-715E-4719-971A-68906C6DDEDF}"/>
                  </a:ext>
                </a:extLst>
              </p:cNvPr>
              <p:cNvSpPr txBox="1"/>
              <p:nvPr/>
            </p:nvSpPr>
            <p:spPr>
              <a:xfrm>
                <a:off x="4334349" y="5997901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0.1</a:t>
                </a:r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FC238E7-00E4-48E7-BB5A-11BA822ACF84}"/>
                  </a:ext>
                </a:extLst>
              </p:cNvPr>
              <p:cNvSpPr txBox="1"/>
              <p:nvPr/>
            </p:nvSpPr>
            <p:spPr>
              <a:xfrm>
                <a:off x="5090493" y="599790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nl-NL" sz="14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1DCD742D-3F68-46C3-9D52-F5DB2F80EEE0}"/>
                  </a:ext>
                </a:extLst>
              </p:cNvPr>
              <p:cNvSpPr txBox="1"/>
              <p:nvPr/>
            </p:nvSpPr>
            <p:spPr>
              <a:xfrm>
                <a:off x="5716792" y="599790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nl-NL" sz="14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0E809666-D165-4557-BC1D-AA0CE9C33695}"/>
                  </a:ext>
                </a:extLst>
              </p:cNvPr>
              <p:cNvSpPr txBox="1"/>
              <p:nvPr/>
            </p:nvSpPr>
            <p:spPr>
              <a:xfrm>
                <a:off x="6359428" y="5996610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96543CB5-9F27-48E8-A6DF-75868B1E4B22}"/>
                  </a:ext>
                </a:extLst>
              </p:cNvPr>
              <p:cNvSpPr txBox="1"/>
              <p:nvPr/>
            </p:nvSpPr>
            <p:spPr>
              <a:xfrm>
                <a:off x="7042678" y="5996610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15AB013D-6654-454E-8F88-B26C4D6F2CED}"/>
                  </a:ext>
                </a:extLst>
              </p:cNvPr>
              <p:cNvSpPr txBox="1"/>
              <p:nvPr/>
            </p:nvSpPr>
            <p:spPr>
              <a:xfrm>
                <a:off x="7725927" y="5996610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13F4660-DBC9-468B-969D-720C8817FDA1}"/>
                  </a:ext>
                </a:extLst>
              </p:cNvPr>
              <p:cNvSpPr txBox="1"/>
              <p:nvPr/>
            </p:nvSpPr>
            <p:spPr>
              <a:xfrm>
                <a:off x="8328993" y="5997434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0F5BD60B-1D93-4C57-817E-3E4DD6F13C7D}"/>
                  </a:ext>
                </a:extLst>
              </p:cNvPr>
              <p:cNvSpPr txBox="1"/>
              <p:nvPr/>
            </p:nvSpPr>
            <p:spPr>
              <a:xfrm>
                <a:off x="9012243" y="5996610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nl-NL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pic>
            <p:nvPicPr>
              <p:cNvPr id="4" name="Afbeelding 3">
                <a:extLst>
                  <a:ext uri="{FF2B5EF4-FFF2-40B4-BE49-F238E27FC236}">
                    <a16:creationId xmlns:a16="http://schemas.microsoft.com/office/drawing/2014/main" id="{FBAA39DA-2448-4429-BAC7-22F0E2DC1B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26" b="29368"/>
              <a:stretch/>
            </p:blipFill>
            <p:spPr>
              <a:xfrm>
                <a:off x="4064403" y="3688295"/>
                <a:ext cx="5529083" cy="2274617"/>
              </a:xfrm>
              <a:prstGeom prst="rect">
                <a:avLst/>
              </a:prstGeom>
            </p:spPr>
          </p:pic>
        </p:grpSp>
        <p:pic>
          <p:nvPicPr>
            <p:cNvPr id="1026" name="Picture 2" descr="https://latex.codecogs.com/gif.latex?%5Cdpi%7B300%7D%20%5Clarge%20%5Ctext%7BE%7D%5B%5Ctheta%28t%29%5D%20-%20%5Ctheta%28t%29">
              <a:extLst>
                <a:ext uri="{FF2B5EF4-FFF2-40B4-BE49-F238E27FC236}">
                  <a16:creationId xmlns:a16="http://schemas.microsoft.com/office/drawing/2014/main" id="{28373277-1035-4531-BB5E-8CFFF0A0F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384482" y="4255581"/>
              <a:ext cx="1000459" cy="18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%5Cdpi%7B300%7D%20%5Clarge%20%5Ctheta%28t%29">
              <a:extLst>
                <a:ext uri="{FF2B5EF4-FFF2-40B4-BE49-F238E27FC236}">
                  <a16:creationId xmlns:a16="http://schemas.microsoft.com/office/drawing/2014/main" id="{8099776B-9D5C-4F35-AEE5-ED2B8FF5F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619" y="1895475"/>
              <a:ext cx="3297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01309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229</Words>
  <Application>Microsoft Office PowerPoint</Application>
  <PresentationFormat>Breedbeeld</PresentationFormat>
  <Paragraphs>43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Georgia</vt:lpstr>
      <vt:lpstr>Verdana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Sjoerd van Dongen</dc:creator>
  <cp:lastModifiedBy>Sjoerd van Dongen</cp:lastModifiedBy>
  <cp:revision>27</cp:revision>
  <dcterms:created xsi:type="dcterms:W3CDTF">2018-04-21T16:28:49Z</dcterms:created>
  <dcterms:modified xsi:type="dcterms:W3CDTF">2018-04-21T23:10:31Z</dcterms:modified>
</cp:coreProperties>
</file>