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CC36"/>
    <a:srgbClr val="FDCC02"/>
    <a:srgbClr val="FF0606"/>
    <a:srgbClr val="060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6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B4FF0-F907-4DCD-9176-2F67B1887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A3F9EF-45BF-4431-A96A-650A41C13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02682F-B601-4BA9-AF18-333A7C87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21-4-2018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D05D3B5-21B2-4D46-8FF6-0798A888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56D444-B497-45CC-B3F5-4771ECF5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199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CDB7C-C0DA-4EB2-B978-60E9DCC2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3124156-13F1-4F32-AF06-3B2BA0A69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445BEC-3505-4002-80B8-73BF00F7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21-4-2018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547235-4AE3-4446-9921-A0AC4EBD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C6BD66-A837-4988-9B92-BC8DB965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693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F74662D-E4EA-45B9-BDD8-5E3C9AEEB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0FEDD90-BBED-4C85-AB2B-B20A31857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BD06B8-DA21-4212-B62A-1A506037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21-4-2018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DA2A4F-50C9-49C0-80B8-C367E1A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1553A2-634D-41ED-83A0-D0689838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544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0BCB1-7CAF-42CC-9DD1-8B2D871E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CA1E41-447C-4BC7-B89F-FF05D601A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A35427D-78D4-469C-879C-ECF7F3A5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21-4-2018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2261869-FF88-4F64-BB96-395345B1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800A47-1947-433F-98CA-50645418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439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A394B-3EF0-412C-A137-5F7D0873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36ACCC6-C0A5-4566-903C-10E0A6B7A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2F5402-92E0-413A-B818-87482E29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21-4-2018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D4AF408-915F-4E3F-A336-EF37C072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441B26-3E76-4829-A362-AF51AB6B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719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16C41-4B23-41E8-A6B3-FDC8200C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652D41-E949-4D60-AF91-B35484279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8154FD2-53A9-41E1-972F-A62657BA8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5C39E83-4FF5-4F57-8255-47ADD552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21-4-2018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1A4A3B5-7B89-4786-A2B8-BF6C53F3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135889F-1C60-48EC-9BDA-C65C373E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36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726B6-DA30-42B8-B82D-1711FD8F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2446793-DDD4-4009-8EC6-8AC520976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1D92873-97F7-4E5E-9176-2C16DB279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F3694-90CE-4BDC-971E-F382DD7AC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E1F1A02-4554-49A7-96C9-F47AFADB9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2BFC9B5-B967-48E1-9EF0-7EF6AEB9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21-4-2018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660D4FF-4B58-43A5-A377-B74B2BC8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4274376-4F9E-4ADE-8AB2-71847723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6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8A7DB-9C05-481F-B96F-B77E2615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4178E48-20B1-4347-A678-2C7E4BAA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21-4-2018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613163C-4D91-44FE-B89C-C1A103BF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E36F94-E038-432C-AD0C-B97D8D57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64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497CE76-A371-4A22-96CA-C0E17ECB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21-4-2018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8A253E7-3655-45AA-A48E-8E975BAC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B8CDF89-D94F-4CE0-8572-F766B086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469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686FE-8243-495A-AFA8-88C83EFC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839692-0E3C-4F92-90AA-34801F3D5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6BFA5C8-D64D-4284-9EC1-5617DCA94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F53531A-D65A-48BB-BCA6-38213746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21-4-2018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6D9B78A-39F7-43A6-9EB5-4C295B25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9AEC268-54FC-42D0-844B-365BEFAF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315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E6119-F041-4884-AE5C-F71B4B6C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F385E02-92A3-4544-8D34-B42AF0C24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415AB2A-53C8-45F5-B1FA-A341B3D56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2555AA3-2B36-478A-95CA-F32D971D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21-4-2018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40FC20A-3D2A-4412-8236-9F54A80B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17B067F-3116-4B92-9EB9-BFE8F98D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577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25E5221-ABD2-4EE9-B7BE-E4C73549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92ED3BA-436A-4584-8FEF-CAB036587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78E700-BB2B-4A31-A0EA-6FF1E9843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B3F8A-F669-460C-979B-78733FAE83D7}" type="datetimeFigureOut">
              <a:rPr lang="nl-NL" smtClean="0"/>
              <a:t>21-4-2018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69B06D-BB9E-4C6E-8856-31D8190CD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A8C5A8-5C59-4A7F-9D59-D6E98C3D4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89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DF4550F6-BA4F-4B11-9C09-0740B8D77985}"/>
                  </a:ext>
                </a:extLst>
              </p:cNvPr>
              <p:cNvSpPr txBox="1"/>
              <p:nvPr/>
            </p:nvSpPr>
            <p:spPr>
              <a:xfrm>
                <a:off x="1544128" y="595223"/>
                <a:ext cx="5745194" cy="3495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400" dirty="0">
                    <a:latin typeface="Georgia" panose="02040502050405020303" pitchFamily="18" charset="0"/>
                  </a:rPr>
                  <a:t>In order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to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probe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the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adsorption</a:t>
                </a:r>
                <a:r>
                  <a:rPr lang="nl-NL" sz="1400" dirty="0">
                    <a:latin typeface="Georgia" panose="02040502050405020303" pitchFamily="18" charset="0"/>
                  </a:rPr>
                  <a:t> of proteins on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the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droplet</a:t>
                </a:r>
                <a:r>
                  <a:rPr lang="nl-NL" sz="1400" dirty="0">
                    <a:latin typeface="Georgia" panose="02040502050405020303" pitchFamily="18" charset="0"/>
                  </a:rPr>
                  <a:t> water-air interface, we </a:t>
                </a:r>
                <a:r>
                  <a:rPr lang="nl-NL" sz="1400" dirty="0" err="1">
                    <a:latin typeface="Georgia" panose="02040502050405020303" pitchFamily="18" charset="0"/>
                  </a:rPr>
                  <a:t>propose</a:t>
                </a:r>
                <a:r>
                  <a:rPr lang="nl-NL" sz="1400" dirty="0">
                    <a:latin typeface="Georgia" panose="02040502050405020303" pitchFamily="18" charset="0"/>
                  </a:rPr>
                  <a:t> a Cassie-Baxter like model [1]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that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relates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adsorption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NL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NL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to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the</a:t>
                </a:r>
                <a:r>
                  <a:rPr lang="nl-NL" sz="1400" dirty="0">
                    <a:latin typeface="Georgia" panose="02040502050405020303" pitchFamily="18" charset="0"/>
                  </a:rPr>
                  <a:t> apparent </a:t>
                </a:r>
                <a:r>
                  <a:rPr lang="nl-NL" sz="1400" dirty="0" err="1">
                    <a:latin typeface="Georgia" panose="02040502050405020303" pitchFamily="18" charset="0"/>
                  </a:rPr>
                  <a:t>surface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tension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nl-NL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NL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sz="1400" dirty="0">
                    <a:latin typeface="Georgia" panose="02040502050405020303" pitchFamily="18" charset="0"/>
                  </a:rPr>
                  <a:t> as </a:t>
                </a:r>
                <a:r>
                  <a:rPr lang="nl-NL" sz="1400" dirty="0" err="1">
                    <a:latin typeface="Georgia" panose="02040502050405020303" pitchFamily="18" charset="0"/>
                  </a:rPr>
                  <a:t>follows</a:t>
                </a:r>
                <a:endParaRPr lang="nl-NL" sz="1400" dirty="0">
                  <a:latin typeface="Georgia" panose="02040502050405020303" pitchFamily="18" charset="0"/>
                </a:endParaRPr>
              </a:p>
              <a:p>
                <a:endParaRPr lang="nl-NL" sz="1400" dirty="0">
                  <a:latin typeface="Georgia" panose="02040502050405020303" pitchFamily="18" charset="0"/>
                </a:endParaRPr>
              </a:p>
              <a:p>
                <a:endParaRPr lang="nl-NL" sz="1400" dirty="0">
                  <a:latin typeface="Georgia" panose="02040502050405020303" pitchFamily="18" charset="0"/>
                </a:endParaRPr>
              </a:p>
              <a:p>
                <a:r>
                  <a:rPr lang="nl-NL" sz="1400" dirty="0" err="1">
                    <a:latin typeface="Georgia" panose="02040502050405020303" pitchFamily="18" charset="0"/>
                  </a:rPr>
                  <a:t>where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nl-NL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NL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nl-NL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sz="1400" dirty="0">
                    <a:latin typeface="Georgia" panose="02040502050405020303" pitchFamily="18" charset="0"/>
                  </a:rPr>
                  <a:t> is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the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surface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tension</a:t>
                </a:r>
                <a:r>
                  <a:rPr lang="nl-NL" sz="1400" dirty="0">
                    <a:latin typeface="Georgia" panose="02040502050405020303" pitchFamily="18" charset="0"/>
                  </a:rPr>
                  <a:t> of a </a:t>
                </a:r>
                <a:r>
                  <a:rPr lang="nl-NL" sz="1400" dirty="0" err="1">
                    <a:latin typeface="Georgia" panose="02040502050405020303" pitchFamily="18" charset="0"/>
                  </a:rPr>
                  <a:t>droplet</a:t>
                </a:r>
                <a:r>
                  <a:rPr lang="nl-NL" sz="1400" dirty="0">
                    <a:latin typeface="Georgia" panose="02040502050405020303" pitchFamily="18" charset="0"/>
                  </a:rPr>
                  <a:t> without </a:t>
                </a:r>
                <a:r>
                  <a:rPr lang="nl-NL" sz="1400" dirty="0" err="1">
                    <a:latin typeface="Georgia" panose="02040502050405020303" pitchFamily="18" charset="0"/>
                  </a:rPr>
                  <a:t>protein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and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nl-NL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NL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nl-NL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sz="1400" dirty="0">
                    <a:latin typeface="Georgia" panose="02040502050405020303" pitchFamily="18" charset="0"/>
                  </a:rPr>
                  <a:t> is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the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surface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tension</a:t>
                </a:r>
                <a:r>
                  <a:rPr lang="nl-NL" sz="1400" dirty="0">
                    <a:latin typeface="Georgia" panose="02040502050405020303" pitchFamily="18" charset="0"/>
                  </a:rPr>
                  <a:t> of a water-air interface </a:t>
                </a:r>
                <a:r>
                  <a:rPr lang="nl-NL" sz="1400" dirty="0" err="1">
                    <a:latin typeface="Georgia" panose="02040502050405020303" pitchFamily="18" charset="0"/>
                  </a:rPr>
                  <a:t>packed</a:t>
                </a:r>
                <a:r>
                  <a:rPr lang="nl-NL" sz="1400" dirty="0">
                    <a:latin typeface="Georgia" panose="02040502050405020303" pitchFamily="18" charset="0"/>
                  </a:rPr>
                  <a:t> at equilibrium.</a:t>
                </a:r>
              </a:p>
              <a:p>
                <a:r>
                  <a:rPr lang="nl-NL" sz="1400" dirty="0">
                    <a:latin typeface="Georgia" panose="02040502050405020303" pitchFamily="18" charset="0"/>
                  </a:rPr>
                  <a:t>As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the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adsorption</a:t>
                </a:r>
                <a:r>
                  <a:rPr lang="nl-NL" sz="1400" dirty="0">
                    <a:latin typeface="Georgia" panose="02040502050405020303" pitchFamily="18" charset="0"/>
                  </a:rPr>
                  <a:t> is </a:t>
                </a:r>
                <a:r>
                  <a:rPr lang="nl-NL" sz="1400" dirty="0" err="1">
                    <a:latin typeface="Georgia" panose="02040502050405020303" pitchFamily="18" charset="0"/>
                  </a:rPr>
                  <a:t>assumed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to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be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diffusion-controlled</a:t>
                </a:r>
                <a:r>
                  <a:rPr lang="nl-NL" sz="1400" dirty="0">
                    <a:latin typeface="Georgia" panose="02040502050405020303" pitchFamily="18" charset="0"/>
                  </a:rPr>
                  <a:t>, we pose [2]</a:t>
                </a:r>
              </a:p>
              <a:p>
                <a:endParaRPr lang="nl-NL" sz="1400" dirty="0">
                  <a:latin typeface="Georgia" panose="02040502050405020303" pitchFamily="18" charset="0"/>
                </a:endParaRPr>
              </a:p>
              <a:p>
                <a:endParaRPr lang="nl-NL" sz="1400" dirty="0">
                  <a:latin typeface="Georgia" panose="02040502050405020303" pitchFamily="18" charset="0"/>
                </a:endParaRPr>
              </a:p>
              <a:p>
                <a:endParaRPr lang="nl-NL" sz="1400" dirty="0">
                  <a:latin typeface="Georgia" panose="02040502050405020303" pitchFamily="18" charset="0"/>
                </a:endParaRPr>
              </a:p>
              <a:p>
                <a:endParaRPr lang="nl-NL" sz="1400" dirty="0">
                  <a:latin typeface="Georgia" panose="02040502050405020303" pitchFamily="18" charset="0"/>
                </a:endParaRPr>
              </a:p>
              <a:p>
                <a:r>
                  <a:rPr lang="nl-NL" sz="1400" dirty="0" err="1">
                    <a:latin typeface="Georgia" panose="02040502050405020303" pitchFamily="18" charset="0"/>
                  </a:rPr>
                  <a:t>with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NL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Sup>
                          <m:sSubSupPr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nl-NL" sz="1400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nl-NL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nl-NL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sSup>
                          <m:sSupPr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nl-NL" sz="1400" dirty="0">
                    <a:latin typeface="Georgia" panose="02040502050405020303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nl-NL" sz="1400" dirty="0">
                    <a:latin typeface="Georgia" panose="02040502050405020303" pitchFamily="18" charset="0"/>
                  </a:rPr>
                  <a:t> denotes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the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diffusion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coefficient</a:t>
                </a:r>
                <a:r>
                  <a:rPr lang="nl-NL" sz="1400" dirty="0">
                    <a:latin typeface="Georgia" panose="02040502050405020303" pitchFamily="18" charset="0"/>
                  </a:rPr>
                  <a:t> (m</a:t>
                </a:r>
                <a:r>
                  <a:rPr lang="nl-NL" sz="1400" baseline="30000" dirty="0">
                    <a:latin typeface="Georgia" panose="02040502050405020303" pitchFamily="18" charset="0"/>
                  </a:rPr>
                  <a:t>2</a:t>
                </a:r>
                <a:r>
                  <a:rPr lang="nl-NL" sz="1400" dirty="0">
                    <a:latin typeface="Georgia" panose="02040502050405020303" pitchFamily="18" charset="0"/>
                  </a:rPr>
                  <a:t>/s),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the</a:t>
                </a:r>
                <a:r>
                  <a:rPr lang="nl-NL" sz="1400" dirty="0">
                    <a:latin typeface="Georgia" panose="02040502050405020303" pitchFamily="18" charset="0"/>
                  </a:rPr>
                  <a:t> bulk </a:t>
                </a:r>
                <a:r>
                  <a:rPr lang="nl-NL" sz="1400" dirty="0" err="1">
                    <a:latin typeface="Georgia" panose="02040502050405020303" pitchFamily="18" charset="0"/>
                  </a:rPr>
                  <a:t>concentration</a:t>
                </a:r>
                <a:r>
                  <a:rPr lang="nl-NL" sz="1400" dirty="0">
                    <a:latin typeface="Georgia" panose="02040502050405020303" pitchFamily="18" charset="0"/>
                  </a:rPr>
                  <a:t> (m</a:t>
                </a:r>
                <a:r>
                  <a:rPr lang="nl-NL" sz="1400" baseline="30000" dirty="0">
                    <a:latin typeface="Georgia" panose="02040502050405020303" pitchFamily="18" charset="0"/>
                  </a:rPr>
                  <a:t>-3</a:t>
                </a:r>
                <a:r>
                  <a:rPr lang="nl-NL" sz="1400" dirty="0">
                    <a:latin typeface="Georgia" panose="02040502050405020303" pitchFamily="18" charset="0"/>
                  </a:rPr>
                  <a:t>) </a:t>
                </a:r>
                <a:r>
                  <a:rPr lang="nl-NL" sz="1400" dirty="0" err="1">
                    <a:latin typeface="Georgia" panose="02040502050405020303" pitchFamily="18" charset="0"/>
                  </a:rPr>
                  <a:t>and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l-NL" sz="1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nl-NL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nl-NL" sz="1400" dirty="0">
                    <a:latin typeface="Georgia" panose="02040502050405020303" pitchFamily="18" charset="0"/>
                  </a:rPr>
                  <a:t> the equilibrium </a:t>
                </a:r>
                <a:r>
                  <a:rPr lang="nl-NL" sz="1400" dirty="0" err="1">
                    <a:latin typeface="Georgia" panose="02040502050405020303" pitchFamily="18" charset="0"/>
                  </a:rPr>
                  <a:t>surface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coverage</a:t>
                </a:r>
                <a:r>
                  <a:rPr lang="nl-NL" sz="1400" dirty="0">
                    <a:latin typeface="Georgia" panose="02040502050405020303" pitchFamily="18" charset="0"/>
                  </a:rPr>
                  <a:t> (m</a:t>
                </a:r>
                <a:r>
                  <a:rPr lang="nl-NL" sz="1400" baseline="30000" dirty="0">
                    <a:latin typeface="Georgia" panose="02040502050405020303" pitchFamily="18" charset="0"/>
                  </a:rPr>
                  <a:t>-2</a:t>
                </a:r>
                <a:r>
                  <a:rPr lang="nl-NL" sz="1400" dirty="0">
                    <a:latin typeface="Georgia" panose="02040502050405020303" pitchFamily="18" charset="0"/>
                  </a:rPr>
                  <a:t>).</a:t>
                </a:r>
              </a:p>
              <a:p>
                <a:endParaRPr lang="nl-NL" sz="1400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DF4550F6-BA4F-4B11-9C09-0740B8D77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128" y="595223"/>
                <a:ext cx="5745194" cy="3495957"/>
              </a:xfrm>
              <a:prstGeom prst="rect">
                <a:avLst/>
              </a:prstGeom>
              <a:blipFill>
                <a:blip r:embed="rId2"/>
                <a:stretch>
                  <a:fillRect l="-318" t="-524" r="-10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kstvak 4">
            <a:extLst>
              <a:ext uri="{FF2B5EF4-FFF2-40B4-BE49-F238E27FC236}">
                <a16:creationId xmlns:a16="http://schemas.microsoft.com/office/drawing/2014/main" id="{561E7FB6-0277-4F50-B1BA-6E38E8EB0ED9}"/>
              </a:ext>
            </a:extLst>
          </p:cNvPr>
          <p:cNvSpPr txBox="1"/>
          <p:nvPr/>
        </p:nvSpPr>
        <p:spPr>
          <a:xfrm>
            <a:off x="1534261" y="4200611"/>
            <a:ext cx="8852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Cassie ABD, Baxter S (1944) Wettability of porous surfaces. Trans Faraday </a:t>
            </a:r>
            <a:r>
              <a:rPr lang="en-US" dirty="0" err="1"/>
              <a:t>Soc</a:t>
            </a:r>
            <a:r>
              <a:rPr lang="en-US" dirty="0"/>
              <a:t> 40:546–550</a:t>
            </a:r>
          </a:p>
          <a:p>
            <a:r>
              <a:rPr lang="en-US" dirty="0"/>
              <a:t>[2] </a:t>
            </a:r>
            <a:r>
              <a:rPr lang="nl-NL" dirty="0" err="1"/>
              <a:t>Rahn</a:t>
            </a:r>
            <a:r>
              <a:rPr lang="nl-NL" dirty="0"/>
              <a:t>, J. R.; </a:t>
            </a:r>
            <a:r>
              <a:rPr lang="nl-NL" dirty="0" err="1"/>
              <a:t>Hallock</a:t>
            </a:r>
            <a:r>
              <a:rPr lang="nl-NL" dirty="0"/>
              <a:t>, R. B. </a:t>
            </a:r>
            <a:r>
              <a:rPr lang="nl-NL" i="1" dirty="0" err="1"/>
              <a:t>Langmuir</a:t>
            </a:r>
            <a:r>
              <a:rPr lang="nl-NL" i="1" dirty="0"/>
              <a:t> </a:t>
            </a:r>
            <a:r>
              <a:rPr lang="nl-NL" b="1" dirty="0"/>
              <a:t>1995</a:t>
            </a:r>
            <a:r>
              <a:rPr lang="nl-NL" dirty="0"/>
              <a:t>, </a:t>
            </a:r>
            <a:r>
              <a:rPr lang="nl-NL" i="1" dirty="0"/>
              <a:t>11</a:t>
            </a:r>
            <a:r>
              <a:rPr lang="nl-NL" dirty="0"/>
              <a:t>, 650.</a:t>
            </a:r>
          </a:p>
        </p:txBody>
      </p:sp>
      <p:pic>
        <p:nvPicPr>
          <p:cNvPr id="1026" name="Picture 2" descr="https://latex.codecogs.com/gif.latex?%5Cdpi%7B300%7D%20%5CLARGE%20%5Cgamma%28t%29%20%3D%20%5Cgamma%280%29%20&amp;plus;%20%28%5Cgamma%28%5Cinfty%29%20-%20%5Cgamma%280%29%29%20%5Ccdot%20%5Ctheta%28t%29">
            <a:extLst>
              <a:ext uri="{FF2B5EF4-FFF2-40B4-BE49-F238E27FC236}">
                <a16:creationId xmlns:a16="http://schemas.microsoft.com/office/drawing/2014/main" id="{9A41D472-1999-4C28-A3C8-6D63F1B1A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881" y="1395442"/>
            <a:ext cx="3087688" cy="2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atex.codecogs.com/gif.latex?%5Cdpi%7B300%7D%20%5CLARGE%20%5Ctheta%28t%29%20%3D%20%5Cexp%7B%20%5Cleft%28%20-%20%5Csqrt%7B%5Cfrac%7Bt%7D%7BT%7D%7D%20%5Cright%20%29%7D">
            <a:extLst>
              <a:ext uri="{FF2B5EF4-FFF2-40B4-BE49-F238E27FC236}">
                <a16:creationId xmlns:a16="http://schemas.microsoft.com/office/drawing/2014/main" id="{708D9752-2FF8-4B24-A1EB-EFEEC389F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214" y="2482845"/>
            <a:ext cx="1891022" cy="68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33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ep 25">
            <a:extLst>
              <a:ext uri="{FF2B5EF4-FFF2-40B4-BE49-F238E27FC236}">
                <a16:creationId xmlns:a16="http://schemas.microsoft.com/office/drawing/2014/main" id="{007115C3-54A5-4FCB-B312-E69DFD4D6DE7}"/>
              </a:ext>
            </a:extLst>
          </p:cNvPr>
          <p:cNvGrpSpPr/>
          <p:nvPr/>
        </p:nvGrpSpPr>
        <p:grpSpPr>
          <a:xfrm>
            <a:off x="2570159" y="1677728"/>
            <a:ext cx="6561912" cy="4156043"/>
            <a:chOff x="2570159" y="1677728"/>
            <a:chExt cx="6561912" cy="4156043"/>
          </a:xfrm>
        </p:grpSpPr>
        <p:pic>
          <p:nvPicPr>
            <p:cNvPr id="25" name="Afbeelding 24">
              <a:extLst>
                <a:ext uri="{FF2B5EF4-FFF2-40B4-BE49-F238E27FC236}">
                  <a16:creationId xmlns:a16="http://schemas.microsoft.com/office/drawing/2014/main" id="{11807947-9D04-4852-8511-06E7502C9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1192"/>
            <a:stretch/>
          </p:blipFill>
          <p:spPr>
            <a:xfrm>
              <a:off x="3059929" y="1677728"/>
              <a:ext cx="6072142" cy="3502545"/>
            </a:xfrm>
            <a:prstGeom prst="rect">
              <a:avLst/>
            </a:prstGeom>
          </p:spPr>
        </p:pic>
        <p:pic>
          <p:nvPicPr>
            <p:cNvPr id="6" name="Afbeelding 5" descr="https://latex.codecogs.com/gif.latex?%5Cdpi%7B300%7D%20%5CLARGE%20%5Cfrac%7B%5Cgamma%280%29%20-%20%5Cgamma%28t%29%7D%7B%5Cgamma%280%29%20-%20%5Cgamma%28%5Cinfty%29%7D">
              <a:extLst>
                <a:ext uri="{FF2B5EF4-FFF2-40B4-BE49-F238E27FC236}">
                  <a16:creationId xmlns:a16="http://schemas.microsoft.com/office/drawing/2014/main" id="{C542E4BB-9865-4F90-AE32-00D106D8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283229" y="3194327"/>
              <a:ext cx="1043202" cy="469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Afbeelding 6" descr="https://latex.codecogs.com/gif.latex?%5Cdpi%7B300%7D%20%5CLARGE%20t%20%5Ccdot%20c%5E2%20%5C%3B%20%5B%5Ctext%7Bsg%7D%5E2/%5Ctext%7BL%7D%5E%7B2%7D%5D">
              <a:extLst>
                <a:ext uri="{FF2B5EF4-FFF2-40B4-BE49-F238E27FC236}">
                  <a16:creationId xmlns:a16="http://schemas.microsoft.com/office/drawing/2014/main" id="{2EC20347-0599-4665-95E6-EF77E2A21F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1070" y="5168742"/>
              <a:ext cx="1129860" cy="246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ep 22">
              <a:extLst>
                <a:ext uri="{FF2B5EF4-FFF2-40B4-BE49-F238E27FC236}">
                  <a16:creationId xmlns:a16="http://schemas.microsoft.com/office/drawing/2014/main" id="{04C69006-1085-43EB-829C-2DE9E26EEE53}"/>
                </a:ext>
              </a:extLst>
            </p:cNvPr>
            <p:cNvGrpSpPr/>
            <p:nvPr/>
          </p:nvGrpSpPr>
          <p:grpSpPr>
            <a:xfrm>
              <a:off x="4302441" y="5525994"/>
              <a:ext cx="3587118" cy="307777"/>
              <a:chOff x="3784121" y="5657439"/>
              <a:chExt cx="3587118" cy="307777"/>
            </a:xfrm>
          </p:grpSpPr>
          <p:grpSp>
            <p:nvGrpSpPr>
              <p:cNvPr id="10" name="Groep 9">
                <a:extLst>
                  <a:ext uri="{FF2B5EF4-FFF2-40B4-BE49-F238E27FC236}">
                    <a16:creationId xmlns:a16="http://schemas.microsoft.com/office/drawing/2014/main" id="{7F9FBC6A-301C-42B1-8B70-A6305718985A}"/>
                  </a:ext>
                </a:extLst>
              </p:cNvPr>
              <p:cNvGrpSpPr/>
              <p:nvPr/>
            </p:nvGrpSpPr>
            <p:grpSpPr>
              <a:xfrm>
                <a:off x="5660769" y="5657439"/>
                <a:ext cx="834807" cy="307777"/>
                <a:chOff x="3631721" y="5505039"/>
                <a:chExt cx="834807" cy="307777"/>
              </a:xfrm>
            </p:grpSpPr>
            <p:sp>
              <p:nvSpPr>
                <p:cNvPr id="8" name="Ovaal 7">
                  <a:extLst>
                    <a:ext uri="{FF2B5EF4-FFF2-40B4-BE49-F238E27FC236}">
                      <a16:creationId xmlns:a16="http://schemas.microsoft.com/office/drawing/2014/main" id="{21D71338-245C-4011-8393-99153A030423}"/>
                    </a:ext>
                  </a:extLst>
                </p:cNvPr>
                <p:cNvSpPr/>
                <p:nvPr/>
              </p:nvSpPr>
              <p:spPr>
                <a:xfrm>
                  <a:off x="3631721" y="5607170"/>
                  <a:ext cx="103517" cy="103517"/>
                </a:xfrm>
                <a:prstGeom prst="ellipse">
                  <a:avLst/>
                </a:prstGeom>
                <a:solidFill>
                  <a:srgbClr val="FDCC02"/>
                </a:solidFill>
                <a:ln>
                  <a:solidFill>
                    <a:srgbClr val="FDCC0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9" name="Tekstvak 8">
                  <a:extLst>
                    <a:ext uri="{FF2B5EF4-FFF2-40B4-BE49-F238E27FC236}">
                      <a16:creationId xmlns:a16="http://schemas.microsoft.com/office/drawing/2014/main" id="{D44E6708-F359-48D9-AD8C-DD72AC141B96}"/>
                    </a:ext>
                  </a:extLst>
                </p:cNvPr>
                <p:cNvSpPr txBox="1"/>
                <p:nvPr/>
              </p:nvSpPr>
              <p:spPr>
                <a:xfrm>
                  <a:off x="3735238" y="5505039"/>
                  <a:ext cx="73129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400" dirty="0">
                      <a:latin typeface="Arial" panose="020B0604020202020204" pitchFamily="34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2.5 g/L</a:t>
                  </a:r>
                </a:p>
              </p:txBody>
            </p:sp>
          </p:grpSp>
          <p:grpSp>
            <p:nvGrpSpPr>
              <p:cNvPr id="11" name="Groep 10">
                <a:extLst>
                  <a:ext uri="{FF2B5EF4-FFF2-40B4-BE49-F238E27FC236}">
                    <a16:creationId xmlns:a16="http://schemas.microsoft.com/office/drawing/2014/main" id="{1F52DA72-FE4D-4EF3-9291-879A43110468}"/>
                  </a:ext>
                </a:extLst>
              </p:cNvPr>
              <p:cNvGrpSpPr/>
              <p:nvPr/>
            </p:nvGrpSpPr>
            <p:grpSpPr>
              <a:xfrm>
                <a:off x="4722445" y="5657439"/>
                <a:ext cx="834807" cy="307777"/>
                <a:chOff x="3631721" y="5505039"/>
                <a:chExt cx="834807" cy="307777"/>
              </a:xfrm>
            </p:grpSpPr>
            <p:sp>
              <p:nvSpPr>
                <p:cNvPr id="12" name="Ovaal 11">
                  <a:extLst>
                    <a:ext uri="{FF2B5EF4-FFF2-40B4-BE49-F238E27FC236}">
                      <a16:creationId xmlns:a16="http://schemas.microsoft.com/office/drawing/2014/main" id="{F43A4B6A-4EA4-4751-9612-196DE3D53D3D}"/>
                    </a:ext>
                  </a:extLst>
                </p:cNvPr>
                <p:cNvSpPr/>
                <p:nvPr/>
              </p:nvSpPr>
              <p:spPr>
                <a:xfrm>
                  <a:off x="3631721" y="5607170"/>
                  <a:ext cx="103517" cy="103517"/>
                </a:xfrm>
                <a:prstGeom prst="ellipse">
                  <a:avLst/>
                </a:prstGeom>
                <a:solidFill>
                  <a:srgbClr val="FF0606"/>
                </a:solidFill>
                <a:ln>
                  <a:solidFill>
                    <a:srgbClr val="FF060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3" name="Tekstvak 12">
                  <a:extLst>
                    <a:ext uri="{FF2B5EF4-FFF2-40B4-BE49-F238E27FC236}">
                      <a16:creationId xmlns:a16="http://schemas.microsoft.com/office/drawing/2014/main" id="{AB380355-AA47-47E4-85EC-C1C1973544AA}"/>
                    </a:ext>
                  </a:extLst>
                </p:cNvPr>
                <p:cNvSpPr txBox="1"/>
                <p:nvPr/>
              </p:nvSpPr>
              <p:spPr>
                <a:xfrm>
                  <a:off x="3735238" y="5505039"/>
                  <a:ext cx="73129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400" dirty="0">
                      <a:latin typeface="Arial" panose="020B0604020202020204" pitchFamily="34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1.0 g/L</a:t>
                  </a:r>
                </a:p>
              </p:txBody>
            </p:sp>
          </p:grpSp>
          <p:grpSp>
            <p:nvGrpSpPr>
              <p:cNvPr id="14" name="Groep 13">
                <a:extLst>
                  <a:ext uri="{FF2B5EF4-FFF2-40B4-BE49-F238E27FC236}">
                    <a16:creationId xmlns:a16="http://schemas.microsoft.com/office/drawing/2014/main" id="{E9F63ACE-CFBE-4F41-B2B4-AA4CE10737EE}"/>
                  </a:ext>
                </a:extLst>
              </p:cNvPr>
              <p:cNvGrpSpPr/>
              <p:nvPr/>
            </p:nvGrpSpPr>
            <p:grpSpPr>
              <a:xfrm>
                <a:off x="3784121" y="5657439"/>
                <a:ext cx="834807" cy="307777"/>
                <a:chOff x="3631721" y="5505039"/>
                <a:chExt cx="834807" cy="307777"/>
              </a:xfrm>
            </p:grpSpPr>
            <p:sp>
              <p:nvSpPr>
                <p:cNvPr id="15" name="Ovaal 14">
                  <a:extLst>
                    <a:ext uri="{FF2B5EF4-FFF2-40B4-BE49-F238E27FC236}">
                      <a16:creationId xmlns:a16="http://schemas.microsoft.com/office/drawing/2014/main" id="{13D42F20-ED83-45EC-BEF7-98665C2A0CC0}"/>
                    </a:ext>
                  </a:extLst>
                </p:cNvPr>
                <p:cNvSpPr/>
                <p:nvPr/>
              </p:nvSpPr>
              <p:spPr>
                <a:xfrm>
                  <a:off x="3631721" y="5607170"/>
                  <a:ext cx="103517" cy="103517"/>
                </a:xfrm>
                <a:prstGeom prst="ellipse">
                  <a:avLst/>
                </a:prstGeom>
                <a:solidFill>
                  <a:srgbClr val="0606FF"/>
                </a:solidFill>
                <a:ln>
                  <a:solidFill>
                    <a:srgbClr val="060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6" name="Tekstvak 15">
                  <a:extLst>
                    <a:ext uri="{FF2B5EF4-FFF2-40B4-BE49-F238E27FC236}">
                      <a16:creationId xmlns:a16="http://schemas.microsoft.com/office/drawing/2014/main" id="{EF0AF73D-C19F-455D-8D00-EBFD8659497E}"/>
                    </a:ext>
                  </a:extLst>
                </p:cNvPr>
                <p:cNvSpPr txBox="1"/>
                <p:nvPr/>
              </p:nvSpPr>
              <p:spPr>
                <a:xfrm>
                  <a:off x="3735238" y="5505039"/>
                  <a:ext cx="73129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400" dirty="0">
                      <a:latin typeface="Arial" panose="020B0604020202020204" pitchFamily="34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0.1 g/L</a:t>
                  </a:r>
                </a:p>
              </p:txBody>
            </p:sp>
          </p:grpSp>
          <p:grpSp>
            <p:nvGrpSpPr>
              <p:cNvPr id="20" name="Groep 19">
                <a:extLst>
                  <a:ext uri="{FF2B5EF4-FFF2-40B4-BE49-F238E27FC236}">
                    <a16:creationId xmlns:a16="http://schemas.microsoft.com/office/drawing/2014/main" id="{E76A2196-37DA-45A6-BBFB-795BBAAF41DC}"/>
                  </a:ext>
                </a:extLst>
              </p:cNvPr>
              <p:cNvGrpSpPr/>
              <p:nvPr/>
            </p:nvGrpSpPr>
            <p:grpSpPr>
              <a:xfrm>
                <a:off x="6586125" y="5657439"/>
                <a:ext cx="785114" cy="307777"/>
                <a:chOff x="3631721" y="5505039"/>
                <a:chExt cx="785114" cy="307777"/>
              </a:xfrm>
            </p:grpSpPr>
            <p:sp>
              <p:nvSpPr>
                <p:cNvPr id="21" name="Ovaal 20">
                  <a:extLst>
                    <a:ext uri="{FF2B5EF4-FFF2-40B4-BE49-F238E27FC236}">
                      <a16:creationId xmlns:a16="http://schemas.microsoft.com/office/drawing/2014/main" id="{93E5C273-F8F0-47B6-BE2F-D74D9EF2B7D5}"/>
                    </a:ext>
                  </a:extLst>
                </p:cNvPr>
                <p:cNvSpPr/>
                <p:nvPr/>
              </p:nvSpPr>
              <p:spPr>
                <a:xfrm>
                  <a:off x="3631721" y="5607170"/>
                  <a:ext cx="103517" cy="103517"/>
                </a:xfrm>
                <a:prstGeom prst="ellipse">
                  <a:avLst/>
                </a:prstGeom>
                <a:solidFill>
                  <a:srgbClr val="36CC36"/>
                </a:solidFill>
                <a:ln>
                  <a:solidFill>
                    <a:srgbClr val="36CC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2" name="Tekstvak 21">
                  <a:extLst>
                    <a:ext uri="{FF2B5EF4-FFF2-40B4-BE49-F238E27FC236}">
                      <a16:creationId xmlns:a16="http://schemas.microsoft.com/office/drawing/2014/main" id="{254427C0-1CBB-479F-9934-BA4A183EE057}"/>
                    </a:ext>
                  </a:extLst>
                </p:cNvPr>
                <p:cNvSpPr txBox="1"/>
                <p:nvPr/>
              </p:nvSpPr>
              <p:spPr>
                <a:xfrm>
                  <a:off x="3735238" y="5505039"/>
                  <a:ext cx="6815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400" dirty="0">
                      <a:latin typeface="Arial" panose="020B0604020202020204" pitchFamily="34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10 g/L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1704731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175</Words>
  <Application>Microsoft Office PowerPoint</Application>
  <PresentationFormat>Breedbeeld</PresentationFormat>
  <Paragraphs>16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Georgia</vt:lpstr>
      <vt:lpstr>Verdana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Sjoerd van Dongen</dc:creator>
  <cp:lastModifiedBy>Sjoerd van Dongen</cp:lastModifiedBy>
  <cp:revision>19</cp:revision>
  <dcterms:created xsi:type="dcterms:W3CDTF">2018-04-21T16:28:49Z</dcterms:created>
  <dcterms:modified xsi:type="dcterms:W3CDTF">2018-04-21T17:04:07Z</dcterms:modified>
</cp:coreProperties>
</file>