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c874ea58a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c874ea58a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c874ea58a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c874ea58a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c874ea58a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c874ea58a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c874ea58a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c874ea58a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c874ea58a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c874ea58a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c874ea58a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c874ea58a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c874ea58a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c874ea58a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c874ea58a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c874ea58a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c874ea58a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c874ea58a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500">
                <a:solidFill>
                  <a:srgbClr val="ECECEC"/>
                </a:solidFill>
                <a:highlight>
                  <a:srgbClr val="212121"/>
                </a:highlight>
                <a:latin typeface="Times New Roman"/>
                <a:ea typeface="Times New Roman"/>
                <a:cs typeface="Times New Roman"/>
                <a:sym typeface="Times New Roman"/>
              </a:rPr>
              <a:t>THU Bridge Mobile Application</a:t>
            </a:r>
            <a:endParaRPr sz="2500">
              <a:solidFill>
                <a:srgbClr val="ECECEC"/>
              </a:solidFill>
              <a:highlight>
                <a:srgbClr val="212121"/>
              </a:highlight>
              <a:latin typeface="Times New Roman"/>
              <a:ea typeface="Times New Roman"/>
              <a:cs typeface="Times New Roman"/>
              <a:sym typeface="Times New Roman"/>
            </a:endParaRPr>
          </a:p>
          <a:p>
            <a:pPr indent="0" lvl="0" marL="0" rtl="0" algn="l">
              <a:spcBef>
                <a:spcPts val="0"/>
              </a:spcBef>
              <a:spcAft>
                <a:spcPts val="0"/>
              </a:spcAft>
              <a:buNone/>
            </a:pPr>
            <a:r>
              <a:t/>
            </a:r>
            <a:endParaRPr sz="2500">
              <a:solidFill>
                <a:srgbClr val="ECECEC"/>
              </a:solidFill>
              <a:highlight>
                <a:srgbClr val="212121"/>
              </a:highlight>
              <a:latin typeface="Times New Roman"/>
              <a:ea typeface="Times New Roman"/>
              <a:cs typeface="Times New Roman"/>
              <a:sym typeface="Times New Roman"/>
            </a:endParaRPr>
          </a:p>
          <a:p>
            <a:pPr indent="0" lvl="0" marL="0" rtl="0" algn="l">
              <a:spcBef>
                <a:spcPts val="0"/>
              </a:spcBef>
              <a:spcAft>
                <a:spcPts val="0"/>
              </a:spcAft>
              <a:buNone/>
            </a:pPr>
            <a:r>
              <a:rPr lang="en-GB" sz="2500">
                <a:solidFill>
                  <a:srgbClr val="ECECEC"/>
                </a:solidFill>
                <a:highlight>
                  <a:srgbClr val="212121"/>
                </a:highlight>
                <a:latin typeface="Times New Roman"/>
                <a:ea typeface="Times New Roman"/>
                <a:cs typeface="Times New Roman"/>
                <a:sym typeface="Times New Roman"/>
              </a:rPr>
              <a:t>Prof : Gheorghi Guzun </a:t>
            </a: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highlight>
                  <a:srgbClr val="FFFFFF"/>
                </a:highlight>
                <a:latin typeface="Arial"/>
                <a:ea typeface="Arial"/>
                <a:cs typeface="Arial"/>
                <a:sym typeface="Arial"/>
              </a:rPr>
              <a:t>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ECECEC"/>
              </a:solidFill>
              <a:highlight>
                <a:srgbClr val="212121"/>
              </a:highlight>
              <a:latin typeface="Times New Roman"/>
              <a:ea typeface="Times New Roman"/>
              <a:cs typeface="Times New Roman"/>
              <a:sym typeface="Times New Roman"/>
            </a:endParaRPr>
          </a:p>
        </p:txBody>
      </p:sp>
      <p:sp>
        <p:nvSpPr>
          <p:cNvPr id="135" name="Google Shape;135;p13"/>
          <p:cNvSpPr txBox="1"/>
          <p:nvPr>
            <p:ph idx="1" type="subTitle"/>
          </p:nvPr>
        </p:nvSpPr>
        <p:spPr>
          <a:xfrm>
            <a:off x="5083950" y="3157300"/>
            <a:ext cx="3470700" cy="1273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b="1" lang="en-GB" sz="1475">
                <a:solidFill>
                  <a:srgbClr val="FFFFFF"/>
                </a:solidFill>
                <a:latin typeface="Times New Roman"/>
                <a:ea typeface="Times New Roman"/>
                <a:cs typeface="Times New Roman"/>
                <a:sym typeface="Times New Roman"/>
              </a:rPr>
              <a:t>Chirag Arora </a:t>
            </a:r>
            <a:endParaRPr b="1" sz="1475">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275"/>
              <a:buNone/>
            </a:pPr>
            <a:r>
              <a:rPr b="1" lang="en-GB" sz="1475">
                <a:solidFill>
                  <a:srgbClr val="FFFFFF"/>
                </a:solidFill>
                <a:latin typeface="Times New Roman"/>
                <a:ea typeface="Times New Roman"/>
                <a:cs typeface="Times New Roman"/>
                <a:sym typeface="Times New Roman"/>
              </a:rPr>
              <a:t>Sai Prasanth Guthula</a:t>
            </a:r>
            <a:endParaRPr b="1" sz="1475">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275"/>
              <a:buNone/>
            </a:pPr>
            <a:r>
              <a:rPr b="1" lang="en-GB" sz="1475">
                <a:solidFill>
                  <a:srgbClr val="FFFFFF"/>
                </a:solidFill>
                <a:latin typeface="Times New Roman"/>
                <a:ea typeface="Times New Roman"/>
                <a:cs typeface="Times New Roman"/>
                <a:sym typeface="Times New Roman"/>
              </a:rPr>
              <a:t>Sai Vamsi Dutt Patibandla  </a:t>
            </a:r>
            <a:endParaRPr b="1" sz="1475">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275"/>
              <a:buNone/>
            </a:pPr>
            <a:r>
              <a:rPr b="1" lang="en-GB" sz="1475">
                <a:solidFill>
                  <a:srgbClr val="FFFFFF"/>
                </a:solidFill>
                <a:latin typeface="Times New Roman"/>
                <a:ea typeface="Times New Roman"/>
                <a:cs typeface="Times New Roman"/>
                <a:sym typeface="Times New Roman"/>
              </a:rPr>
              <a:t>Jigar Jigneshbhai Shah </a:t>
            </a:r>
            <a:endParaRPr b="1" sz="1475">
              <a:solidFill>
                <a:srgbClr val="FFFFFF"/>
              </a:solidFill>
              <a:latin typeface="Times New Roman"/>
              <a:ea typeface="Times New Roman"/>
              <a:cs typeface="Times New Roman"/>
              <a:sym typeface="Times New Roman"/>
            </a:endParaRPr>
          </a:p>
          <a:p>
            <a:pPr indent="0" lvl="0" marL="0" rtl="0" algn="l">
              <a:lnSpc>
                <a:spcPct val="105000"/>
              </a:lnSpc>
              <a:spcBef>
                <a:spcPts val="0"/>
              </a:spcBef>
              <a:spcAft>
                <a:spcPts val="0"/>
              </a:spcAft>
              <a:buSzPts val="275"/>
              <a:buNone/>
            </a:pPr>
            <a:r>
              <a:t/>
            </a:r>
            <a:endParaRPr b="1" sz="775">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75"/>
              <a:buNone/>
            </a:pPr>
            <a:r>
              <a:t/>
            </a:r>
            <a:endParaRPr sz="425">
              <a:latin typeface="Times New Roman"/>
              <a:ea typeface="Times New Roman"/>
              <a:cs typeface="Times New Roman"/>
              <a:sym typeface="Times New Roman"/>
            </a:endParaRPr>
          </a:p>
        </p:txBody>
      </p:sp>
      <p:pic>
        <p:nvPicPr>
          <p:cNvPr id="136" name="Google Shape;136;p13"/>
          <p:cNvPicPr preferRelativeResize="0"/>
          <p:nvPr/>
        </p:nvPicPr>
        <p:blipFill>
          <a:blip r:embed="rId3">
            <a:alphaModFix/>
          </a:blip>
          <a:stretch>
            <a:fillRect/>
          </a:stretch>
        </p:blipFill>
        <p:spPr>
          <a:xfrm>
            <a:off x="319550" y="3102075"/>
            <a:ext cx="2828925" cy="1619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GB" sz="2085">
                <a:solidFill>
                  <a:srgbClr val="ECECEC"/>
                </a:solidFill>
                <a:highlight>
                  <a:srgbClr val="212121"/>
                </a:highlight>
                <a:latin typeface="Times New Roman"/>
                <a:ea typeface="Times New Roman"/>
                <a:cs typeface="Times New Roman"/>
                <a:sym typeface="Times New Roman"/>
              </a:rPr>
              <a:t>Abstract</a:t>
            </a:r>
            <a:endParaRPr b="1" sz="2085">
              <a:solidFill>
                <a:srgbClr val="ECECEC"/>
              </a:solidFill>
              <a:highlight>
                <a:srgbClr val="212121"/>
              </a:highlight>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216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THU Bridge mobile application serves as a dynamic solution to the prevalent communication barriers in healthcare settings, particularly those arising from language differences.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It is designed to facilitate seamless interactions between patients, interpreters, and administrators, thereby enhancing the accessibility of healthcare services and improving overall patient satisfaction.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application is user-friendly, secure, and serves multiple stakeholders in the healthcare system by providing tools to request and manage interpreter services, access appointment schedules, and oversee operations efficiently.</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GB" sz="2085">
                <a:solidFill>
                  <a:srgbClr val="ECECEC"/>
                </a:solidFill>
                <a:highlight>
                  <a:srgbClr val="212121"/>
                </a:highlight>
                <a:latin typeface="Times New Roman"/>
                <a:ea typeface="Times New Roman"/>
                <a:cs typeface="Times New Roman"/>
                <a:sym typeface="Times New Roman"/>
              </a:rPr>
              <a:t>Project Overview</a:t>
            </a:r>
            <a:endParaRPr b="1" sz="2085">
              <a:solidFill>
                <a:srgbClr val="ECECEC"/>
              </a:solidFill>
              <a:highlight>
                <a:srgbClr val="212121"/>
              </a:highlight>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216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ECECEC"/>
              </a:buClr>
              <a:buSzPts val="1300"/>
              <a:buChar char="●"/>
            </a:pPr>
            <a:r>
              <a:rPr lang="en-GB">
                <a:solidFill>
                  <a:srgbClr val="ECECEC"/>
                </a:solidFill>
                <a:highlight>
                  <a:srgbClr val="212121"/>
                </a:highlight>
                <a:latin typeface="Times New Roman"/>
                <a:ea typeface="Times New Roman"/>
                <a:cs typeface="Times New Roman"/>
                <a:sym typeface="Times New Roman"/>
              </a:rPr>
              <a:t>I</a:t>
            </a:r>
            <a:r>
              <a:rPr lang="en-GB" sz="1500">
                <a:solidFill>
                  <a:srgbClr val="ECECEC"/>
                </a:solidFill>
                <a:highlight>
                  <a:srgbClr val="212121"/>
                </a:highlight>
                <a:latin typeface="Times New Roman"/>
                <a:ea typeface="Times New Roman"/>
                <a:cs typeface="Times New Roman"/>
                <a:sym typeface="Times New Roman"/>
              </a:rPr>
              <a:t>n the era of global health challenges, the importance of robust communication systems in healthcare cannot be overstated.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THU Bridge app aims to address these challenges by creating an interface that allows for efficient communication between patients who speak different languages and their healthcare providers.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project's objective is to integrate advanced digital solutions to streamline communication processes, reduce associated costs, and improve the outcomes of healthcare services.</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403575"/>
            <a:ext cx="7038900" cy="914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GB" sz="2085">
                <a:solidFill>
                  <a:srgbClr val="ECECEC"/>
                </a:solidFill>
                <a:highlight>
                  <a:srgbClr val="212121"/>
                </a:highlight>
                <a:latin typeface="Times New Roman"/>
                <a:ea typeface="Times New Roman"/>
                <a:cs typeface="Times New Roman"/>
                <a:sym typeface="Times New Roman"/>
              </a:rPr>
              <a:t>Project Architecture</a:t>
            </a:r>
            <a:endParaRPr b="1" sz="2085">
              <a:solidFill>
                <a:srgbClr val="ECECEC"/>
              </a:solidFill>
              <a:highlight>
                <a:srgbClr val="212121"/>
              </a:highlight>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2160"/>
          </a:p>
        </p:txBody>
      </p:sp>
      <p:sp>
        <p:nvSpPr>
          <p:cNvPr id="154" name="Google Shape;154;p16"/>
          <p:cNvSpPr txBox="1"/>
          <p:nvPr>
            <p:ph idx="1" type="body"/>
          </p:nvPr>
        </p:nvSpPr>
        <p:spPr>
          <a:xfrm>
            <a:off x="137650" y="1567550"/>
            <a:ext cx="4563000" cy="32994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Clr>
                <a:srgbClr val="ECECEC"/>
              </a:buClr>
              <a:buSzPts val="1300"/>
              <a:buFont typeface="Times New Roman"/>
              <a:buChar char="●"/>
            </a:pPr>
            <a:r>
              <a:rPr lang="en-GB" sz="1210">
                <a:solidFill>
                  <a:srgbClr val="ECECEC"/>
                </a:solidFill>
                <a:highlight>
                  <a:srgbClr val="212121"/>
                </a:highlight>
                <a:latin typeface="Times New Roman"/>
                <a:ea typeface="Times New Roman"/>
                <a:cs typeface="Times New Roman"/>
                <a:sym typeface="Times New Roman"/>
              </a:rPr>
              <a:t>T</a:t>
            </a:r>
            <a:r>
              <a:rPr lang="en-GB" sz="1395">
                <a:solidFill>
                  <a:srgbClr val="ECECEC"/>
                </a:solidFill>
                <a:highlight>
                  <a:srgbClr val="212121"/>
                </a:highlight>
                <a:latin typeface="Times New Roman"/>
                <a:ea typeface="Times New Roman"/>
                <a:cs typeface="Times New Roman"/>
                <a:sym typeface="Times New Roman"/>
              </a:rPr>
              <a:t>he architecture of the THU Bridge app is designed with a focus on modularity and scalability. </a:t>
            </a:r>
            <a:endParaRPr sz="1395">
              <a:solidFill>
                <a:srgbClr val="ECECEC"/>
              </a:solidFill>
              <a:highlight>
                <a:srgbClr val="212121"/>
              </a:highlight>
              <a:latin typeface="Times New Roman"/>
              <a:ea typeface="Times New Roman"/>
              <a:cs typeface="Times New Roman"/>
              <a:sym typeface="Times New Roman"/>
            </a:endParaRPr>
          </a:p>
          <a:p>
            <a:pPr indent="-317182" lvl="0" marL="457200" rtl="0" algn="l">
              <a:lnSpc>
                <a:spcPct val="105000"/>
              </a:lnSpc>
              <a:spcBef>
                <a:spcPts val="0"/>
              </a:spcBef>
              <a:spcAft>
                <a:spcPts val="0"/>
              </a:spcAft>
              <a:buClr>
                <a:srgbClr val="ECECEC"/>
              </a:buClr>
              <a:buSzPts val="1395"/>
              <a:buFont typeface="Times New Roman"/>
              <a:buChar char="●"/>
            </a:pPr>
            <a:r>
              <a:rPr lang="en-GB" sz="1395">
                <a:solidFill>
                  <a:srgbClr val="ECECEC"/>
                </a:solidFill>
                <a:highlight>
                  <a:srgbClr val="212121"/>
                </a:highlight>
                <a:latin typeface="Times New Roman"/>
                <a:ea typeface="Times New Roman"/>
                <a:cs typeface="Times New Roman"/>
                <a:sym typeface="Times New Roman"/>
              </a:rPr>
              <a:t>It consists of three primary layers: the Presentation Layer, which is tailored for maximum user accessibility and ease of use; the Business Logic Layer, which handles all the core functionalities such as scheduling and data management; and the Data Access Layer, which interacts with databases and external APIs to fetch and store necessary data securely. </a:t>
            </a:r>
            <a:endParaRPr sz="1395">
              <a:solidFill>
                <a:srgbClr val="ECECEC"/>
              </a:solidFill>
              <a:highlight>
                <a:srgbClr val="212121"/>
              </a:highlight>
              <a:latin typeface="Times New Roman"/>
              <a:ea typeface="Times New Roman"/>
              <a:cs typeface="Times New Roman"/>
              <a:sym typeface="Times New Roman"/>
            </a:endParaRPr>
          </a:p>
          <a:p>
            <a:pPr indent="-317182" lvl="0" marL="457200" rtl="0" algn="l">
              <a:lnSpc>
                <a:spcPct val="105000"/>
              </a:lnSpc>
              <a:spcBef>
                <a:spcPts val="0"/>
              </a:spcBef>
              <a:spcAft>
                <a:spcPts val="0"/>
              </a:spcAft>
              <a:buClr>
                <a:srgbClr val="ECECEC"/>
              </a:buClr>
              <a:buSzPts val="1395"/>
              <a:buFont typeface="Times New Roman"/>
              <a:buChar char="●"/>
            </a:pPr>
            <a:r>
              <a:rPr lang="en-GB" sz="1395">
                <a:solidFill>
                  <a:srgbClr val="ECECEC"/>
                </a:solidFill>
                <a:highlight>
                  <a:srgbClr val="212121"/>
                </a:highlight>
                <a:latin typeface="Times New Roman"/>
                <a:ea typeface="Times New Roman"/>
                <a:cs typeface="Times New Roman"/>
                <a:sym typeface="Times New Roman"/>
              </a:rPr>
              <a:t>This structured approach ensures that the application is robust, secure, and capable of evolving over time.</a:t>
            </a:r>
            <a:endParaRPr sz="1487">
              <a:latin typeface="Times New Roman"/>
              <a:ea typeface="Times New Roman"/>
              <a:cs typeface="Times New Roman"/>
              <a:sym typeface="Times New Roman"/>
            </a:endParaRPr>
          </a:p>
        </p:txBody>
      </p:sp>
      <p:sp>
        <p:nvSpPr>
          <p:cNvPr id="155" name="Google Shape;155;p1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4933225" y="1730213"/>
            <a:ext cx="3578950" cy="258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GB" sz="2085">
                <a:solidFill>
                  <a:srgbClr val="ECECEC"/>
                </a:solidFill>
                <a:highlight>
                  <a:srgbClr val="212121"/>
                </a:highlight>
                <a:latin typeface="Times New Roman"/>
                <a:ea typeface="Times New Roman"/>
                <a:cs typeface="Times New Roman"/>
                <a:sym typeface="Times New Roman"/>
              </a:rPr>
              <a:t>Technology Stack</a:t>
            </a:r>
            <a:endParaRPr b="1" sz="2085">
              <a:solidFill>
                <a:srgbClr val="ECECEC"/>
              </a:solidFill>
              <a:highlight>
                <a:srgbClr val="212121"/>
              </a:highlight>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2160"/>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THU Bridge app utilizes a combination of cutting-edge technologies to ensure top-notch performance and user experience.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frontend is developed using React Native, allowing for a consistent look and feel across different platforms, while the backend is powered by Flask and deployed on Heroku for reliable scalability.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PostgreSQL is used for database management due to its robustness.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application also incorporates Redux for state management, ensuring that the UI is responsive and the user experience is smooth across different components of the app.</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GB" sz="2085">
                <a:solidFill>
                  <a:srgbClr val="ECECEC"/>
                </a:solidFill>
                <a:highlight>
                  <a:srgbClr val="212121"/>
                </a:highlight>
                <a:latin typeface="Roboto"/>
                <a:ea typeface="Roboto"/>
                <a:cs typeface="Roboto"/>
                <a:sym typeface="Roboto"/>
              </a:rPr>
              <a:t>User Interface Design</a:t>
            </a:r>
            <a:endParaRPr b="1" sz="2085">
              <a:solidFill>
                <a:srgbClr val="ECECEC"/>
              </a:solidFill>
              <a:highlight>
                <a:srgbClr val="212121"/>
              </a:highlight>
              <a:latin typeface="Roboto"/>
              <a:ea typeface="Roboto"/>
              <a:cs typeface="Roboto"/>
              <a:sym typeface="Roboto"/>
            </a:endParaRPr>
          </a:p>
          <a:p>
            <a:pPr indent="0" lvl="0" marL="0" rtl="0" algn="l">
              <a:spcBef>
                <a:spcPts val="400"/>
              </a:spcBef>
              <a:spcAft>
                <a:spcPts val="0"/>
              </a:spcAft>
              <a:buSzPts val="990"/>
              <a:buNone/>
            </a:pPr>
            <a:r>
              <a:t/>
            </a:r>
            <a:endParaRPr sz="2160"/>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design of the THU Bridge app prioritizes simplicity and efficiency to accommodate users with varied technical skills.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interface includes intuitive navigation and clear, accessible menus, allowing users to easily schedule appointments, request interpreters, and manage their profiles.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Design consistency is maintained throughout the application to ensure a seamless user experience, with Material-UI components used to adhere to modern design standards.</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0"/>
              </a:spcAft>
              <a:buNone/>
            </a:pPr>
            <a:r>
              <a:rPr b="1" lang="en-GB" sz="2205">
                <a:solidFill>
                  <a:srgbClr val="ECECEC"/>
                </a:solidFill>
                <a:highlight>
                  <a:srgbClr val="212121"/>
                </a:highlight>
                <a:latin typeface="Times New Roman"/>
                <a:ea typeface="Times New Roman"/>
                <a:cs typeface="Times New Roman"/>
                <a:sym typeface="Times New Roman"/>
              </a:rPr>
              <a:t>Implementation and Features</a:t>
            </a:r>
            <a:endParaRPr b="1" sz="2205">
              <a:solidFill>
                <a:srgbClr val="ECECEC"/>
              </a:solidFill>
              <a:highlight>
                <a:srgbClr val="212121"/>
              </a:highlight>
              <a:latin typeface="Times New Roman"/>
              <a:ea typeface="Times New Roman"/>
              <a:cs typeface="Times New Roman"/>
              <a:sym typeface="Times New Roman"/>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74" name="Google Shape;174;p19"/>
          <p:cNvSpPr txBox="1"/>
          <p:nvPr>
            <p:ph idx="1" type="body"/>
          </p:nvPr>
        </p:nvSpPr>
        <p:spPr>
          <a:xfrm>
            <a:off x="403125" y="1567550"/>
            <a:ext cx="4297500" cy="2911200"/>
          </a:xfrm>
          <a:prstGeom prst="rect">
            <a:avLst/>
          </a:prstGeom>
        </p:spPr>
        <p:txBody>
          <a:bodyPr anchorCtr="0" anchor="t" bIns="91425" lIns="91425" spcFirstLastPara="1" rIns="91425" wrap="square" tIns="91425">
            <a:noAutofit/>
          </a:bodyPr>
          <a:lstStyle/>
          <a:p>
            <a:pPr indent="-311150" lvl="0" marL="457200" rtl="0" algn="l">
              <a:lnSpc>
                <a:spcPct val="105000"/>
              </a:lnSpc>
              <a:spcBef>
                <a:spcPts val="0"/>
              </a:spcBef>
              <a:spcAft>
                <a:spcPts val="0"/>
              </a:spcAft>
              <a:buClr>
                <a:srgbClr val="ECECEC"/>
              </a:buClr>
              <a:buSzPts val="1300"/>
              <a:buFont typeface="Times New Roman"/>
              <a:buChar char="●"/>
            </a:pPr>
            <a:r>
              <a:rPr lang="en-GB">
                <a:solidFill>
                  <a:srgbClr val="ECECEC"/>
                </a:solidFill>
                <a:highlight>
                  <a:srgbClr val="212121"/>
                </a:highlight>
                <a:latin typeface="Times New Roman"/>
                <a:ea typeface="Times New Roman"/>
                <a:cs typeface="Times New Roman"/>
                <a:sym typeface="Times New Roman"/>
              </a:rPr>
              <a:t>Key features of the THU Bridge app include real-time appointment scheduling, comprehensive management of interpreter services, and detailed user profiles that enhance personalization and accessibility. </a:t>
            </a:r>
            <a:endParaRPr>
              <a:solidFill>
                <a:srgbClr val="ECECEC"/>
              </a:solidFill>
              <a:highlight>
                <a:srgbClr val="212121"/>
              </a:highlight>
              <a:latin typeface="Times New Roman"/>
              <a:ea typeface="Times New Roman"/>
              <a:cs typeface="Times New Roman"/>
              <a:sym typeface="Times New Roman"/>
            </a:endParaRPr>
          </a:p>
          <a:p>
            <a:pPr indent="-311150" lvl="0" marL="457200" rtl="0" algn="l">
              <a:lnSpc>
                <a:spcPct val="105000"/>
              </a:lnSpc>
              <a:spcBef>
                <a:spcPts val="0"/>
              </a:spcBef>
              <a:spcAft>
                <a:spcPts val="0"/>
              </a:spcAft>
              <a:buClr>
                <a:srgbClr val="ECECEC"/>
              </a:buClr>
              <a:buSzPts val="1300"/>
              <a:buFont typeface="Times New Roman"/>
              <a:buChar char="●"/>
            </a:pPr>
            <a:r>
              <a:rPr lang="en-GB">
                <a:solidFill>
                  <a:srgbClr val="ECECEC"/>
                </a:solidFill>
                <a:highlight>
                  <a:srgbClr val="212121"/>
                </a:highlight>
                <a:latin typeface="Times New Roman"/>
                <a:ea typeface="Times New Roman"/>
                <a:cs typeface="Times New Roman"/>
                <a:sym typeface="Times New Roman"/>
              </a:rPr>
              <a:t>Security is a paramount concern, addressed through the integration of Auth0 for robust authentication processes. </a:t>
            </a:r>
            <a:endParaRPr>
              <a:solidFill>
                <a:srgbClr val="ECECEC"/>
              </a:solidFill>
              <a:highlight>
                <a:srgbClr val="212121"/>
              </a:highlight>
              <a:latin typeface="Times New Roman"/>
              <a:ea typeface="Times New Roman"/>
              <a:cs typeface="Times New Roman"/>
              <a:sym typeface="Times New Roman"/>
            </a:endParaRPr>
          </a:p>
          <a:p>
            <a:pPr indent="-311150" lvl="0" marL="457200" rtl="0" algn="l">
              <a:lnSpc>
                <a:spcPct val="105000"/>
              </a:lnSpc>
              <a:spcBef>
                <a:spcPts val="0"/>
              </a:spcBef>
              <a:spcAft>
                <a:spcPts val="0"/>
              </a:spcAft>
              <a:buClr>
                <a:srgbClr val="ECECEC"/>
              </a:buClr>
              <a:buSzPts val="1300"/>
              <a:buFont typeface="Times New Roman"/>
              <a:buChar char="●"/>
            </a:pPr>
            <a:r>
              <a:rPr lang="en-GB">
                <a:solidFill>
                  <a:srgbClr val="ECECEC"/>
                </a:solidFill>
                <a:highlight>
                  <a:srgbClr val="212121"/>
                </a:highlight>
                <a:latin typeface="Times New Roman"/>
                <a:ea typeface="Times New Roman"/>
                <a:cs typeface="Times New Roman"/>
                <a:sym typeface="Times New Roman"/>
              </a:rPr>
              <a:t>Local storage solutions are implemented to enhance application performance and user experience, keeping essential data readily available without repeated server calls.</a:t>
            </a:r>
            <a:endParaRPr sz="1400">
              <a:latin typeface="Times New Roman"/>
              <a:ea typeface="Times New Roman"/>
              <a:cs typeface="Times New Roman"/>
              <a:sym typeface="Times New Roman"/>
            </a:endParaRPr>
          </a:p>
        </p:txBody>
      </p:sp>
      <p:sp>
        <p:nvSpPr>
          <p:cNvPr id="175" name="Google Shape;175;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19"/>
          <p:cNvPicPr preferRelativeResize="0"/>
          <p:nvPr/>
        </p:nvPicPr>
        <p:blipFill>
          <a:blip r:embed="rId3">
            <a:alphaModFix/>
          </a:blip>
          <a:stretch>
            <a:fillRect/>
          </a:stretch>
        </p:blipFill>
        <p:spPr>
          <a:xfrm>
            <a:off x="4834225" y="471950"/>
            <a:ext cx="3985299" cy="4006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SzPts val="990"/>
              <a:buNone/>
            </a:pPr>
            <a:r>
              <a:rPr b="1" lang="en-GB" sz="2085">
                <a:solidFill>
                  <a:srgbClr val="ECECEC"/>
                </a:solidFill>
                <a:highlight>
                  <a:srgbClr val="212121"/>
                </a:highlight>
                <a:latin typeface="Roboto"/>
                <a:ea typeface="Roboto"/>
                <a:cs typeface="Roboto"/>
                <a:sym typeface="Roboto"/>
              </a:rPr>
              <a:t>Testing and Verification</a:t>
            </a:r>
            <a:endParaRPr b="1" sz="2085">
              <a:solidFill>
                <a:srgbClr val="ECECEC"/>
              </a:solidFill>
              <a:highlight>
                <a:srgbClr val="212121"/>
              </a:highlight>
              <a:latin typeface="Roboto"/>
              <a:ea typeface="Roboto"/>
              <a:cs typeface="Roboto"/>
              <a:sym typeface="Roboto"/>
            </a:endParaRPr>
          </a:p>
          <a:p>
            <a:pPr indent="0" lvl="0" marL="0" rtl="0" algn="l">
              <a:spcBef>
                <a:spcPts val="400"/>
              </a:spcBef>
              <a:spcAft>
                <a:spcPts val="0"/>
              </a:spcAft>
              <a:buSzPts val="990"/>
              <a:buNone/>
            </a:pPr>
            <a:r>
              <a:t/>
            </a:r>
            <a:endParaRPr sz="2160"/>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Extensive testing phases ensure the application meets all functional and performance standards. This includes functional testing to verify core capabilities, compatibility testing across different devices, usability testing to ensure the interface meets user expectations.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Each testing phase is critical for refining the application and ensuring it operates reliably under various conditions.</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GB" sz="2050">
                <a:solidFill>
                  <a:srgbClr val="ECECEC"/>
                </a:solidFill>
                <a:highlight>
                  <a:srgbClr val="212121"/>
                </a:highlight>
                <a:latin typeface="Times New Roman"/>
                <a:ea typeface="Times New Roman"/>
                <a:cs typeface="Times New Roman"/>
                <a:sym typeface="Times New Roman"/>
              </a:rPr>
              <a:t>Summary and Future Directions</a:t>
            </a:r>
            <a:endParaRPr b="1" sz="2050">
              <a:solidFill>
                <a:srgbClr val="ECECEC"/>
              </a:solidFill>
              <a:highlight>
                <a:srgbClr val="212121"/>
              </a:highlight>
              <a:latin typeface="Times New Roman"/>
              <a:ea typeface="Times New Roman"/>
              <a:cs typeface="Times New Roman"/>
              <a:sym typeface="Times New Roman"/>
            </a:endParaRPr>
          </a:p>
          <a:p>
            <a:pPr indent="0" lvl="0" marL="0" rtl="0" algn="l">
              <a:spcBef>
                <a:spcPts val="400"/>
              </a:spcBef>
              <a:spcAft>
                <a:spcPts val="0"/>
              </a:spcAft>
              <a:buNone/>
            </a:pPr>
            <a:r>
              <a:t/>
            </a:r>
            <a:endParaRPr b="1" sz="1650">
              <a:solidFill>
                <a:srgbClr val="ECECEC"/>
              </a:solidFill>
              <a:highlight>
                <a:srgbClr val="212121"/>
              </a:highlight>
              <a:latin typeface="Roboto"/>
              <a:ea typeface="Roboto"/>
              <a:cs typeface="Roboto"/>
              <a:sym typeface="Roboto"/>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THU Bridge app significantly improves healthcare communication by facilitating better interaction among patients, interpreters, and healthcare administrators.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The successful deployment of the app sets a benchmark for future developments in healthcare communication technology. </a:t>
            </a:r>
            <a:endParaRPr sz="1500">
              <a:solidFill>
                <a:srgbClr val="ECECEC"/>
              </a:solidFill>
              <a:highlight>
                <a:srgbClr val="212121"/>
              </a:highlight>
              <a:latin typeface="Times New Roman"/>
              <a:ea typeface="Times New Roman"/>
              <a:cs typeface="Times New Roman"/>
              <a:sym typeface="Times New Roman"/>
            </a:endParaRPr>
          </a:p>
          <a:p>
            <a:pPr indent="-323850" lvl="0" marL="457200" rtl="0" algn="l">
              <a:spcBef>
                <a:spcPts val="0"/>
              </a:spcBef>
              <a:spcAft>
                <a:spcPts val="0"/>
              </a:spcAft>
              <a:buClr>
                <a:srgbClr val="ECECEC"/>
              </a:buClr>
              <a:buSzPts val="1500"/>
              <a:buFont typeface="Times New Roman"/>
              <a:buChar char="●"/>
            </a:pPr>
            <a:r>
              <a:rPr lang="en-GB" sz="1500">
                <a:solidFill>
                  <a:srgbClr val="ECECEC"/>
                </a:solidFill>
                <a:highlight>
                  <a:srgbClr val="212121"/>
                </a:highlight>
                <a:latin typeface="Times New Roman"/>
                <a:ea typeface="Times New Roman"/>
                <a:cs typeface="Times New Roman"/>
                <a:sym typeface="Times New Roman"/>
              </a:rPr>
              <a:t>Looking forward, the project aims to expand its reach globally, enhancing features to support an even broader user base and integrating further technological advancements.</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