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63" r:id="rId2"/>
    <p:sldId id="265" r:id="rId3"/>
    <p:sldId id="264" r:id="rId4"/>
    <p:sldId id="268" r:id="rId5"/>
    <p:sldId id="266" r:id="rId6"/>
    <p:sldId id="270" r:id="rId7"/>
    <p:sldId id="288" r:id="rId8"/>
    <p:sldId id="289" r:id="rId9"/>
    <p:sldId id="290" r:id="rId10"/>
    <p:sldId id="269" r:id="rId11"/>
    <p:sldId id="271" r:id="rId12"/>
    <p:sldId id="272" r:id="rId13"/>
    <p:sldId id="273" r:id="rId14"/>
    <p:sldId id="274" r:id="rId15"/>
    <p:sldId id="275" r:id="rId16"/>
    <p:sldId id="276" r:id="rId17"/>
    <p:sldId id="287" r:id="rId18"/>
    <p:sldId id="277" r:id="rId19"/>
    <p:sldId id="278" r:id="rId20"/>
    <p:sldId id="280" r:id="rId21"/>
    <p:sldId id="279" r:id="rId22"/>
    <p:sldId id="281" r:id="rId23"/>
    <p:sldId id="282" r:id="rId24"/>
    <p:sldId id="283" r:id="rId25"/>
    <p:sldId id="284" r:id="rId26"/>
    <p:sldId id="261" r:id="rId27"/>
    <p:sldId id="262"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kumar Edagotti" userId="df4e17ca87e6c874" providerId="LiveId" clId="{58F69729-1D33-48DD-9707-D194A46A9FDE}"/>
    <pc:docChg chg="undo custSel addSld modSld">
      <pc:chgData name="Pavankumar Edagotti" userId="df4e17ca87e6c874" providerId="LiveId" clId="{58F69729-1D33-48DD-9707-D194A46A9FDE}" dt="2019-04-01T17:21:36.712" v="1894"/>
      <pc:docMkLst>
        <pc:docMk/>
      </pc:docMkLst>
      <pc:sldChg chg="modSp">
        <pc:chgData name="Pavankumar Edagotti" userId="df4e17ca87e6c874" providerId="LiveId" clId="{58F69729-1D33-48DD-9707-D194A46A9FDE}" dt="2019-04-01T14:35:42.208" v="433" actId="20577"/>
        <pc:sldMkLst>
          <pc:docMk/>
          <pc:sldMk cId="1975427906" sldId="265"/>
        </pc:sldMkLst>
        <pc:spChg chg="mod">
          <ac:chgData name="Pavankumar Edagotti" userId="df4e17ca87e6c874" providerId="LiveId" clId="{58F69729-1D33-48DD-9707-D194A46A9FDE}" dt="2019-04-01T14:35:42.208" v="433" actId="20577"/>
          <ac:spMkLst>
            <pc:docMk/>
            <pc:sldMk cId="1975427906" sldId="265"/>
            <ac:spMk id="5" creationId="{25C99C0B-24DC-464E-AEB0-124B0DECD18C}"/>
          </ac:spMkLst>
        </pc:spChg>
      </pc:sldChg>
      <pc:sldChg chg="modSp">
        <pc:chgData name="Pavankumar Edagotti" userId="df4e17ca87e6c874" providerId="LiveId" clId="{58F69729-1D33-48DD-9707-D194A46A9FDE}" dt="2019-03-31T14:33:14.868" v="88" actId="1076"/>
        <pc:sldMkLst>
          <pc:docMk/>
          <pc:sldMk cId="4050469631" sldId="272"/>
        </pc:sldMkLst>
        <pc:spChg chg="mod">
          <ac:chgData name="Pavankumar Edagotti" userId="df4e17ca87e6c874" providerId="LiveId" clId="{58F69729-1D33-48DD-9707-D194A46A9FDE}" dt="2019-03-31T14:33:12.869" v="87" actId="1076"/>
          <ac:spMkLst>
            <pc:docMk/>
            <pc:sldMk cId="4050469631" sldId="272"/>
            <ac:spMk id="2" creationId="{B168EB90-FA9A-4AFF-8EEF-7A94C2407679}"/>
          </ac:spMkLst>
        </pc:spChg>
        <pc:picChg chg="mod">
          <ac:chgData name="Pavankumar Edagotti" userId="df4e17ca87e6c874" providerId="LiveId" clId="{58F69729-1D33-48DD-9707-D194A46A9FDE}" dt="2019-03-31T14:33:14.868" v="88" actId="1076"/>
          <ac:picMkLst>
            <pc:docMk/>
            <pc:sldMk cId="4050469631" sldId="272"/>
            <ac:picMk id="3" creationId="{6E833C2F-6B76-4AF6-B5F3-36B2670DACDF}"/>
          </ac:picMkLst>
        </pc:picChg>
      </pc:sldChg>
      <pc:sldChg chg="modSp">
        <pc:chgData name="Pavankumar Edagotti" userId="df4e17ca87e6c874" providerId="LiveId" clId="{58F69729-1D33-48DD-9707-D194A46A9FDE}" dt="2019-03-31T14:14:55.648" v="60" actId="20577"/>
        <pc:sldMkLst>
          <pc:docMk/>
          <pc:sldMk cId="2172623522" sldId="274"/>
        </pc:sldMkLst>
        <pc:spChg chg="mod">
          <ac:chgData name="Pavankumar Edagotti" userId="df4e17ca87e6c874" providerId="LiveId" clId="{58F69729-1D33-48DD-9707-D194A46A9FDE}" dt="2019-03-31T14:14:55.648" v="60" actId="20577"/>
          <ac:spMkLst>
            <pc:docMk/>
            <pc:sldMk cId="2172623522" sldId="274"/>
            <ac:spMk id="5" creationId="{4D802481-78BA-464A-A1BD-A3ADF917E9DB}"/>
          </ac:spMkLst>
        </pc:spChg>
      </pc:sldChg>
      <pc:sldChg chg="modSp">
        <pc:chgData name="Pavankumar Edagotti" userId="df4e17ca87e6c874" providerId="LiveId" clId="{58F69729-1D33-48DD-9707-D194A46A9FDE}" dt="2019-04-01T14:38:22.094" v="475" actId="20577"/>
        <pc:sldMkLst>
          <pc:docMk/>
          <pc:sldMk cId="3099462230" sldId="279"/>
        </pc:sldMkLst>
        <pc:spChg chg="mod">
          <ac:chgData name="Pavankumar Edagotti" userId="df4e17ca87e6c874" providerId="LiveId" clId="{58F69729-1D33-48DD-9707-D194A46A9FDE}" dt="2019-04-01T14:38:22.094" v="475" actId="20577"/>
          <ac:spMkLst>
            <pc:docMk/>
            <pc:sldMk cId="3099462230" sldId="279"/>
            <ac:spMk id="3" creationId="{47232DC3-F095-48D9-8741-5B206381CDDE}"/>
          </ac:spMkLst>
        </pc:spChg>
        <pc:spChg chg="mod">
          <ac:chgData name="Pavankumar Edagotti" userId="df4e17ca87e6c874" providerId="LiveId" clId="{58F69729-1D33-48DD-9707-D194A46A9FDE}" dt="2019-03-30T12:15:51.964" v="3" actId="20577"/>
          <ac:spMkLst>
            <pc:docMk/>
            <pc:sldMk cId="3099462230" sldId="279"/>
            <ac:spMk id="6" creationId="{87021763-95A2-4A5A-B516-39D54F8207D7}"/>
          </ac:spMkLst>
        </pc:spChg>
        <pc:spChg chg="mod">
          <ac:chgData name="Pavankumar Edagotti" userId="df4e17ca87e6c874" providerId="LiveId" clId="{58F69729-1D33-48DD-9707-D194A46A9FDE}" dt="2019-03-30T12:15:56.126" v="5" actId="20577"/>
          <ac:spMkLst>
            <pc:docMk/>
            <pc:sldMk cId="3099462230" sldId="279"/>
            <ac:spMk id="9" creationId="{DF8760EC-3628-4047-8BB4-9A27D121F93F}"/>
          </ac:spMkLst>
        </pc:spChg>
      </pc:sldChg>
      <pc:sldChg chg="modSp">
        <pc:chgData name="Pavankumar Edagotti" userId="df4e17ca87e6c874" providerId="LiveId" clId="{58F69729-1D33-48DD-9707-D194A46A9FDE}" dt="2019-03-30T12:15:40.357" v="1" actId="20577"/>
        <pc:sldMkLst>
          <pc:docMk/>
          <pc:sldMk cId="3640944318" sldId="280"/>
        </pc:sldMkLst>
        <pc:spChg chg="mod">
          <ac:chgData name="Pavankumar Edagotti" userId="df4e17ca87e6c874" providerId="LiveId" clId="{58F69729-1D33-48DD-9707-D194A46A9FDE}" dt="2019-03-30T12:15:40.357" v="1" actId="20577"/>
          <ac:spMkLst>
            <pc:docMk/>
            <pc:sldMk cId="3640944318" sldId="280"/>
            <ac:spMk id="5" creationId="{14D1DD18-D1D7-43DC-B650-F4BE0B469C48}"/>
          </ac:spMkLst>
        </pc:spChg>
      </pc:sldChg>
      <pc:sldChg chg="modSp">
        <pc:chgData name="Pavankumar Edagotti" userId="df4e17ca87e6c874" providerId="LiveId" clId="{58F69729-1D33-48DD-9707-D194A46A9FDE}" dt="2019-03-30T12:16:14.951" v="12" actId="20577"/>
        <pc:sldMkLst>
          <pc:docMk/>
          <pc:sldMk cId="648123203" sldId="282"/>
        </pc:sldMkLst>
        <pc:spChg chg="mod">
          <ac:chgData name="Pavankumar Edagotti" userId="df4e17ca87e6c874" providerId="LiveId" clId="{58F69729-1D33-48DD-9707-D194A46A9FDE}" dt="2019-03-30T12:16:08.469" v="8" actId="20577"/>
          <ac:spMkLst>
            <pc:docMk/>
            <pc:sldMk cId="648123203" sldId="282"/>
            <ac:spMk id="10" creationId="{FE9DAECD-7CD8-425C-A7AB-CCBEF769F13E}"/>
          </ac:spMkLst>
        </pc:spChg>
        <pc:spChg chg="mod">
          <ac:chgData name="Pavankumar Edagotti" userId="df4e17ca87e6c874" providerId="LiveId" clId="{58F69729-1D33-48DD-9707-D194A46A9FDE}" dt="2019-03-30T12:16:14.951" v="12" actId="20577"/>
          <ac:spMkLst>
            <pc:docMk/>
            <pc:sldMk cId="648123203" sldId="282"/>
            <ac:spMk id="11" creationId="{7AF439D5-6FEE-45A3-8430-407F62843958}"/>
          </ac:spMkLst>
        </pc:spChg>
      </pc:sldChg>
      <pc:sldChg chg="modSp">
        <pc:chgData name="Pavankumar Edagotti" userId="df4e17ca87e6c874" providerId="LiveId" clId="{58F69729-1D33-48DD-9707-D194A46A9FDE}" dt="2019-03-30T12:16:21.560" v="14" actId="20577"/>
        <pc:sldMkLst>
          <pc:docMk/>
          <pc:sldMk cId="304349089" sldId="283"/>
        </pc:sldMkLst>
        <pc:spChg chg="mod">
          <ac:chgData name="Pavankumar Edagotti" userId="df4e17ca87e6c874" providerId="LiveId" clId="{58F69729-1D33-48DD-9707-D194A46A9FDE}" dt="2019-03-30T12:16:21.560" v="14" actId="20577"/>
          <ac:spMkLst>
            <pc:docMk/>
            <pc:sldMk cId="304349089" sldId="283"/>
            <ac:spMk id="12" creationId="{BD80142D-64EE-4FCF-8B0C-65CEF3D66348}"/>
          </ac:spMkLst>
        </pc:spChg>
      </pc:sldChg>
      <pc:sldChg chg="modSp">
        <pc:chgData name="Pavankumar Edagotti" userId="df4e17ca87e6c874" providerId="LiveId" clId="{58F69729-1D33-48DD-9707-D194A46A9FDE}" dt="2019-04-01T14:23:10.853" v="117" actId="20577"/>
        <pc:sldMkLst>
          <pc:docMk/>
          <pc:sldMk cId="2878088248" sldId="284"/>
        </pc:sldMkLst>
        <pc:spChg chg="mod">
          <ac:chgData name="Pavankumar Edagotti" userId="df4e17ca87e6c874" providerId="LiveId" clId="{58F69729-1D33-48DD-9707-D194A46A9FDE}" dt="2019-04-01T14:23:10.853" v="117" actId="20577"/>
          <ac:spMkLst>
            <pc:docMk/>
            <pc:sldMk cId="2878088248" sldId="284"/>
            <ac:spMk id="5" creationId="{3DE1563D-E88F-4463-942F-37B96D150FC8}"/>
          </ac:spMkLst>
        </pc:spChg>
      </pc:sldChg>
      <pc:sldChg chg="modSp">
        <pc:chgData name="Pavankumar Edagotti" userId="df4e17ca87e6c874" providerId="LiveId" clId="{58F69729-1D33-48DD-9707-D194A46A9FDE}" dt="2019-04-01T14:35:07.471" v="415" actId="20577"/>
        <pc:sldMkLst>
          <pc:docMk/>
          <pc:sldMk cId="2514398980" sldId="287"/>
        </pc:sldMkLst>
        <pc:spChg chg="mod">
          <ac:chgData name="Pavankumar Edagotti" userId="df4e17ca87e6c874" providerId="LiveId" clId="{58F69729-1D33-48DD-9707-D194A46A9FDE}" dt="2019-04-01T14:35:07.471" v="415" actId="20577"/>
          <ac:spMkLst>
            <pc:docMk/>
            <pc:sldMk cId="2514398980" sldId="287"/>
            <ac:spMk id="3" creationId="{764CEF9A-FDCB-4F92-AAAB-5E275220361D}"/>
          </ac:spMkLst>
        </pc:spChg>
      </pc:sldChg>
      <pc:sldChg chg="modSp add">
        <pc:chgData name="Pavankumar Edagotti" userId="df4e17ca87e6c874" providerId="LiveId" clId="{58F69729-1D33-48DD-9707-D194A46A9FDE}" dt="2019-04-01T17:19:40.409" v="1891" actId="20577"/>
        <pc:sldMkLst>
          <pc:docMk/>
          <pc:sldMk cId="933591299" sldId="288"/>
        </pc:sldMkLst>
        <pc:spChg chg="mod">
          <ac:chgData name="Pavankumar Edagotti" userId="df4e17ca87e6c874" providerId="LiveId" clId="{58F69729-1D33-48DD-9707-D194A46A9FDE}" dt="2019-04-01T14:36:54.073" v="468" actId="122"/>
          <ac:spMkLst>
            <pc:docMk/>
            <pc:sldMk cId="933591299" sldId="288"/>
            <ac:spMk id="2" creationId="{FA1AED93-D631-4750-A8CD-6385D2509F9E}"/>
          </ac:spMkLst>
        </pc:spChg>
        <pc:spChg chg="mod">
          <ac:chgData name="Pavankumar Edagotti" userId="df4e17ca87e6c874" providerId="LiveId" clId="{58F69729-1D33-48DD-9707-D194A46A9FDE}" dt="2019-04-01T17:19:40.409" v="1891" actId="20577"/>
          <ac:spMkLst>
            <pc:docMk/>
            <pc:sldMk cId="933591299" sldId="288"/>
            <ac:spMk id="3" creationId="{DA0FC9D6-47CD-4CF9-8A42-843B7D1FE18F}"/>
          </ac:spMkLst>
        </pc:spChg>
      </pc:sldChg>
      <pc:sldChg chg="addSp delSp modSp add">
        <pc:chgData name="Pavankumar Edagotti" userId="df4e17ca87e6c874" providerId="LiveId" clId="{58F69729-1D33-48DD-9707-D194A46A9FDE}" dt="2019-04-01T17:21:36.712" v="1894"/>
        <pc:sldMkLst>
          <pc:docMk/>
          <pc:sldMk cId="1381813234" sldId="289"/>
        </pc:sldMkLst>
        <pc:spChg chg="del">
          <ac:chgData name="Pavankumar Edagotti" userId="df4e17ca87e6c874" providerId="LiveId" clId="{58F69729-1D33-48DD-9707-D194A46A9FDE}" dt="2019-04-01T16:41:05.971" v="1443" actId="478"/>
          <ac:spMkLst>
            <pc:docMk/>
            <pc:sldMk cId="1381813234" sldId="289"/>
            <ac:spMk id="2" creationId="{79DE2624-B65C-479E-A573-3B0EE5011F58}"/>
          </ac:spMkLst>
        </pc:spChg>
        <pc:spChg chg="mod">
          <ac:chgData name="Pavankumar Edagotti" userId="df4e17ca87e6c874" providerId="LiveId" clId="{58F69729-1D33-48DD-9707-D194A46A9FDE}" dt="2019-04-01T17:20:43.779" v="1893" actId="20577"/>
          <ac:spMkLst>
            <pc:docMk/>
            <pc:sldMk cId="1381813234" sldId="289"/>
            <ac:spMk id="3" creationId="{A4DC2B1A-303F-41D4-9845-ABEE80207C00}"/>
          </ac:spMkLst>
        </pc:spChg>
        <pc:spChg chg="add">
          <ac:chgData name="Pavankumar Edagotti" userId="df4e17ca87e6c874" providerId="LiveId" clId="{58F69729-1D33-48DD-9707-D194A46A9FDE}" dt="2019-04-01T17:21:36.712" v="1894"/>
          <ac:spMkLst>
            <pc:docMk/>
            <pc:sldMk cId="1381813234" sldId="289"/>
            <ac:spMk id="6" creationId="{06B30082-76F0-43BB-9541-7FB2FD48780D}"/>
          </ac:spMkLst>
        </pc:spChg>
      </pc:sldChg>
    </pc:docChg>
  </pc:docChgLst>
  <pc:docChgLst>
    <pc:chgData name="PavanKumar E" userId="9689f666-72da-4f3a-9b30-4bab9af8ee75" providerId="ADAL" clId="{21B47EAC-7862-493F-BE17-3F6E406A1FA5}"/>
    <pc:docChg chg="undo custSel modSld">
      <pc:chgData name="PavanKumar E" userId="9689f666-72da-4f3a-9b30-4bab9af8ee75" providerId="ADAL" clId="{21B47EAC-7862-493F-BE17-3F6E406A1FA5}" dt="2019-04-09T13:42:12.399" v="181" actId="20577"/>
      <pc:docMkLst>
        <pc:docMk/>
      </pc:docMkLst>
      <pc:sldChg chg="modSp">
        <pc:chgData name="PavanKumar E" userId="9689f666-72da-4f3a-9b30-4bab9af8ee75" providerId="ADAL" clId="{21B47EAC-7862-493F-BE17-3F6E406A1FA5}" dt="2019-04-08T09:13:12.204" v="150" actId="20577"/>
        <pc:sldMkLst>
          <pc:docMk/>
          <pc:sldMk cId="3394990694" sldId="262"/>
        </pc:sldMkLst>
        <pc:spChg chg="mod">
          <ac:chgData name="PavanKumar E" userId="9689f666-72da-4f3a-9b30-4bab9af8ee75" providerId="ADAL" clId="{21B47EAC-7862-493F-BE17-3F6E406A1FA5}" dt="2019-04-08T09:13:12.204" v="150" actId="20577"/>
          <ac:spMkLst>
            <pc:docMk/>
            <pc:sldMk cId="3394990694" sldId="262"/>
            <ac:spMk id="2" creationId="{D1BC2E13-882E-43E3-9CCA-B4CA88780A83}"/>
          </ac:spMkLst>
        </pc:spChg>
      </pc:sldChg>
      <pc:sldChg chg="modSp">
        <pc:chgData name="PavanKumar E" userId="9689f666-72da-4f3a-9b30-4bab9af8ee75" providerId="ADAL" clId="{21B47EAC-7862-493F-BE17-3F6E406A1FA5}" dt="2019-04-09T13:28:54.117" v="163" actId="1076"/>
        <pc:sldMkLst>
          <pc:docMk/>
          <pc:sldMk cId="3129956979" sldId="271"/>
        </pc:sldMkLst>
        <pc:spChg chg="mod">
          <ac:chgData name="PavanKumar E" userId="9689f666-72da-4f3a-9b30-4bab9af8ee75" providerId="ADAL" clId="{21B47EAC-7862-493F-BE17-3F6E406A1FA5}" dt="2019-04-09T13:28:28.017" v="162" actId="5793"/>
          <ac:spMkLst>
            <pc:docMk/>
            <pc:sldMk cId="3129956979" sldId="271"/>
            <ac:spMk id="3" creationId="{3B3E0DB8-671E-4C2E-8722-61B86569258F}"/>
          </ac:spMkLst>
        </pc:spChg>
        <pc:spChg chg="mod">
          <ac:chgData name="PavanKumar E" userId="9689f666-72da-4f3a-9b30-4bab9af8ee75" providerId="ADAL" clId="{21B47EAC-7862-493F-BE17-3F6E406A1FA5}" dt="2019-04-09T13:28:54.117" v="163" actId="1076"/>
          <ac:spMkLst>
            <pc:docMk/>
            <pc:sldMk cId="3129956979" sldId="271"/>
            <ac:spMk id="5" creationId="{FD03EE44-96DF-43F2-AB2B-D084FCCACCD4}"/>
          </ac:spMkLst>
        </pc:spChg>
      </pc:sldChg>
      <pc:sldChg chg="addSp modSp">
        <pc:chgData name="PavanKumar E" userId="9689f666-72da-4f3a-9b30-4bab9af8ee75" providerId="ADAL" clId="{21B47EAC-7862-493F-BE17-3F6E406A1FA5}" dt="2019-04-08T08:49:11.540" v="15" actId="1076"/>
        <pc:sldMkLst>
          <pc:docMk/>
          <pc:sldMk cId="2338296824" sldId="273"/>
        </pc:sldMkLst>
        <pc:picChg chg="add mod">
          <ac:chgData name="PavanKumar E" userId="9689f666-72da-4f3a-9b30-4bab9af8ee75" providerId="ADAL" clId="{21B47EAC-7862-493F-BE17-3F6E406A1FA5}" dt="2019-04-08T08:47:21.141" v="2" actId="14100"/>
          <ac:picMkLst>
            <pc:docMk/>
            <pc:sldMk cId="2338296824" sldId="273"/>
            <ac:picMk id="10" creationId="{75486BF5-09B2-48EB-93A1-D61604DFA1C5}"/>
          </ac:picMkLst>
        </pc:picChg>
        <pc:picChg chg="add mod">
          <ac:chgData name="PavanKumar E" userId="9689f666-72da-4f3a-9b30-4bab9af8ee75" providerId="ADAL" clId="{21B47EAC-7862-493F-BE17-3F6E406A1FA5}" dt="2019-04-08T08:47:49.495" v="5" actId="1076"/>
          <ac:picMkLst>
            <pc:docMk/>
            <pc:sldMk cId="2338296824" sldId="273"/>
            <ac:picMk id="12" creationId="{B37840BC-63EB-458D-B2B1-CCA6113FC6A5}"/>
          </ac:picMkLst>
        </pc:picChg>
        <pc:picChg chg="add mod">
          <ac:chgData name="PavanKumar E" userId="9689f666-72da-4f3a-9b30-4bab9af8ee75" providerId="ADAL" clId="{21B47EAC-7862-493F-BE17-3F6E406A1FA5}" dt="2019-04-08T08:48:26.461" v="8" actId="1076"/>
          <ac:picMkLst>
            <pc:docMk/>
            <pc:sldMk cId="2338296824" sldId="273"/>
            <ac:picMk id="13" creationId="{070B7F39-B4A8-46F9-A69A-5D0DC59CD79F}"/>
          </ac:picMkLst>
        </pc:picChg>
        <pc:picChg chg="add mod">
          <ac:chgData name="PavanKumar E" userId="9689f666-72da-4f3a-9b30-4bab9af8ee75" providerId="ADAL" clId="{21B47EAC-7862-493F-BE17-3F6E406A1FA5}" dt="2019-04-08T08:48:57.470" v="13" actId="1076"/>
          <ac:picMkLst>
            <pc:docMk/>
            <pc:sldMk cId="2338296824" sldId="273"/>
            <ac:picMk id="14" creationId="{D9AD0E67-45F9-4EEC-A03C-1F31C43889DA}"/>
          </ac:picMkLst>
        </pc:picChg>
        <pc:picChg chg="add mod">
          <ac:chgData name="PavanKumar E" userId="9689f666-72da-4f3a-9b30-4bab9af8ee75" providerId="ADAL" clId="{21B47EAC-7862-493F-BE17-3F6E406A1FA5}" dt="2019-04-08T08:49:11.540" v="15" actId="1076"/>
          <ac:picMkLst>
            <pc:docMk/>
            <pc:sldMk cId="2338296824" sldId="273"/>
            <ac:picMk id="15" creationId="{B2918C42-9ACC-4127-BBDF-749AD725F1AD}"/>
          </ac:picMkLst>
        </pc:picChg>
      </pc:sldChg>
      <pc:sldChg chg="modSp">
        <pc:chgData name="PavanKumar E" userId="9689f666-72da-4f3a-9b30-4bab9af8ee75" providerId="ADAL" clId="{21B47EAC-7862-493F-BE17-3F6E406A1FA5}" dt="2019-04-09T13:30:42.590" v="164" actId="20577"/>
        <pc:sldMkLst>
          <pc:docMk/>
          <pc:sldMk cId="1571101257" sldId="275"/>
        </pc:sldMkLst>
        <pc:spChg chg="mod">
          <ac:chgData name="PavanKumar E" userId="9689f666-72da-4f3a-9b30-4bab9af8ee75" providerId="ADAL" clId="{21B47EAC-7862-493F-BE17-3F6E406A1FA5}" dt="2019-04-09T13:30:42.590" v="164" actId="20577"/>
          <ac:spMkLst>
            <pc:docMk/>
            <pc:sldMk cId="1571101257" sldId="275"/>
            <ac:spMk id="3" creationId="{C5E15D79-0EAA-40A2-AD10-F2C7E3BDFC77}"/>
          </ac:spMkLst>
        </pc:spChg>
      </pc:sldChg>
      <pc:sldChg chg="modSp">
        <pc:chgData name="PavanKumar E" userId="9689f666-72da-4f3a-9b30-4bab9af8ee75" providerId="ADAL" clId="{21B47EAC-7862-493F-BE17-3F6E406A1FA5}" dt="2019-04-09T13:42:12.399" v="181" actId="20577"/>
        <pc:sldMkLst>
          <pc:docMk/>
          <pc:sldMk cId="1526788649" sldId="278"/>
        </pc:sldMkLst>
        <pc:spChg chg="mod">
          <ac:chgData name="PavanKumar E" userId="9689f666-72da-4f3a-9b30-4bab9af8ee75" providerId="ADAL" clId="{21B47EAC-7862-493F-BE17-3F6E406A1FA5}" dt="2019-04-09T13:42:12.399" v="181" actId="20577"/>
          <ac:spMkLst>
            <pc:docMk/>
            <pc:sldMk cId="1526788649" sldId="278"/>
            <ac:spMk id="3" creationId="{C13D1FCD-8CC9-4E5B-9FF4-F1DE0E15B2D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249B7-5670-4B09-86B3-71E93B280144}" type="datetimeFigureOut">
              <a:rPr lang="en-IN" smtClean="0"/>
              <a:pPr/>
              <a:t>17-12-2019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D943E-5CCA-4B84-BEC8-B1B27F09E7CE}" type="slidenum">
              <a:rPr lang="en-IN" smtClean="0"/>
              <a:pPr/>
              <a:t>‹#›</a:t>
            </a:fld>
            <a:endParaRPr lang="en-IN"/>
          </a:p>
        </p:txBody>
      </p:sp>
    </p:spTree>
    <p:extLst>
      <p:ext uri="{BB962C8B-B14F-4D97-AF65-F5344CB8AC3E}">
        <p14:creationId xmlns:p14="http://schemas.microsoft.com/office/powerpoint/2010/main" val="153518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D1AF1CA-FD27-4437-9CAD-DD56B5418F4E}" type="datetime1">
              <a:rPr lang="en-US" smtClean="0"/>
              <a:pPr/>
              <a:t>17-Dec-19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5203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8BB03FA-AEC6-496F-8A81-D8B322B5D797}" type="datetime1">
              <a:rPr lang="en-US" smtClean="0"/>
              <a:pPr/>
              <a:t>17-Dec-19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76295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E6D40E8-755A-4A9E-8203-7D540D0C4D6C}" type="datetime1">
              <a:rPr lang="en-US" smtClean="0"/>
              <a:pPr/>
              <a:t>17-Dec-19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18483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E3FDB0B-B014-4C47-949F-40696701F18D}" type="datetime1">
              <a:rPr lang="en-US" smtClean="0"/>
              <a:pPr/>
              <a:t>17-Dec-19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4698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6A4027D-C39B-4028-B8BF-317DD87D366F}" type="datetime1">
              <a:rPr lang="en-US" smtClean="0"/>
              <a:pPr/>
              <a:t>17-Dec-19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2197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929062A-9710-4020-9B03-34EA22284D0C}" type="datetime1">
              <a:rPr lang="en-US" smtClean="0"/>
              <a:pPr/>
              <a:t>17-Dec-19</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67477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B2152DA-6FB1-4EDE-8BB4-888167B9355B}" type="datetime1">
              <a:rPr lang="en-US" smtClean="0"/>
              <a:pPr/>
              <a:t>17-Dec-19</a:t>
            </a:fld>
            <a:endParaRPr lang="en-US"/>
          </a:p>
        </p:txBody>
      </p:sp>
      <p:sp>
        <p:nvSpPr>
          <p:cNvPr id="8" name="Footer Placeholder 7"/>
          <p:cNvSpPr>
            <a:spLocks noGrp="1"/>
          </p:cNvSpPr>
          <p:nvPr>
            <p:ph type="ftr" sz="quarter" idx="11"/>
          </p:nvPr>
        </p:nvSpPr>
        <p:spPr/>
        <p:txBody>
          <a:bodyPr/>
          <a:lstStyle/>
          <a:p>
            <a:r>
              <a:rPr lang="en-US"/>
              <a:t>2</a:t>
            </a:r>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6712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5429E5B-FFDD-47CA-AE66-D39F45E52B55}" type="datetime1">
              <a:rPr lang="en-US" smtClean="0"/>
              <a:pPr/>
              <a:t>17-Dec-19</a:t>
            </a:fld>
            <a:endParaRPr lang="en-US"/>
          </a:p>
        </p:txBody>
      </p:sp>
      <p:sp>
        <p:nvSpPr>
          <p:cNvPr id="4" name="Footer Placeholder 3"/>
          <p:cNvSpPr>
            <a:spLocks noGrp="1"/>
          </p:cNvSpPr>
          <p:nvPr>
            <p:ph type="ftr" sz="quarter" idx="11"/>
          </p:nvPr>
        </p:nvSpPr>
        <p:spPr/>
        <p:txBody>
          <a:bodyPr/>
          <a:lstStyle/>
          <a:p>
            <a:r>
              <a:rPr lang="en-US"/>
              <a:t>2</a:t>
            </a:r>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65616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6C040-CCB1-4266-9346-A8F110B24665}" type="datetime1">
              <a:rPr lang="en-US" smtClean="0"/>
              <a:pPr/>
              <a:t>17-Dec-19</a:t>
            </a:fld>
            <a:endParaRPr lang="en-US"/>
          </a:p>
        </p:txBody>
      </p:sp>
      <p:sp>
        <p:nvSpPr>
          <p:cNvPr id="3" name="Footer Placeholder 2"/>
          <p:cNvSpPr>
            <a:spLocks noGrp="1"/>
          </p:cNvSpPr>
          <p:nvPr>
            <p:ph type="ftr" sz="quarter" idx="11"/>
          </p:nvPr>
        </p:nvSpPr>
        <p:spPr/>
        <p:txBody>
          <a:bodyPr/>
          <a:lstStyle/>
          <a:p>
            <a:r>
              <a:rPr lang="en-US"/>
              <a:t>2</a:t>
            </a:r>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3342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DD8B0CE-3257-4B5B-B2F0-94303DB42A1F}" type="datetime1">
              <a:rPr lang="en-US" smtClean="0"/>
              <a:pPr/>
              <a:t>17-Dec-19</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6832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CF577C3-74B1-42E7-853A-25836E4163F3}" type="datetime1">
              <a:rPr lang="en-US" smtClean="0"/>
              <a:pPr/>
              <a:t>17-Dec-19</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48280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9328E-BEF7-443D-BAE5-BD9F671E0CEA}" type="datetime1">
              <a:rPr lang="en-US" smtClean="0"/>
              <a:pPr/>
              <a:t>17-Dec-19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27669007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s://thermoelectricsolutions.com/"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www.huffingtonpost.com/john-p-rauls/a-handwritten-letter-have_b_5611175.html" TargetMode="External"/><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www.sukumarcoir.com/enquiry.php" TargetMode="External"/><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09AC58-2162-4EEC-B138-250DBBF30288}"/>
              </a:ext>
            </a:extLst>
          </p:cNvPr>
          <p:cNvSpPr/>
          <p:nvPr/>
        </p:nvSpPr>
        <p:spPr>
          <a:xfrm>
            <a:off x="190175" y="0"/>
            <a:ext cx="11782425" cy="6694140"/>
          </a:xfrm>
          <a:prstGeom prst="rect">
            <a:avLst/>
          </a:prstGeom>
        </p:spPr>
        <p:txBody>
          <a:bodyPr wrap="square">
            <a:spAutoFit/>
          </a:bodyPr>
          <a:lstStyle/>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A Project Review on</a:t>
            </a:r>
          </a:p>
          <a:p>
            <a:pPr algn="ctr" defTabSz="457200"/>
            <a:endParaRPr lang="en-US" sz="600" dirty="0">
              <a:solidFill>
                <a:schemeClr val="accent1">
                  <a:lumMod val="75000"/>
                </a:schemeClr>
              </a:solidFill>
              <a:latin typeface="Times New Roman" panose="02020603050405020304" pitchFamily="18" charset="0"/>
              <a:cs typeface="Times New Roman" panose="02020603050405020304" pitchFamily="18" charset="0"/>
            </a:endParaRPr>
          </a:p>
          <a:p>
            <a:pPr algn="ctr" defTabSz="457200"/>
            <a:r>
              <a:rPr lang="en-US" sz="2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 SYSTEM FAULT DIAGNOSIS USING MACHINE LEARNING</a:t>
            </a:r>
          </a:p>
          <a:p>
            <a:pPr algn="ctr" defTabSz="457200"/>
            <a:endParaRPr lang="en-US" sz="300"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 by</a:t>
            </a: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under the guidance of</a:t>
            </a:r>
          </a:p>
          <a:p>
            <a:pPr algn="ctr" defTabSz="457200"/>
            <a:r>
              <a:rPr lang="en-US" sz="2400" b="1" dirty="0">
                <a:solidFill>
                  <a:srgbClr val="000099"/>
                </a:solidFill>
                <a:latin typeface="Times New Roman" panose="02020603050405020304" pitchFamily="18" charset="0"/>
                <a:cs typeface="Times New Roman" panose="02020603050405020304" pitchFamily="18" charset="0"/>
              </a:rPr>
              <a:t>Dr . S. Hemachandra </a:t>
            </a:r>
            <a:r>
              <a:rPr lang="en-US" sz="1400" b="1" i="1" dirty="0" err="1">
                <a:solidFill>
                  <a:srgbClr val="000099"/>
                </a:solidFill>
                <a:latin typeface="Times New Roman" panose="02020603050405020304" pitchFamily="18" charset="0"/>
                <a:cs typeface="Times New Roman" panose="02020603050405020304" pitchFamily="18" charset="0"/>
              </a:rPr>
              <a:t>M.Tech</a:t>
            </a:r>
            <a:r>
              <a:rPr lang="en-US" sz="1400" b="1" i="1" dirty="0">
                <a:solidFill>
                  <a:srgbClr val="000099"/>
                </a:solidFill>
                <a:latin typeface="Times New Roman" panose="02020603050405020304" pitchFamily="18" charset="0"/>
                <a:cs typeface="Times New Roman" panose="02020603050405020304" pitchFamily="18" charset="0"/>
              </a:rPr>
              <a:t>., Ph.D.</a:t>
            </a:r>
          </a:p>
          <a:p>
            <a:pPr algn="ctr" defTabSz="457200"/>
            <a:r>
              <a:rPr lang="en-US" dirty="0">
                <a:solidFill>
                  <a:prstClr val="black"/>
                </a:solidFill>
                <a:latin typeface="Times New Roman" panose="02020603050405020304" pitchFamily="18" charset="0"/>
                <a:cs typeface="Times New Roman" panose="02020603050405020304" pitchFamily="18" charset="0"/>
              </a:rPr>
              <a:t>Professor</a:t>
            </a:r>
          </a:p>
          <a:p>
            <a:pPr algn="ctr" defTabSz="457200"/>
            <a:endParaRPr lang="en-US" dirty="0">
              <a:solidFill>
                <a:prstClr val="black"/>
              </a:solidFill>
              <a:latin typeface="Century Gothic" panose="020B0502020202020204"/>
            </a:endParaRPr>
          </a:p>
          <a:p>
            <a:pPr algn="ctr" defTabSz="457200"/>
            <a:endParaRPr lang="en-US" dirty="0">
              <a:solidFill>
                <a:prstClr val="black"/>
              </a:solidFill>
              <a:latin typeface="Century Gothic" panose="020B0502020202020204"/>
            </a:endParaRPr>
          </a:p>
          <a:p>
            <a:pPr algn="ctr" defTabSz="457200"/>
            <a:r>
              <a:rPr lang="en-US" dirty="0">
                <a:solidFill>
                  <a:prstClr val="black"/>
                </a:solidFill>
                <a:latin typeface="Century Gothic" panose="020B0502020202020204"/>
              </a:rPr>
              <a:t> </a:t>
            </a:r>
          </a:p>
          <a:p>
            <a:pPr algn="ctr" defTabSz="457200"/>
            <a:endParaRPr lang="en-US" dirty="0">
              <a:solidFill>
                <a:prstClr val="black"/>
              </a:solidFill>
              <a:latin typeface="Century Gothic" panose="020B0502020202020204"/>
            </a:endParaRPr>
          </a:p>
          <a:p>
            <a:pPr algn="ctr" defTabSz="457200"/>
            <a:endParaRPr lang="en-US" dirty="0">
              <a:solidFill>
                <a:srgbClr val="002060"/>
              </a:solidFill>
              <a:latin typeface="Century Gothic" panose="020B0502020202020204"/>
            </a:endParaRPr>
          </a:p>
          <a:p>
            <a:pPr algn="ctr" defTabSz="457200"/>
            <a:r>
              <a:rPr lang="en-US" sz="1400" dirty="0">
                <a:solidFill>
                  <a:srgbClr val="002060"/>
                </a:solidFill>
                <a:latin typeface="Century Gothic" panose="020B0502020202020204"/>
              </a:rPr>
              <a:t>DEPARTMENT OF ELECTRICAL AND ELECTRONICS ENGINEERING</a:t>
            </a:r>
          </a:p>
          <a:p>
            <a:pPr algn="ctr" defTabSz="457200"/>
            <a:r>
              <a:rPr lang="en-US" sz="2800" dirty="0">
                <a:solidFill>
                  <a:srgbClr val="FF3399"/>
                </a:solidFill>
                <a:latin typeface="Bahamas" pitchFamily="34" charset="0"/>
              </a:rPr>
              <a:t>SREE VIDYANIKETHAN ENGINEERING COLLEGE</a:t>
            </a:r>
          </a:p>
          <a:p>
            <a:pPr algn="ctr" defTabSz="457200"/>
            <a:r>
              <a:rPr lang="en-US" sz="1400" dirty="0">
                <a:latin typeface="Century Gothic" panose="020B0502020202020204"/>
              </a:rPr>
              <a:t>(AUTONOMOUS)</a:t>
            </a:r>
          </a:p>
          <a:p>
            <a:pPr algn="ctr" defTabSz="457200"/>
            <a:r>
              <a:rPr lang="en-US" sz="1400" dirty="0">
                <a:solidFill>
                  <a:prstClr val="black"/>
                </a:solidFill>
                <a:latin typeface="Century Gothic" panose="020B0502020202020204"/>
              </a:rPr>
              <a:t>A.RANGAMPET, TIRUPATI – 517 102</a:t>
            </a:r>
          </a:p>
          <a:p>
            <a:pPr algn="ctr" defTabSz="457200"/>
            <a:r>
              <a:rPr lang="en-US" sz="1400" dirty="0">
                <a:solidFill>
                  <a:prstClr val="black"/>
                </a:solidFill>
                <a:latin typeface="Century Gothic" panose="020B0502020202020204"/>
              </a:rPr>
              <a:t>(2018 –2019)</a:t>
            </a:r>
            <a:endParaRPr lang="en-US" sz="1400" dirty="0">
              <a:solidFill>
                <a:prstClr val="white"/>
              </a:solidFill>
              <a:latin typeface="Century Gothic" panose="020B0502020202020204"/>
            </a:endParaRPr>
          </a:p>
        </p:txBody>
      </p:sp>
      <p:pic>
        <p:nvPicPr>
          <p:cNvPr id="1027" name="Picture 3" descr="C:\Users\EEESTAFF0\Desktop\svec_footer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9351" y="4023807"/>
            <a:ext cx="1713297" cy="115798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1FEBBEBC-180F-4554-9433-0F45F01ADA17}"/>
              </a:ext>
            </a:extLst>
          </p:cNvPr>
          <p:cNvSpPr>
            <a:spLocks noGrp="1"/>
          </p:cNvSpPr>
          <p:nvPr>
            <p:ph type="dt" sz="half" idx="10"/>
          </p:nvPr>
        </p:nvSpPr>
        <p:spPr/>
        <p:txBody>
          <a:bodyPr/>
          <a:lstStyle/>
          <a:p>
            <a:fld id="{5631755A-7F1F-43D1-B420-8FE5AAB03653}" type="datetime1">
              <a:rPr lang="en-US" smtClean="0"/>
              <a:pPr/>
              <a:t>17-Dec-19</a:t>
            </a:fld>
            <a:endParaRPr lang="en-US"/>
          </a:p>
        </p:txBody>
      </p:sp>
      <p:sp>
        <p:nvSpPr>
          <p:cNvPr id="3" name="Slide Number Placeholder 2">
            <a:extLst>
              <a:ext uri="{FF2B5EF4-FFF2-40B4-BE49-F238E27FC236}">
                <a16:creationId xmlns:a16="http://schemas.microsoft.com/office/drawing/2014/main" id="{22219251-2539-4EA6-9027-2F2AE5C97949}"/>
              </a:ext>
            </a:extLst>
          </p:cNvPr>
          <p:cNvSpPr>
            <a:spLocks noGrp="1"/>
          </p:cNvSpPr>
          <p:nvPr>
            <p:ph type="sldNum" sz="quarter" idx="12"/>
          </p:nvPr>
        </p:nvSpPr>
        <p:spPr/>
        <p:txBody>
          <a:bodyPr/>
          <a:lstStyle/>
          <a:p>
            <a:fld id="{330EA680-D336-4FF7-8B7A-9848BB0A1C32}" type="slidenum">
              <a:rPr lang="en-US" smtClean="0"/>
              <a:pPr/>
              <a:t>1</a:t>
            </a:fld>
            <a:endParaRPr lang="en-US"/>
          </a:p>
        </p:txBody>
      </p:sp>
      <p:graphicFrame>
        <p:nvGraphicFramePr>
          <p:cNvPr id="6" name="Table 6">
            <a:extLst>
              <a:ext uri="{FF2B5EF4-FFF2-40B4-BE49-F238E27FC236}">
                <a16:creationId xmlns:a16="http://schemas.microsoft.com/office/drawing/2014/main" id="{B83DB7B4-5812-42F9-8D4D-54AA04099C4A}"/>
              </a:ext>
            </a:extLst>
          </p:cNvPr>
          <p:cNvGraphicFramePr>
            <a:graphicFrameLocks noGrp="1"/>
          </p:cNvGraphicFramePr>
          <p:nvPr>
            <p:extLst>
              <p:ext uri="{D42A27DB-BD31-4B8C-83A1-F6EECF244321}">
                <p14:modId xmlns:p14="http://schemas.microsoft.com/office/powerpoint/2010/main" val="2301097977"/>
              </p:ext>
            </p:extLst>
          </p:nvPr>
        </p:nvGraphicFramePr>
        <p:xfrm>
          <a:off x="2965142" y="1455938"/>
          <a:ext cx="9007458" cy="1475056"/>
        </p:xfrm>
        <a:graphic>
          <a:graphicData uri="http://schemas.openxmlformats.org/drawingml/2006/table">
            <a:tbl>
              <a:tblPr firstRow="1" bandRow="1">
                <a:tableStyleId>{2D5ABB26-0587-4C30-8999-92F81FD0307C}</a:tableStyleId>
              </a:tblPr>
              <a:tblGrid>
                <a:gridCol w="5207082">
                  <a:extLst>
                    <a:ext uri="{9D8B030D-6E8A-4147-A177-3AD203B41FA5}">
                      <a16:colId xmlns:a16="http://schemas.microsoft.com/office/drawing/2014/main" val="3291672"/>
                    </a:ext>
                  </a:extLst>
                </a:gridCol>
                <a:gridCol w="3800376">
                  <a:extLst>
                    <a:ext uri="{9D8B030D-6E8A-4147-A177-3AD203B41FA5}">
                      <a16:colId xmlns:a16="http://schemas.microsoft.com/office/drawing/2014/main" val="3282628654"/>
                    </a:ext>
                  </a:extLst>
                </a:gridCol>
              </a:tblGrid>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EDAGOTTI PAVANKUMAR</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solidFill>
                            <a:srgbClr val="FF0000"/>
                          </a:solidFill>
                        </a:rPr>
                        <a:t>16121A0253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2665074"/>
                  </a:ext>
                </a:extLst>
              </a:tr>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AVILALA DEDEEPYA</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1617131"/>
                  </a:ext>
                </a:extLst>
              </a:tr>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GAYAKAWADA CHANDRASEKHAR</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16121A0265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8807038"/>
                  </a:ext>
                </a:extLst>
              </a:tr>
              <a:tr h="368764">
                <a:tc>
                  <a:txBody>
                    <a:bodyPr/>
                    <a:lstStyle/>
                    <a:p>
                      <a:pPr algn="l"/>
                      <a:r>
                        <a:rPr lang="en-US" sz="1800" kern="1200" dirty="0">
                          <a:solidFill>
                            <a:srgbClr val="FF0000"/>
                          </a:solidFill>
                          <a:effectLst/>
                          <a:latin typeface="Times New Roman" panose="02020603050405020304" pitchFamily="18" charset="0"/>
                          <a:ea typeface="+mn-ea"/>
                          <a:cs typeface="Times New Roman" panose="02020603050405020304" pitchFamily="18" charset="0"/>
                        </a:rPr>
                        <a:t>AVULA PRAVALIKA</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4880953"/>
                  </a:ext>
                </a:extLst>
              </a:tr>
            </a:tbl>
          </a:graphicData>
        </a:graphic>
      </p:graphicFrame>
    </p:spTree>
    <p:extLst>
      <p:ext uri="{BB962C8B-B14F-4D97-AF65-F5344CB8AC3E}">
        <p14:creationId xmlns:p14="http://schemas.microsoft.com/office/powerpoint/2010/main" val="1664478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546983-FC17-44F2-A5E8-F35E8709F6A9}"/>
              </a:ext>
            </a:extLst>
          </p:cNvPr>
          <p:cNvSpPr>
            <a:spLocks noGrp="1"/>
          </p:cNvSpPr>
          <p:nvPr>
            <p:ph type="ctrTitle"/>
          </p:nvPr>
        </p:nvSpPr>
        <p:spPr>
          <a:xfrm>
            <a:off x="1524000" y="230819"/>
            <a:ext cx="9144000" cy="772357"/>
          </a:xfrm>
        </p:spPr>
        <p:txBody>
          <a:bodyPr>
            <a:noAutofit/>
          </a:bodyPr>
          <a:lstStyle/>
          <a:p>
            <a:r>
              <a:rPr lang="en-IN" sz="3600" b="1" u="sng" dirty="0">
                <a:solidFill>
                  <a:srgbClr val="FF0000"/>
                </a:solidFill>
              </a:rPr>
              <a:t>Working Principle of Thermoelectric Modules</a:t>
            </a:r>
          </a:p>
        </p:txBody>
      </p:sp>
      <p:sp>
        <p:nvSpPr>
          <p:cNvPr id="6" name="Subtitle 5">
            <a:extLst>
              <a:ext uri="{FF2B5EF4-FFF2-40B4-BE49-F238E27FC236}">
                <a16:creationId xmlns:a16="http://schemas.microsoft.com/office/drawing/2014/main" id="{1FAD516D-2C28-4399-96EB-F4083701149F}"/>
              </a:ext>
            </a:extLst>
          </p:cNvPr>
          <p:cNvSpPr>
            <a:spLocks noGrp="1"/>
          </p:cNvSpPr>
          <p:nvPr>
            <p:ph type="subTitle" idx="1"/>
          </p:nvPr>
        </p:nvSpPr>
        <p:spPr>
          <a:xfrm>
            <a:off x="701335" y="1100831"/>
            <a:ext cx="10777491" cy="4935985"/>
          </a:xfrm>
        </p:spPr>
        <p:txBody>
          <a:bodyPr>
            <a:normAutofit/>
          </a:bodyPr>
          <a:lstStyle/>
          <a:p>
            <a:pPr marL="342900" indent="-342900" algn="l">
              <a:lnSpc>
                <a:spcPct val="150000"/>
              </a:lnSpc>
              <a:buFont typeface="Wingdings" panose="05000000000000000000" pitchFamily="2" charset="2"/>
              <a:buChar char="Ø"/>
            </a:pPr>
            <a:r>
              <a:rPr lang="en-IN" dirty="0"/>
              <a:t>Thermoelectric Modules are working based on the thermoelectric effect</a:t>
            </a:r>
          </a:p>
          <a:p>
            <a:pPr marL="342900" indent="-342900" algn="l">
              <a:lnSpc>
                <a:spcPct val="150000"/>
              </a:lnSpc>
              <a:buFont typeface="Wingdings" panose="05000000000000000000" pitchFamily="2" charset="2"/>
              <a:buChar char="Ø"/>
            </a:pPr>
            <a:r>
              <a:rPr lang="en-IN" dirty="0"/>
              <a:t>Thermoelectric effect is made up of three different effects</a:t>
            </a:r>
          </a:p>
          <a:p>
            <a:pPr marL="342900" indent="-342900" algn="l">
              <a:lnSpc>
                <a:spcPct val="150000"/>
              </a:lnSpc>
              <a:buFont typeface="Wingdings" panose="05000000000000000000" pitchFamily="2" charset="2"/>
              <a:buChar char="Ø"/>
            </a:pPr>
            <a:endParaRPr lang="en-IN" dirty="0"/>
          </a:p>
          <a:p>
            <a:pPr marL="342900" indent="-342900" algn="l">
              <a:lnSpc>
                <a:spcPct val="150000"/>
              </a:lnSpc>
              <a:buFont typeface="Wingdings" panose="05000000000000000000" pitchFamily="2" charset="2"/>
              <a:buChar char="Ø"/>
            </a:pPr>
            <a:endParaRPr lang="en-IN" dirty="0"/>
          </a:p>
          <a:p>
            <a:pPr marL="342900" indent="-342900" algn="l">
              <a:lnSpc>
                <a:spcPct val="150000"/>
              </a:lnSpc>
              <a:buFont typeface="Wingdings" panose="05000000000000000000" pitchFamily="2" charset="2"/>
              <a:buChar char="Ø"/>
            </a:pPr>
            <a:r>
              <a:rPr lang="en-IN" dirty="0"/>
              <a:t>In the operation of Thermoelectric modules </a:t>
            </a:r>
            <a:r>
              <a:rPr lang="en-IN" b="1" dirty="0"/>
              <a:t>Seebeck Effect</a:t>
            </a:r>
            <a:r>
              <a:rPr lang="en-IN" dirty="0"/>
              <a:t> and </a:t>
            </a:r>
            <a:r>
              <a:rPr lang="en-IN" b="1" dirty="0"/>
              <a:t>Peltier Effect</a:t>
            </a:r>
            <a:r>
              <a:rPr lang="en-IN" dirty="0"/>
              <a:t> will play a major role and </a:t>
            </a:r>
            <a:r>
              <a:rPr lang="en-IN" b="1" dirty="0"/>
              <a:t>Thomson Effect</a:t>
            </a:r>
            <a:r>
              <a:rPr lang="en-IN" dirty="0"/>
              <a:t> is used for the direction of the heat flow only.</a:t>
            </a:r>
          </a:p>
          <a:p>
            <a:pPr algn="l">
              <a:lnSpc>
                <a:spcPct val="150000"/>
              </a:lnSpc>
            </a:pPr>
            <a:endParaRPr lang="en-IN" dirty="0"/>
          </a:p>
        </p:txBody>
      </p:sp>
      <p:sp>
        <p:nvSpPr>
          <p:cNvPr id="7" name="TextBox 6">
            <a:extLst>
              <a:ext uri="{FF2B5EF4-FFF2-40B4-BE49-F238E27FC236}">
                <a16:creationId xmlns:a16="http://schemas.microsoft.com/office/drawing/2014/main" id="{30AF7C7B-7E45-46BE-9129-2FD081598A1E}"/>
              </a:ext>
            </a:extLst>
          </p:cNvPr>
          <p:cNvSpPr txBox="1"/>
          <p:nvPr/>
        </p:nvSpPr>
        <p:spPr>
          <a:xfrm>
            <a:off x="2236433" y="2212707"/>
            <a:ext cx="2689934" cy="1697068"/>
          </a:xfrm>
          <a:prstGeom prst="rect">
            <a:avLst/>
          </a:prstGeom>
          <a:noFill/>
        </p:spPr>
        <p:txBody>
          <a:bodyPr wrap="square" rtlCol="0">
            <a:spAutoFit/>
          </a:bodyPr>
          <a:lstStyle/>
          <a:p>
            <a:pPr marL="342900" indent="-342900">
              <a:lnSpc>
                <a:spcPct val="150000"/>
              </a:lnSpc>
              <a:buFont typeface="+mj-lt"/>
              <a:buAutoNum type="arabicPeriod"/>
            </a:pPr>
            <a:r>
              <a:rPr lang="en-IN" sz="2400" dirty="0"/>
              <a:t>Seebeck Effect</a:t>
            </a:r>
          </a:p>
          <a:p>
            <a:pPr marL="342900" indent="-342900">
              <a:lnSpc>
                <a:spcPct val="150000"/>
              </a:lnSpc>
              <a:buFont typeface="+mj-lt"/>
              <a:buAutoNum type="arabicPeriod"/>
            </a:pPr>
            <a:r>
              <a:rPr lang="en-IN" sz="2400" dirty="0"/>
              <a:t>Peltier Effect</a:t>
            </a:r>
          </a:p>
          <a:p>
            <a:pPr marL="342900" indent="-342900">
              <a:lnSpc>
                <a:spcPct val="150000"/>
              </a:lnSpc>
              <a:buFont typeface="+mj-lt"/>
              <a:buAutoNum type="arabicPeriod"/>
            </a:pPr>
            <a:r>
              <a:rPr lang="en-IN" sz="2400" dirty="0"/>
              <a:t>Thomson Effect</a:t>
            </a:r>
          </a:p>
        </p:txBody>
      </p:sp>
      <p:sp>
        <p:nvSpPr>
          <p:cNvPr id="2" name="Date Placeholder 1">
            <a:extLst>
              <a:ext uri="{FF2B5EF4-FFF2-40B4-BE49-F238E27FC236}">
                <a16:creationId xmlns:a16="http://schemas.microsoft.com/office/drawing/2014/main" id="{08C43F57-7F61-43A0-9714-B9A4740629E1}"/>
              </a:ext>
            </a:extLst>
          </p:cNvPr>
          <p:cNvSpPr>
            <a:spLocks noGrp="1"/>
          </p:cNvSpPr>
          <p:nvPr>
            <p:ph type="dt" sz="half" idx="10"/>
          </p:nvPr>
        </p:nvSpPr>
        <p:spPr/>
        <p:txBody>
          <a:bodyPr/>
          <a:lstStyle/>
          <a:p>
            <a:fld id="{FD74BD90-E428-4E3D-BD51-A6803F450CEA}" type="datetime1">
              <a:rPr lang="en-US" smtClean="0"/>
              <a:pPr/>
              <a:t>17-Dec-19</a:t>
            </a:fld>
            <a:endParaRPr lang="en-US"/>
          </a:p>
        </p:txBody>
      </p:sp>
      <p:sp>
        <p:nvSpPr>
          <p:cNvPr id="3" name="Slide Number Placeholder 2">
            <a:extLst>
              <a:ext uri="{FF2B5EF4-FFF2-40B4-BE49-F238E27FC236}">
                <a16:creationId xmlns:a16="http://schemas.microsoft.com/office/drawing/2014/main" id="{7D42A65D-EADD-4AA5-87BA-DE0F7357034B}"/>
              </a:ext>
            </a:extLst>
          </p:cNvPr>
          <p:cNvSpPr>
            <a:spLocks noGrp="1"/>
          </p:cNvSpPr>
          <p:nvPr>
            <p:ph type="sldNum" sz="quarter" idx="12"/>
          </p:nvPr>
        </p:nvSpPr>
        <p:spPr/>
        <p:txBody>
          <a:bodyPr/>
          <a:lstStyle/>
          <a:p>
            <a:fld id="{330EA680-D336-4FF7-8B7A-9848BB0A1C32}" type="slidenum">
              <a:rPr lang="en-US" smtClean="0"/>
              <a:pPr/>
              <a:t>10</a:t>
            </a:fld>
            <a:endParaRPr lang="en-US"/>
          </a:p>
        </p:txBody>
      </p:sp>
    </p:spTree>
    <p:extLst>
      <p:ext uri="{BB962C8B-B14F-4D97-AF65-F5344CB8AC3E}">
        <p14:creationId xmlns:p14="http://schemas.microsoft.com/office/powerpoint/2010/main" val="3757178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3E0DB8-671E-4C2E-8722-61B86569258F}"/>
              </a:ext>
            </a:extLst>
          </p:cNvPr>
          <p:cNvSpPr>
            <a:spLocks noGrp="1"/>
          </p:cNvSpPr>
          <p:nvPr>
            <p:ph idx="1"/>
          </p:nvPr>
        </p:nvSpPr>
        <p:spPr>
          <a:xfrm>
            <a:off x="838200" y="550416"/>
            <a:ext cx="10515600" cy="5626547"/>
          </a:xfrm>
        </p:spPr>
        <p:txBody>
          <a:bodyPr>
            <a:normAutofit fontScale="92500"/>
          </a:bodyPr>
          <a:lstStyle/>
          <a:p>
            <a:pPr>
              <a:lnSpc>
                <a:spcPct val="150000"/>
              </a:lnSpc>
              <a:buFont typeface="Wingdings" panose="05000000000000000000" pitchFamily="2" charset="2"/>
              <a:buChar char="Ø"/>
            </a:pPr>
            <a:r>
              <a:rPr lang="en-IN" dirty="0"/>
              <a:t>Thermoelectric Modules can be operated in two modes.</a:t>
            </a:r>
          </a:p>
          <a:p>
            <a:pPr marL="0" indent="0">
              <a:lnSpc>
                <a:spcPct val="150000"/>
              </a:lnSpc>
              <a:buNone/>
            </a:pPr>
            <a:endParaRPr lang="en-IN" dirty="0"/>
          </a:p>
          <a:p>
            <a:pPr>
              <a:lnSpc>
                <a:spcPct val="150000"/>
              </a:lnSpc>
              <a:buFont typeface="Wingdings" panose="05000000000000000000" pitchFamily="2" charset="2"/>
              <a:buChar char="Ø"/>
            </a:pPr>
            <a:endParaRPr lang="en-IN" dirty="0"/>
          </a:p>
          <a:p>
            <a:pPr>
              <a:lnSpc>
                <a:spcPct val="150000"/>
              </a:lnSpc>
              <a:buFont typeface="Wingdings" panose="05000000000000000000" pitchFamily="2" charset="2"/>
              <a:buChar char="Ø"/>
            </a:pPr>
            <a:r>
              <a:rPr lang="en-IN" dirty="0"/>
              <a:t>In Generator Mode Temperature difference will be converted into Direct Current (DC) and module is called as Thermoelectric Generator (TEG).</a:t>
            </a:r>
          </a:p>
          <a:p>
            <a:pPr>
              <a:lnSpc>
                <a:spcPct val="150000"/>
              </a:lnSpc>
              <a:buFont typeface="Wingdings" panose="05000000000000000000" pitchFamily="2" charset="2"/>
              <a:buChar char="Ø"/>
            </a:pPr>
            <a:r>
              <a:rPr lang="en-IN" dirty="0"/>
              <a:t>In Heater/Cooler mode electricity will be converted into heat energy.</a:t>
            </a:r>
          </a:p>
          <a:p>
            <a:pPr>
              <a:lnSpc>
                <a:spcPct val="150000"/>
              </a:lnSpc>
              <a:buFont typeface="Wingdings" panose="05000000000000000000" pitchFamily="2" charset="2"/>
              <a:buChar char="Ø"/>
            </a:pPr>
            <a:r>
              <a:rPr lang="en-IN" dirty="0"/>
              <a:t>One side will be heated up and another side will be cooled   simultaneously.</a:t>
            </a:r>
          </a:p>
          <a:p>
            <a:pPr>
              <a:lnSpc>
                <a:spcPct val="150000"/>
              </a:lnSpc>
              <a:buFont typeface="Wingdings" panose="05000000000000000000" pitchFamily="2" charset="2"/>
              <a:buChar char="Ø"/>
            </a:pPr>
            <a:endParaRPr lang="en-IN" dirty="0"/>
          </a:p>
          <a:p>
            <a:pPr>
              <a:lnSpc>
                <a:spcPct val="150000"/>
              </a:lnSpc>
              <a:buFont typeface="Wingdings" panose="05000000000000000000" pitchFamily="2" charset="2"/>
              <a:buChar char="Ø"/>
            </a:pPr>
            <a:endParaRPr lang="en-IN" dirty="0"/>
          </a:p>
          <a:p>
            <a:pPr>
              <a:lnSpc>
                <a:spcPct val="150000"/>
              </a:lnSpc>
              <a:buFont typeface="Wingdings" panose="05000000000000000000" pitchFamily="2" charset="2"/>
              <a:buChar char="Ø"/>
            </a:pPr>
            <a:endParaRPr lang="en-IN" dirty="0"/>
          </a:p>
          <a:p>
            <a:pPr>
              <a:lnSpc>
                <a:spcPct val="150000"/>
              </a:lnSpc>
              <a:buFont typeface="Wingdings" panose="05000000000000000000" pitchFamily="2" charset="2"/>
              <a:buChar char="Ø"/>
            </a:pPr>
            <a:endParaRPr lang="en-IN" dirty="0"/>
          </a:p>
          <a:p>
            <a:pPr>
              <a:lnSpc>
                <a:spcPct val="150000"/>
              </a:lnSpc>
              <a:buFont typeface="Wingdings" panose="05000000000000000000" pitchFamily="2" charset="2"/>
              <a:buChar char="Ø"/>
            </a:pPr>
            <a:endParaRPr lang="en-IN" dirty="0"/>
          </a:p>
        </p:txBody>
      </p:sp>
      <p:sp>
        <p:nvSpPr>
          <p:cNvPr id="4" name="TextBox 3">
            <a:extLst>
              <a:ext uri="{FF2B5EF4-FFF2-40B4-BE49-F238E27FC236}">
                <a16:creationId xmlns:a16="http://schemas.microsoft.com/office/drawing/2014/main" id="{9AB962DA-896F-4965-A2B7-5C22C570DA95}"/>
              </a:ext>
            </a:extLst>
          </p:cNvPr>
          <p:cNvSpPr txBox="1"/>
          <p:nvPr/>
        </p:nvSpPr>
        <p:spPr>
          <a:xfrm>
            <a:off x="5637320" y="2974019"/>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FD03EE44-96DF-43F2-AB2B-D084FCCACCD4}"/>
              </a:ext>
            </a:extLst>
          </p:cNvPr>
          <p:cNvSpPr txBox="1"/>
          <p:nvPr/>
        </p:nvSpPr>
        <p:spPr>
          <a:xfrm>
            <a:off x="1845076" y="1251751"/>
            <a:ext cx="4249444" cy="1318181"/>
          </a:xfrm>
          <a:prstGeom prst="rect">
            <a:avLst/>
          </a:prstGeom>
          <a:noFill/>
        </p:spPr>
        <p:txBody>
          <a:bodyPr wrap="square" rtlCol="0">
            <a:spAutoFit/>
          </a:bodyPr>
          <a:lstStyle/>
          <a:p>
            <a:pPr marL="342900" indent="-342900">
              <a:lnSpc>
                <a:spcPct val="150000"/>
              </a:lnSpc>
              <a:buFont typeface="+mj-lt"/>
              <a:buAutoNum type="arabicPeriod"/>
            </a:pPr>
            <a:r>
              <a:rPr lang="en-IN" sz="2800" dirty="0"/>
              <a:t>Generator Mode</a:t>
            </a:r>
          </a:p>
          <a:p>
            <a:pPr marL="342900" indent="-342900">
              <a:lnSpc>
                <a:spcPct val="150000"/>
              </a:lnSpc>
              <a:buFont typeface="+mj-lt"/>
              <a:buAutoNum type="arabicPeriod"/>
            </a:pPr>
            <a:r>
              <a:rPr lang="en-IN" sz="2800" dirty="0"/>
              <a:t>Heater/Cooler mode</a:t>
            </a:r>
          </a:p>
        </p:txBody>
      </p:sp>
      <p:sp>
        <p:nvSpPr>
          <p:cNvPr id="2" name="Date Placeholder 1">
            <a:extLst>
              <a:ext uri="{FF2B5EF4-FFF2-40B4-BE49-F238E27FC236}">
                <a16:creationId xmlns:a16="http://schemas.microsoft.com/office/drawing/2014/main" id="{BD301C5E-848E-486B-B789-9964EC77470C}"/>
              </a:ext>
            </a:extLst>
          </p:cNvPr>
          <p:cNvSpPr>
            <a:spLocks noGrp="1"/>
          </p:cNvSpPr>
          <p:nvPr>
            <p:ph type="dt" sz="half" idx="10"/>
          </p:nvPr>
        </p:nvSpPr>
        <p:spPr/>
        <p:txBody>
          <a:bodyPr/>
          <a:lstStyle/>
          <a:p>
            <a:fld id="{F40EFB08-E93E-4DDC-9C62-85426B7C16C0}" type="datetime1">
              <a:rPr lang="en-US" smtClean="0"/>
              <a:pPr/>
              <a:t>17-Dec-19</a:t>
            </a:fld>
            <a:endParaRPr lang="en-US"/>
          </a:p>
        </p:txBody>
      </p:sp>
      <p:sp>
        <p:nvSpPr>
          <p:cNvPr id="6" name="Slide Number Placeholder 5">
            <a:extLst>
              <a:ext uri="{FF2B5EF4-FFF2-40B4-BE49-F238E27FC236}">
                <a16:creationId xmlns:a16="http://schemas.microsoft.com/office/drawing/2014/main" id="{E6B836A6-06F5-427F-926B-7F01FA820A2A}"/>
              </a:ext>
            </a:extLst>
          </p:cNvPr>
          <p:cNvSpPr>
            <a:spLocks noGrp="1"/>
          </p:cNvSpPr>
          <p:nvPr>
            <p:ph type="sldNum" sz="quarter" idx="12"/>
          </p:nvPr>
        </p:nvSpPr>
        <p:spPr/>
        <p:txBody>
          <a:bodyPr/>
          <a:lstStyle/>
          <a:p>
            <a:fld id="{330EA680-D336-4FF7-8B7A-9848BB0A1C32}" type="slidenum">
              <a:rPr lang="en-US" smtClean="0"/>
              <a:pPr/>
              <a:t>11</a:t>
            </a:fld>
            <a:endParaRPr lang="en-US"/>
          </a:p>
        </p:txBody>
      </p:sp>
      <p:sp>
        <p:nvSpPr>
          <p:cNvPr id="7" name="TextBox 6">
            <a:extLst>
              <a:ext uri="{FF2B5EF4-FFF2-40B4-BE49-F238E27FC236}">
                <a16:creationId xmlns:a16="http://schemas.microsoft.com/office/drawing/2014/main" id="{1C74CF54-1CB6-404B-B9FA-6EF7905E14D1}"/>
              </a:ext>
            </a:extLst>
          </p:cNvPr>
          <p:cNvSpPr txBox="1"/>
          <p:nvPr/>
        </p:nvSpPr>
        <p:spPr>
          <a:xfrm>
            <a:off x="10520039" y="204186"/>
            <a:ext cx="883062" cy="369332"/>
          </a:xfrm>
          <a:prstGeom prst="rect">
            <a:avLst/>
          </a:prstGeom>
          <a:noFill/>
        </p:spPr>
        <p:txBody>
          <a:bodyPr wrap="none" rtlCol="0">
            <a:spAutoFit/>
          </a:bodyPr>
          <a:lstStyle/>
          <a:p>
            <a:r>
              <a:rPr lang="en-IN" dirty="0"/>
              <a:t>(Cont..)</a:t>
            </a:r>
          </a:p>
        </p:txBody>
      </p:sp>
    </p:spTree>
    <p:extLst>
      <p:ext uri="{BB962C8B-B14F-4D97-AF65-F5344CB8AC3E}">
        <p14:creationId xmlns:p14="http://schemas.microsoft.com/office/powerpoint/2010/main" val="3129956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833C2F-6B76-4AF6-B5F3-36B2670DAC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0449" y="1147439"/>
            <a:ext cx="7546020" cy="4563122"/>
          </a:xfrm>
          <a:prstGeom prst="rect">
            <a:avLst/>
          </a:prstGeom>
        </p:spPr>
      </p:pic>
      <p:sp>
        <p:nvSpPr>
          <p:cNvPr id="2" name="TextBox 1">
            <a:extLst>
              <a:ext uri="{FF2B5EF4-FFF2-40B4-BE49-F238E27FC236}">
                <a16:creationId xmlns:a16="http://schemas.microsoft.com/office/drawing/2014/main" id="{B168EB90-FA9A-4AFF-8EEF-7A94C2407679}"/>
              </a:ext>
            </a:extLst>
          </p:cNvPr>
          <p:cNvSpPr txBox="1"/>
          <p:nvPr/>
        </p:nvSpPr>
        <p:spPr>
          <a:xfrm>
            <a:off x="3242038" y="5294590"/>
            <a:ext cx="5702843" cy="646331"/>
          </a:xfrm>
          <a:prstGeom prst="rect">
            <a:avLst/>
          </a:prstGeom>
          <a:noFill/>
        </p:spPr>
        <p:txBody>
          <a:bodyPr wrap="none" rtlCol="0">
            <a:spAutoFit/>
          </a:bodyPr>
          <a:lstStyle/>
          <a:p>
            <a:r>
              <a:rPr lang="en-IN" dirty="0"/>
              <a:t>Fig. 2. Basic Building Block Of TEM (Semiconductor Couple)</a:t>
            </a:r>
          </a:p>
          <a:p>
            <a:r>
              <a:rPr lang="en-IN" dirty="0"/>
              <a:t> </a:t>
            </a:r>
          </a:p>
        </p:txBody>
      </p:sp>
      <p:sp>
        <p:nvSpPr>
          <p:cNvPr id="5" name="Date Placeholder 4">
            <a:extLst>
              <a:ext uri="{FF2B5EF4-FFF2-40B4-BE49-F238E27FC236}">
                <a16:creationId xmlns:a16="http://schemas.microsoft.com/office/drawing/2014/main" id="{FE0A1625-3F97-48D9-A8C3-42C89D6AD7B3}"/>
              </a:ext>
            </a:extLst>
          </p:cNvPr>
          <p:cNvSpPr>
            <a:spLocks noGrp="1"/>
          </p:cNvSpPr>
          <p:nvPr>
            <p:ph type="dt" sz="half" idx="10"/>
          </p:nvPr>
        </p:nvSpPr>
        <p:spPr/>
        <p:txBody>
          <a:bodyPr/>
          <a:lstStyle/>
          <a:p>
            <a:fld id="{7772C590-A6FC-4957-8899-6BAE3963F8C4}" type="datetime1">
              <a:rPr lang="en-US" smtClean="0"/>
              <a:pPr/>
              <a:t>17-Dec-19</a:t>
            </a:fld>
            <a:endParaRPr lang="en-US"/>
          </a:p>
        </p:txBody>
      </p:sp>
      <p:sp>
        <p:nvSpPr>
          <p:cNvPr id="6" name="Slide Number Placeholder 5">
            <a:extLst>
              <a:ext uri="{FF2B5EF4-FFF2-40B4-BE49-F238E27FC236}">
                <a16:creationId xmlns:a16="http://schemas.microsoft.com/office/drawing/2014/main" id="{076860E7-523B-419D-9738-8CFFAAEEA6FC}"/>
              </a:ext>
            </a:extLst>
          </p:cNvPr>
          <p:cNvSpPr>
            <a:spLocks noGrp="1"/>
          </p:cNvSpPr>
          <p:nvPr>
            <p:ph type="sldNum" sz="quarter" idx="12"/>
          </p:nvPr>
        </p:nvSpPr>
        <p:spPr/>
        <p:txBody>
          <a:bodyPr/>
          <a:lstStyle/>
          <a:p>
            <a:fld id="{330EA680-D336-4FF7-8B7A-9848BB0A1C32}" type="slidenum">
              <a:rPr lang="en-US" smtClean="0"/>
              <a:pPr/>
              <a:t>12</a:t>
            </a:fld>
            <a:endParaRPr lang="en-US"/>
          </a:p>
        </p:txBody>
      </p:sp>
      <p:sp>
        <p:nvSpPr>
          <p:cNvPr id="4" name="TextBox 3">
            <a:extLst>
              <a:ext uri="{FF2B5EF4-FFF2-40B4-BE49-F238E27FC236}">
                <a16:creationId xmlns:a16="http://schemas.microsoft.com/office/drawing/2014/main" id="{E434F90A-1CEF-4BD9-8DB4-09F2858427E6}"/>
              </a:ext>
            </a:extLst>
          </p:cNvPr>
          <p:cNvSpPr txBox="1"/>
          <p:nvPr/>
        </p:nvSpPr>
        <p:spPr>
          <a:xfrm>
            <a:off x="10253709" y="266330"/>
            <a:ext cx="994299"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4050469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BDFE6B-E99F-422E-9100-9ABE0059EB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517" y="1219519"/>
            <a:ext cx="4847207" cy="4355658"/>
          </a:xfrm>
          <a:prstGeom prst="rect">
            <a:avLst/>
          </a:prstGeom>
        </p:spPr>
      </p:pic>
      <p:pic>
        <p:nvPicPr>
          <p:cNvPr id="5" name="Picture 4">
            <a:extLst>
              <a:ext uri="{FF2B5EF4-FFF2-40B4-BE49-F238E27FC236}">
                <a16:creationId xmlns:a16="http://schemas.microsoft.com/office/drawing/2014/main" id="{764A6345-AD10-464F-B352-BAC445B550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4278" y="1219519"/>
            <a:ext cx="4847205" cy="4355658"/>
          </a:xfrm>
          <a:prstGeom prst="rect">
            <a:avLst/>
          </a:prstGeom>
        </p:spPr>
      </p:pic>
      <p:sp>
        <p:nvSpPr>
          <p:cNvPr id="2" name="TextBox 1">
            <a:extLst>
              <a:ext uri="{FF2B5EF4-FFF2-40B4-BE49-F238E27FC236}">
                <a16:creationId xmlns:a16="http://schemas.microsoft.com/office/drawing/2014/main" id="{E37B8DDD-3F4A-473B-83AF-4EEBF4865715}"/>
              </a:ext>
            </a:extLst>
          </p:cNvPr>
          <p:cNvSpPr txBox="1"/>
          <p:nvPr/>
        </p:nvSpPr>
        <p:spPr>
          <a:xfrm>
            <a:off x="1722268" y="5805996"/>
            <a:ext cx="2358851" cy="369332"/>
          </a:xfrm>
          <a:prstGeom prst="rect">
            <a:avLst/>
          </a:prstGeom>
          <a:noFill/>
        </p:spPr>
        <p:txBody>
          <a:bodyPr wrap="none" rtlCol="0">
            <a:spAutoFit/>
          </a:bodyPr>
          <a:lstStyle/>
          <a:p>
            <a:r>
              <a:rPr lang="en-IN" dirty="0"/>
              <a:t>Fig. 3. Generator Mode</a:t>
            </a:r>
          </a:p>
        </p:txBody>
      </p:sp>
      <p:sp>
        <p:nvSpPr>
          <p:cNvPr id="4" name="TextBox 3">
            <a:extLst>
              <a:ext uri="{FF2B5EF4-FFF2-40B4-BE49-F238E27FC236}">
                <a16:creationId xmlns:a16="http://schemas.microsoft.com/office/drawing/2014/main" id="{D672AD1E-F65F-4D9B-8451-E06B8D48CC09}"/>
              </a:ext>
            </a:extLst>
          </p:cNvPr>
          <p:cNvSpPr txBox="1"/>
          <p:nvPr/>
        </p:nvSpPr>
        <p:spPr>
          <a:xfrm>
            <a:off x="8110883" y="5805996"/>
            <a:ext cx="1958100" cy="369332"/>
          </a:xfrm>
          <a:prstGeom prst="rect">
            <a:avLst/>
          </a:prstGeom>
          <a:noFill/>
        </p:spPr>
        <p:txBody>
          <a:bodyPr wrap="square" rtlCol="0">
            <a:spAutoFit/>
          </a:bodyPr>
          <a:lstStyle/>
          <a:p>
            <a:r>
              <a:rPr lang="en-IN" dirty="0"/>
              <a:t>Fig. 4.Cooler Mode</a:t>
            </a:r>
          </a:p>
        </p:txBody>
      </p:sp>
      <p:sp>
        <p:nvSpPr>
          <p:cNvPr id="6" name="Date Placeholder 5">
            <a:extLst>
              <a:ext uri="{FF2B5EF4-FFF2-40B4-BE49-F238E27FC236}">
                <a16:creationId xmlns:a16="http://schemas.microsoft.com/office/drawing/2014/main" id="{8A4FDCD1-8222-4106-B309-3EAAAF0AAE3A}"/>
              </a:ext>
            </a:extLst>
          </p:cNvPr>
          <p:cNvSpPr>
            <a:spLocks noGrp="1"/>
          </p:cNvSpPr>
          <p:nvPr>
            <p:ph type="dt" sz="half" idx="10"/>
          </p:nvPr>
        </p:nvSpPr>
        <p:spPr/>
        <p:txBody>
          <a:bodyPr/>
          <a:lstStyle/>
          <a:p>
            <a:fld id="{0B6DC488-F46F-43CB-A5DC-C6F442A46011}" type="datetime1">
              <a:rPr lang="en-US" smtClean="0"/>
              <a:pPr/>
              <a:t>17-Dec-19</a:t>
            </a:fld>
            <a:endParaRPr lang="en-US"/>
          </a:p>
        </p:txBody>
      </p:sp>
      <p:sp>
        <p:nvSpPr>
          <p:cNvPr id="7" name="Slide Number Placeholder 6">
            <a:extLst>
              <a:ext uri="{FF2B5EF4-FFF2-40B4-BE49-F238E27FC236}">
                <a16:creationId xmlns:a16="http://schemas.microsoft.com/office/drawing/2014/main" id="{48C115B0-05CF-4A41-8121-1A0A3A3D7E35}"/>
              </a:ext>
            </a:extLst>
          </p:cNvPr>
          <p:cNvSpPr>
            <a:spLocks noGrp="1"/>
          </p:cNvSpPr>
          <p:nvPr>
            <p:ph type="sldNum" sz="quarter" idx="12"/>
          </p:nvPr>
        </p:nvSpPr>
        <p:spPr/>
        <p:txBody>
          <a:bodyPr/>
          <a:lstStyle/>
          <a:p>
            <a:fld id="{330EA680-D336-4FF7-8B7A-9848BB0A1C32}" type="slidenum">
              <a:rPr lang="en-US" smtClean="0"/>
              <a:pPr/>
              <a:t>13</a:t>
            </a:fld>
            <a:endParaRPr lang="en-US"/>
          </a:p>
        </p:txBody>
      </p:sp>
      <p:sp>
        <p:nvSpPr>
          <p:cNvPr id="8" name="TextBox 7">
            <a:extLst>
              <a:ext uri="{FF2B5EF4-FFF2-40B4-BE49-F238E27FC236}">
                <a16:creationId xmlns:a16="http://schemas.microsoft.com/office/drawing/2014/main" id="{F2DD60D5-9103-440B-9357-977334283647}"/>
              </a:ext>
            </a:extLst>
          </p:cNvPr>
          <p:cNvSpPr txBox="1"/>
          <p:nvPr/>
        </p:nvSpPr>
        <p:spPr>
          <a:xfrm>
            <a:off x="10315852" y="221942"/>
            <a:ext cx="883062" cy="369332"/>
          </a:xfrm>
          <a:prstGeom prst="rect">
            <a:avLst/>
          </a:prstGeom>
          <a:noFill/>
        </p:spPr>
        <p:txBody>
          <a:bodyPr wrap="none" rtlCol="0">
            <a:spAutoFit/>
          </a:bodyPr>
          <a:lstStyle/>
          <a:p>
            <a:r>
              <a:rPr lang="en-IN" dirty="0"/>
              <a:t>(Cont..)</a:t>
            </a:r>
          </a:p>
        </p:txBody>
      </p:sp>
      <p:pic>
        <p:nvPicPr>
          <p:cNvPr id="10" name="Picture 9">
            <a:extLst>
              <a:ext uri="{FF2B5EF4-FFF2-40B4-BE49-F238E27FC236}">
                <a16:creationId xmlns:a16="http://schemas.microsoft.com/office/drawing/2014/main" id="{75486BF5-09B2-48EB-93A1-D61604DFA1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1882066"/>
            <a:ext cx="2202371" cy="548078"/>
          </a:xfrm>
          <a:prstGeom prst="rect">
            <a:avLst/>
          </a:prstGeom>
        </p:spPr>
      </p:pic>
      <p:pic>
        <p:nvPicPr>
          <p:cNvPr id="12" name="Picture 11">
            <a:extLst>
              <a:ext uri="{FF2B5EF4-FFF2-40B4-BE49-F238E27FC236}">
                <a16:creationId xmlns:a16="http://schemas.microsoft.com/office/drawing/2014/main" id="{B37840BC-63EB-458D-B2B1-CCA6113FC6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2938" y="4312446"/>
            <a:ext cx="2202371" cy="445986"/>
          </a:xfrm>
          <a:prstGeom prst="rect">
            <a:avLst/>
          </a:prstGeom>
        </p:spPr>
      </p:pic>
      <p:pic>
        <p:nvPicPr>
          <p:cNvPr id="13" name="Picture 12">
            <a:extLst>
              <a:ext uri="{FF2B5EF4-FFF2-40B4-BE49-F238E27FC236}">
                <a16:creationId xmlns:a16="http://schemas.microsoft.com/office/drawing/2014/main" id="{070B7F39-B4A8-46F9-A69A-5D0DC59CD7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600" y="1944210"/>
            <a:ext cx="2202371" cy="548078"/>
          </a:xfrm>
          <a:prstGeom prst="rect">
            <a:avLst/>
          </a:prstGeom>
        </p:spPr>
      </p:pic>
      <p:pic>
        <p:nvPicPr>
          <p:cNvPr id="14" name="Picture 13">
            <a:extLst>
              <a:ext uri="{FF2B5EF4-FFF2-40B4-BE49-F238E27FC236}">
                <a16:creationId xmlns:a16="http://schemas.microsoft.com/office/drawing/2014/main" id="{D9AD0E67-45F9-4EEC-A03C-1F31C4388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2579" y="4454489"/>
            <a:ext cx="310720" cy="445986"/>
          </a:xfrm>
          <a:prstGeom prst="rect">
            <a:avLst/>
          </a:prstGeom>
        </p:spPr>
      </p:pic>
      <p:pic>
        <p:nvPicPr>
          <p:cNvPr id="15" name="Picture 14">
            <a:extLst>
              <a:ext uri="{FF2B5EF4-FFF2-40B4-BE49-F238E27FC236}">
                <a16:creationId xmlns:a16="http://schemas.microsoft.com/office/drawing/2014/main" id="{B2918C42-9ACC-4127-BBDF-749AD725F1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0427" y="4454489"/>
            <a:ext cx="310720" cy="445986"/>
          </a:xfrm>
          <a:prstGeom prst="rect">
            <a:avLst/>
          </a:prstGeom>
        </p:spPr>
      </p:pic>
    </p:spTree>
    <p:extLst>
      <p:ext uri="{BB962C8B-B14F-4D97-AF65-F5344CB8AC3E}">
        <p14:creationId xmlns:p14="http://schemas.microsoft.com/office/powerpoint/2010/main" val="2338296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398B44-23A5-42F8-A244-AC75754DE9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2368" y="230819"/>
            <a:ext cx="8513687" cy="4296794"/>
          </a:xfrm>
          <a:prstGeom prst="rect">
            <a:avLst/>
          </a:prstGeom>
        </p:spPr>
      </p:pic>
      <p:sp>
        <p:nvSpPr>
          <p:cNvPr id="5" name="Content Placeholder 4">
            <a:extLst>
              <a:ext uri="{FF2B5EF4-FFF2-40B4-BE49-F238E27FC236}">
                <a16:creationId xmlns:a16="http://schemas.microsoft.com/office/drawing/2014/main" id="{4D802481-78BA-464A-A1BD-A3ADF917E9DB}"/>
              </a:ext>
            </a:extLst>
          </p:cNvPr>
          <p:cNvSpPr>
            <a:spLocks noGrp="1"/>
          </p:cNvSpPr>
          <p:nvPr>
            <p:ph idx="1"/>
          </p:nvPr>
        </p:nvSpPr>
        <p:spPr>
          <a:xfrm>
            <a:off x="838200" y="5770485"/>
            <a:ext cx="10515600" cy="994299"/>
          </a:xfrm>
        </p:spPr>
        <p:txBody>
          <a:bodyPr>
            <a:normAutofit fontScale="92500"/>
          </a:bodyPr>
          <a:lstStyle/>
          <a:p>
            <a:pPr marL="0" indent="0">
              <a:buNone/>
            </a:pPr>
            <a:r>
              <a:rPr lang="en-IN" dirty="0">
                <a:solidFill>
                  <a:srgbClr val="C00000"/>
                </a:solidFill>
              </a:rPr>
              <a:t>Thermoelectric Module is an integrated component of Semiconductor Couples that are connected electrically in Series and Thermally in Parallel.</a:t>
            </a:r>
          </a:p>
        </p:txBody>
      </p:sp>
      <p:sp>
        <p:nvSpPr>
          <p:cNvPr id="6" name="TextBox 5">
            <a:extLst>
              <a:ext uri="{FF2B5EF4-FFF2-40B4-BE49-F238E27FC236}">
                <a16:creationId xmlns:a16="http://schemas.microsoft.com/office/drawing/2014/main" id="{5A2B64DE-8A7A-4F68-9B71-C90AB0EC2875}"/>
              </a:ext>
            </a:extLst>
          </p:cNvPr>
          <p:cNvSpPr txBox="1"/>
          <p:nvPr/>
        </p:nvSpPr>
        <p:spPr>
          <a:xfrm>
            <a:off x="4518734" y="5086905"/>
            <a:ext cx="2999539" cy="369332"/>
          </a:xfrm>
          <a:prstGeom prst="rect">
            <a:avLst/>
          </a:prstGeom>
          <a:noFill/>
        </p:spPr>
        <p:txBody>
          <a:bodyPr wrap="none" rtlCol="0">
            <a:spAutoFit/>
          </a:bodyPr>
          <a:lstStyle/>
          <a:p>
            <a:r>
              <a:rPr lang="en-IN" dirty="0"/>
              <a:t>Fig. 5. Thermoelectric Module</a:t>
            </a:r>
          </a:p>
        </p:txBody>
      </p:sp>
      <p:sp>
        <p:nvSpPr>
          <p:cNvPr id="7" name="Date Placeholder 6">
            <a:extLst>
              <a:ext uri="{FF2B5EF4-FFF2-40B4-BE49-F238E27FC236}">
                <a16:creationId xmlns:a16="http://schemas.microsoft.com/office/drawing/2014/main" id="{F790B052-3367-4F32-8E96-0476E3229F57}"/>
              </a:ext>
            </a:extLst>
          </p:cNvPr>
          <p:cNvSpPr>
            <a:spLocks noGrp="1"/>
          </p:cNvSpPr>
          <p:nvPr>
            <p:ph type="dt" sz="half" idx="10"/>
          </p:nvPr>
        </p:nvSpPr>
        <p:spPr/>
        <p:txBody>
          <a:bodyPr/>
          <a:lstStyle/>
          <a:p>
            <a:fld id="{7094BA6A-74C5-43DD-ABAE-FB7D5E05554B}" type="datetime1">
              <a:rPr lang="en-US" smtClean="0"/>
              <a:pPr/>
              <a:t>17-Dec-19</a:t>
            </a:fld>
            <a:endParaRPr lang="en-US"/>
          </a:p>
        </p:txBody>
      </p:sp>
      <p:sp>
        <p:nvSpPr>
          <p:cNvPr id="8" name="Slide Number Placeholder 7">
            <a:extLst>
              <a:ext uri="{FF2B5EF4-FFF2-40B4-BE49-F238E27FC236}">
                <a16:creationId xmlns:a16="http://schemas.microsoft.com/office/drawing/2014/main" id="{7423591D-884E-41DD-8972-8DC2F14E3D32}"/>
              </a:ext>
            </a:extLst>
          </p:cNvPr>
          <p:cNvSpPr>
            <a:spLocks noGrp="1"/>
          </p:cNvSpPr>
          <p:nvPr>
            <p:ph type="sldNum" sz="quarter" idx="12"/>
          </p:nvPr>
        </p:nvSpPr>
        <p:spPr/>
        <p:txBody>
          <a:bodyPr/>
          <a:lstStyle/>
          <a:p>
            <a:fld id="{330EA680-D336-4FF7-8B7A-9848BB0A1C32}" type="slidenum">
              <a:rPr lang="en-US" smtClean="0"/>
              <a:pPr/>
              <a:t>14</a:t>
            </a:fld>
            <a:endParaRPr lang="en-US"/>
          </a:p>
        </p:txBody>
      </p:sp>
      <p:sp>
        <p:nvSpPr>
          <p:cNvPr id="2" name="TextBox 1">
            <a:extLst>
              <a:ext uri="{FF2B5EF4-FFF2-40B4-BE49-F238E27FC236}">
                <a16:creationId xmlns:a16="http://schemas.microsoft.com/office/drawing/2014/main" id="{67EC2853-D6B5-4856-A067-AAC23455A03C}"/>
              </a:ext>
            </a:extLst>
          </p:cNvPr>
          <p:cNvSpPr txBox="1"/>
          <p:nvPr/>
        </p:nvSpPr>
        <p:spPr>
          <a:xfrm>
            <a:off x="10369118" y="97654"/>
            <a:ext cx="883062" cy="369332"/>
          </a:xfrm>
          <a:prstGeom prst="rect">
            <a:avLst/>
          </a:prstGeom>
          <a:noFill/>
        </p:spPr>
        <p:txBody>
          <a:bodyPr wrap="none" rtlCol="0">
            <a:spAutoFit/>
          </a:bodyPr>
          <a:lstStyle/>
          <a:p>
            <a:r>
              <a:rPr lang="en-IN" dirty="0"/>
              <a:t>(Cont..)</a:t>
            </a:r>
          </a:p>
        </p:txBody>
      </p:sp>
    </p:spTree>
    <p:extLst>
      <p:ext uri="{BB962C8B-B14F-4D97-AF65-F5344CB8AC3E}">
        <p14:creationId xmlns:p14="http://schemas.microsoft.com/office/powerpoint/2010/main" val="2172623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FDE16-CFBA-4B54-9982-F1C3CF9C761F}"/>
              </a:ext>
            </a:extLst>
          </p:cNvPr>
          <p:cNvSpPr>
            <a:spLocks noGrp="1"/>
          </p:cNvSpPr>
          <p:nvPr>
            <p:ph type="ctrTitle"/>
          </p:nvPr>
        </p:nvSpPr>
        <p:spPr>
          <a:xfrm>
            <a:off x="1524000" y="177553"/>
            <a:ext cx="9144000" cy="727969"/>
          </a:xfrm>
        </p:spPr>
        <p:txBody>
          <a:bodyPr>
            <a:normAutofit/>
          </a:bodyPr>
          <a:lstStyle/>
          <a:p>
            <a:r>
              <a:rPr lang="en-IN" sz="4000" b="1" u="sng" dirty="0">
                <a:solidFill>
                  <a:srgbClr val="FF0000"/>
                </a:solidFill>
              </a:rPr>
              <a:t>Special Features of Thermoelectric Modules</a:t>
            </a:r>
          </a:p>
        </p:txBody>
      </p:sp>
      <p:sp>
        <p:nvSpPr>
          <p:cNvPr id="3" name="Subtitle 2">
            <a:extLst>
              <a:ext uri="{FF2B5EF4-FFF2-40B4-BE49-F238E27FC236}">
                <a16:creationId xmlns:a16="http://schemas.microsoft.com/office/drawing/2014/main" id="{C5E15D79-0EAA-40A2-AD10-F2C7E3BDFC77}"/>
              </a:ext>
            </a:extLst>
          </p:cNvPr>
          <p:cNvSpPr>
            <a:spLocks noGrp="1"/>
          </p:cNvSpPr>
          <p:nvPr>
            <p:ph type="subTitle" idx="1"/>
          </p:nvPr>
        </p:nvSpPr>
        <p:spPr>
          <a:xfrm>
            <a:off x="1175551" y="1008124"/>
            <a:ext cx="8806649" cy="5530788"/>
          </a:xfrm>
        </p:spPr>
        <p:txBody>
          <a:bodyPr>
            <a:normAutofit/>
          </a:bodyPr>
          <a:lstStyle/>
          <a:p>
            <a:pPr marL="342900" indent="-342900" algn="l">
              <a:lnSpc>
                <a:spcPct val="150000"/>
              </a:lnSpc>
              <a:buFont typeface="Wingdings" panose="05000000000000000000" pitchFamily="2" charset="2"/>
              <a:buChar char="Ø"/>
            </a:pPr>
            <a:r>
              <a:rPr lang="en-IN" dirty="0"/>
              <a:t>No moving parts</a:t>
            </a:r>
          </a:p>
          <a:p>
            <a:pPr marL="342900" indent="-342900" algn="l">
              <a:lnSpc>
                <a:spcPct val="150000"/>
              </a:lnSpc>
              <a:buFont typeface="Wingdings" panose="05000000000000000000" pitchFamily="2" charset="2"/>
              <a:buChar char="Ø"/>
            </a:pPr>
            <a:r>
              <a:rPr lang="en-IN" dirty="0"/>
              <a:t>Small size and Weight</a:t>
            </a:r>
          </a:p>
          <a:p>
            <a:pPr marL="342900" indent="-342900" algn="l">
              <a:lnSpc>
                <a:spcPct val="150000"/>
              </a:lnSpc>
              <a:buFont typeface="Wingdings" panose="05000000000000000000" pitchFamily="2" charset="2"/>
              <a:buChar char="Ø"/>
            </a:pPr>
            <a:r>
              <a:rPr lang="en-IN" dirty="0"/>
              <a:t>Ability to Cool below Ambient temperature</a:t>
            </a:r>
          </a:p>
          <a:p>
            <a:pPr marL="342900" indent="-342900" algn="l">
              <a:lnSpc>
                <a:spcPct val="150000"/>
              </a:lnSpc>
              <a:buFont typeface="Wingdings" panose="05000000000000000000" pitchFamily="2" charset="2"/>
              <a:buChar char="Ø"/>
            </a:pPr>
            <a:r>
              <a:rPr lang="en-IN" dirty="0"/>
              <a:t>Cooling and heating will be possible with only one device</a:t>
            </a:r>
          </a:p>
          <a:p>
            <a:pPr marL="342900" indent="-342900" algn="l">
              <a:lnSpc>
                <a:spcPct val="150000"/>
              </a:lnSpc>
              <a:buFont typeface="Wingdings" panose="05000000000000000000" pitchFamily="2" charset="2"/>
              <a:buChar char="Ø"/>
            </a:pPr>
            <a:r>
              <a:rPr lang="en-IN" dirty="0"/>
              <a:t>Precise temperature control</a:t>
            </a:r>
          </a:p>
          <a:p>
            <a:pPr marL="342900" indent="-342900" algn="l">
              <a:lnSpc>
                <a:spcPct val="150000"/>
              </a:lnSpc>
              <a:buFont typeface="Wingdings" panose="05000000000000000000" pitchFamily="2" charset="2"/>
              <a:buChar char="Ø"/>
            </a:pPr>
            <a:r>
              <a:rPr lang="en-IN" dirty="0"/>
              <a:t>High reliability</a:t>
            </a:r>
          </a:p>
          <a:p>
            <a:pPr marL="342900" indent="-342900" algn="l">
              <a:lnSpc>
                <a:spcPct val="150000"/>
              </a:lnSpc>
              <a:buFont typeface="Wingdings" panose="05000000000000000000" pitchFamily="2" charset="2"/>
              <a:buChar char="Ø"/>
            </a:pPr>
            <a:endParaRPr lang="en-IN" dirty="0"/>
          </a:p>
          <a:p>
            <a:pPr algn="l">
              <a:lnSpc>
                <a:spcPct val="150000"/>
              </a:lnSpc>
            </a:pPr>
            <a:endParaRPr lang="en-IN" dirty="0"/>
          </a:p>
          <a:p>
            <a:pPr algn="l">
              <a:lnSpc>
                <a:spcPct val="150000"/>
              </a:lnSpc>
            </a:pPr>
            <a:endParaRPr lang="en-IN" dirty="0"/>
          </a:p>
        </p:txBody>
      </p:sp>
      <p:sp>
        <p:nvSpPr>
          <p:cNvPr id="4" name="Date Placeholder 3">
            <a:extLst>
              <a:ext uri="{FF2B5EF4-FFF2-40B4-BE49-F238E27FC236}">
                <a16:creationId xmlns:a16="http://schemas.microsoft.com/office/drawing/2014/main" id="{51D6547E-19EC-46C9-981F-2CF4C0D423E1}"/>
              </a:ext>
            </a:extLst>
          </p:cNvPr>
          <p:cNvSpPr>
            <a:spLocks noGrp="1"/>
          </p:cNvSpPr>
          <p:nvPr>
            <p:ph type="dt" sz="half" idx="10"/>
          </p:nvPr>
        </p:nvSpPr>
        <p:spPr/>
        <p:txBody>
          <a:bodyPr/>
          <a:lstStyle/>
          <a:p>
            <a:fld id="{2AF7CF19-6002-464E-A35B-F8E3793791C3}" type="datetime1">
              <a:rPr lang="en-US" smtClean="0"/>
              <a:pPr/>
              <a:t>17-Dec-19</a:t>
            </a:fld>
            <a:endParaRPr lang="en-US"/>
          </a:p>
        </p:txBody>
      </p:sp>
      <p:sp>
        <p:nvSpPr>
          <p:cNvPr id="5" name="Slide Number Placeholder 4">
            <a:extLst>
              <a:ext uri="{FF2B5EF4-FFF2-40B4-BE49-F238E27FC236}">
                <a16:creationId xmlns:a16="http://schemas.microsoft.com/office/drawing/2014/main" id="{5C1C73C1-CBF6-4408-B4BD-916F1A520D91}"/>
              </a:ext>
            </a:extLst>
          </p:cNvPr>
          <p:cNvSpPr>
            <a:spLocks noGrp="1"/>
          </p:cNvSpPr>
          <p:nvPr>
            <p:ph type="sldNum" sz="quarter" idx="12"/>
          </p:nvPr>
        </p:nvSpPr>
        <p:spPr/>
        <p:txBody>
          <a:bodyPr/>
          <a:lstStyle/>
          <a:p>
            <a:fld id="{330EA680-D336-4FF7-8B7A-9848BB0A1C32}" type="slidenum">
              <a:rPr lang="en-US" smtClean="0"/>
              <a:pPr/>
              <a:t>15</a:t>
            </a:fld>
            <a:endParaRPr lang="en-US"/>
          </a:p>
        </p:txBody>
      </p:sp>
    </p:spTree>
    <p:extLst>
      <p:ext uri="{BB962C8B-B14F-4D97-AF65-F5344CB8AC3E}">
        <p14:creationId xmlns:p14="http://schemas.microsoft.com/office/powerpoint/2010/main" val="1571101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2C75B4-39CC-4E68-B32F-7B7C35362F08}"/>
              </a:ext>
            </a:extLst>
          </p:cNvPr>
          <p:cNvSpPr>
            <a:spLocks noGrp="1"/>
          </p:cNvSpPr>
          <p:nvPr>
            <p:ph type="subTitle" idx="1"/>
          </p:nvPr>
        </p:nvSpPr>
        <p:spPr>
          <a:xfrm>
            <a:off x="1118585" y="594805"/>
            <a:ext cx="10253709" cy="5805996"/>
          </a:xfrm>
        </p:spPr>
        <p:txBody>
          <a:bodyPr/>
          <a:lstStyle/>
          <a:p>
            <a:pPr marL="342900" indent="-342900" algn="l">
              <a:lnSpc>
                <a:spcPct val="150000"/>
              </a:lnSpc>
              <a:buFont typeface="Wingdings" panose="05000000000000000000" pitchFamily="2" charset="2"/>
              <a:buChar char="Ø"/>
            </a:pPr>
            <a:r>
              <a:rPr lang="en-IN" dirty="0"/>
              <a:t>Electrically quite operation</a:t>
            </a:r>
          </a:p>
          <a:p>
            <a:pPr marL="342900" indent="-342900" algn="l">
              <a:lnSpc>
                <a:spcPct val="150000"/>
              </a:lnSpc>
              <a:buFont typeface="Wingdings" panose="05000000000000000000" pitchFamily="2" charset="2"/>
              <a:buChar char="Ø"/>
            </a:pPr>
            <a:r>
              <a:rPr lang="en-IN" dirty="0"/>
              <a:t>Operation in any orientation</a:t>
            </a:r>
          </a:p>
          <a:p>
            <a:pPr marL="342900" indent="-342900" algn="l">
              <a:lnSpc>
                <a:spcPct val="150000"/>
              </a:lnSpc>
              <a:buFont typeface="Wingdings" panose="05000000000000000000" pitchFamily="2" charset="2"/>
              <a:buChar char="Ø"/>
            </a:pPr>
            <a:r>
              <a:rPr lang="en-IN" dirty="0"/>
              <a:t>Spot cooling</a:t>
            </a:r>
          </a:p>
          <a:p>
            <a:pPr marL="342900" indent="-342900" algn="l">
              <a:lnSpc>
                <a:spcPct val="150000"/>
              </a:lnSpc>
              <a:buFont typeface="Wingdings" panose="05000000000000000000" pitchFamily="2" charset="2"/>
              <a:buChar char="Ø"/>
            </a:pPr>
            <a:r>
              <a:rPr lang="en-IN" dirty="0"/>
              <a:t>Environmental friendly</a:t>
            </a:r>
          </a:p>
          <a:p>
            <a:pPr marL="342900" indent="-342900" algn="l">
              <a:lnSpc>
                <a:spcPct val="150000"/>
              </a:lnSpc>
              <a:buFont typeface="Wingdings" panose="05000000000000000000" pitchFamily="2" charset="2"/>
              <a:buChar char="Ø"/>
            </a:pPr>
            <a:r>
              <a:rPr lang="en-IN" dirty="0"/>
              <a:t>Fast response time</a:t>
            </a:r>
          </a:p>
          <a:p>
            <a:pPr algn="l">
              <a:lnSpc>
                <a:spcPct val="150000"/>
              </a:lnSpc>
            </a:pPr>
            <a:r>
              <a:rPr lang="en-IN" dirty="0"/>
              <a:t>Its main drawbacks are low power efficient, it can handle only a certain amount of heat flux.</a:t>
            </a:r>
          </a:p>
          <a:p>
            <a:pPr algn="l">
              <a:lnSpc>
                <a:spcPct val="150000"/>
              </a:lnSpc>
            </a:pPr>
            <a:r>
              <a:rPr lang="en-IN" dirty="0"/>
              <a:t>Even though these devices are having drawbacks , due its special features these devices had been using in many fields.</a:t>
            </a:r>
          </a:p>
          <a:p>
            <a:pPr algn="l"/>
            <a:endParaRPr lang="en-IN" dirty="0"/>
          </a:p>
        </p:txBody>
      </p:sp>
      <p:sp>
        <p:nvSpPr>
          <p:cNvPr id="2" name="Date Placeholder 1">
            <a:extLst>
              <a:ext uri="{FF2B5EF4-FFF2-40B4-BE49-F238E27FC236}">
                <a16:creationId xmlns:a16="http://schemas.microsoft.com/office/drawing/2014/main" id="{7D4BD5B9-5738-4BE4-B69C-876165200CBD}"/>
              </a:ext>
            </a:extLst>
          </p:cNvPr>
          <p:cNvSpPr>
            <a:spLocks noGrp="1"/>
          </p:cNvSpPr>
          <p:nvPr>
            <p:ph type="dt" sz="half" idx="10"/>
          </p:nvPr>
        </p:nvSpPr>
        <p:spPr/>
        <p:txBody>
          <a:bodyPr/>
          <a:lstStyle/>
          <a:p>
            <a:fld id="{8248CD96-C1CE-489F-9247-95002B1BB67A}" type="datetime1">
              <a:rPr lang="en-US" smtClean="0"/>
              <a:pPr/>
              <a:t>17-Dec-19</a:t>
            </a:fld>
            <a:endParaRPr lang="en-US"/>
          </a:p>
        </p:txBody>
      </p:sp>
      <p:sp>
        <p:nvSpPr>
          <p:cNvPr id="4" name="Slide Number Placeholder 3">
            <a:extLst>
              <a:ext uri="{FF2B5EF4-FFF2-40B4-BE49-F238E27FC236}">
                <a16:creationId xmlns:a16="http://schemas.microsoft.com/office/drawing/2014/main" id="{113D7955-1A22-4B1E-AFC7-B3BDA9730B89}"/>
              </a:ext>
            </a:extLst>
          </p:cNvPr>
          <p:cNvSpPr>
            <a:spLocks noGrp="1"/>
          </p:cNvSpPr>
          <p:nvPr>
            <p:ph type="sldNum" sz="quarter" idx="12"/>
          </p:nvPr>
        </p:nvSpPr>
        <p:spPr/>
        <p:txBody>
          <a:bodyPr/>
          <a:lstStyle/>
          <a:p>
            <a:fld id="{330EA680-D336-4FF7-8B7A-9848BB0A1C32}" type="slidenum">
              <a:rPr lang="en-US" smtClean="0"/>
              <a:pPr/>
              <a:t>16</a:t>
            </a:fld>
            <a:endParaRPr lang="en-US"/>
          </a:p>
        </p:txBody>
      </p:sp>
      <p:sp>
        <p:nvSpPr>
          <p:cNvPr id="5" name="TextBox 4">
            <a:extLst>
              <a:ext uri="{FF2B5EF4-FFF2-40B4-BE49-F238E27FC236}">
                <a16:creationId xmlns:a16="http://schemas.microsoft.com/office/drawing/2014/main" id="{01547C81-7EF3-456D-8C9E-F2A82E71C992}"/>
              </a:ext>
            </a:extLst>
          </p:cNvPr>
          <p:cNvSpPr txBox="1"/>
          <p:nvPr/>
        </p:nvSpPr>
        <p:spPr>
          <a:xfrm>
            <a:off x="10022889" y="204186"/>
            <a:ext cx="883062" cy="369332"/>
          </a:xfrm>
          <a:prstGeom prst="rect">
            <a:avLst/>
          </a:prstGeom>
          <a:noFill/>
        </p:spPr>
        <p:txBody>
          <a:bodyPr wrap="none" rtlCol="0">
            <a:spAutoFit/>
          </a:bodyPr>
          <a:lstStyle/>
          <a:p>
            <a:r>
              <a:rPr lang="en-IN" dirty="0"/>
              <a:t>(Cont..)</a:t>
            </a:r>
          </a:p>
        </p:txBody>
      </p:sp>
    </p:spTree>
    <p:extLst>
      <p:ext uri="{BB962C8B-B14F-4D97-AF65-F5344CB8AC3E}">
        <p14:creationId xmlns:p14="http://schemas.microsoft.com/office/powerpoint/2010/main" val="372670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4CEF9A-FDCB-4F92-AAAB-5E275220361D}"/>
              </a:ext>
            </a:extLst>
          </p:cNvPr>
          <p:cNvSpPr>
            <a:spLocks noGrp="1"/>
          </p:cNvSpPr>
          <p:nvPr>
            <p:ph idx="1"/>
          </p:nvPr>
        </p:nvSpPr>
        <p:spPr>
          <a:xfrm>
            <a:off x="838200" y="1020030"/>
            <a:ext cx="7133948" cy="5156933"/>
          </a:xfrm>
        </p:spPr>
        <p:txBody>
          <a:bodyPr>
            <a:normAutofit/>
          </a:bodyPr>
          <a:lstStyle/>
          <a:p>
            <a:pPr algn="just">
              <a:lnSpc>
                <a:spcPct val="150000"/>
              </a:lnSpc>
              <a:buFont typeface="Wingdings" panose="05000000000000000000" pitchFamily="2" charset="2"/>
              <a:buChar char="Ø"/>
            </a:pPr>
            <a:r>
              <a:rPr lang="en-IN" sz="2400" b="1" dirty="0"/>
              <a:t>Deoxyribonucleic acid ( DNA ) </a:t>
            </a:r>
            <a:r>
              <a:rPr lang="en-IN" sz="2400" dirty="0"/>
              <a:t>is molecule composed of two chains that coiled around each other to form a double helix carrying structure.</a:t>
            </a:r>
          </a:p>
          <a:p>
            <a:pPr algn="just">
              <a:lnSpc>
                <a:spcPct val="150000"/>
              </a:lnSpc>
              <a:buFont typeface="Wingdings" panose="05000000000000000000" pitchFamily="2" charset="2"/>
              <a:buChar char="Ø"/>
            </a:pPr>
            <a:r>
              <a:rPr lang="en-IN" sz="2400" dirty="0"/>
              <a:t>DNA is carrying our genetic instructions like growth , development , functioning and reproduction etc.</a:t>
            </a:r>
          </a:p>
          <a:p>
            <a:pPr algn="just">
              <a:lnSpc>
                <a:spcPct val="150000"/>
              </a:lnSpc>
              <a:buFont typeface="Wingdings" panose="05000000000000000000" pitchFamily="2" charset="2"/>
              <a:buChar char="Ø"/>
            </a:pPr>
            <a:r>
              <a:rPr lang="en-IN" sz="2400" dirty="0"/>
              <a:t>DNA amplification is an essential tool for biologists, DNA forensic labs, and many other research labs for the study of genetic material.</a:t>
            </a:r>
          </a:p>
          <a:p>
            <a:pPr marL="0" indent="0" algn="just">
              <a:lnSpc>
                <a:spcPct val="150000"/>
              </a:lnSpc>
              <a:buNone/>
            </a:pPr>
            <a:endParaRPr lang="en-IN" sz="2400" dirty="0"/>
          </a:p>
        </p:txBody>
      </p:sp>
      <p:sp>
        <p:nvSpPr>
          <p:cNvPr id="4" name="Date Placeholder 3">
            <a:extLst>
              <a:ext uri="{FF2B5EF4-FFF2-40B4-BE49-F238E27FC236}">
                <a16:creationId xmlns:a16="http://schemas.microsoft.com/office/drawing/2014/main" id="{1FAB3EB9-D803-4DD0-9DDE-79175D9338AD}"/>
              </a:ext>
            </a:extLst>
          </p:cNvPr>
          <p:cNvSpPr>
            <a:spLocks noGrp="1"/>
          </p:cNvSpPr>
          <p:nvPr>
            <p:ph type="dt" sz="half" idx="10"/>
          </p:nvPr>
        </p:nvSpPr>
        <p:spPr/>
        <p:txBody>
          <a:bodyPr/>
          <a:lstStyle/>
          <a:p>
            <a:fld id="{7E3FDB0B-B014-4C47-949F-40696701F18D}" type="datetime1">
              <a:rPr lang="en-US" smtClean="0"/>
              <a:pPr/>
              <a:t>17-Dec-19</a:t>
            </a:fld>
            <a:endParaRPr lang="en-US"/>
          </a:p>
        </p:txBody>
      </p:sp>
      <p:sp>
        <p:nvSpPr>
          <p:cNvPr id="5" name="Slide Number Placeholder 4">
            <a:extLst>
              <a:ext uri="{FF2B5EF4-FFF2-40B4-BE49-F238E27FC236}">
                <a16:creationId xmlns:a16="http://schemas.microsoft.com/office/drawing/2014/main" id="{74969FC7-9E27-4EC6-8A02-DA0AB5B5E777}"/>
              </a:ext>
            </a:extLst>
          </p:cNvPr>
          <p:cNvSpPr>
            <a:spLocks noGrp="1"/>
          </p:cNvSpPr>
          <p:nvPr>
            <p:ph type="sldNum" sz="quarter" idx="12"/>
          </p:nvPr>
        </p:nvSpPr>
        <p:spPr/>
        <p:txBody>
          <a:bodyPr/>
          <a:lstStyle/>
          <a:p>
            <a:fld id="{330EA680-D336-4FF7-8B7A-9848BB0A1C32}" type="slidenum">
              <a:rPr lang="en-US" smtClean="0"/>
              <a:pPr/>
              <a:t>17</a:t>
            </a:fld>
            <a:endParaRPr lang="en-US"/>
          </a:p>
        </p:txBody>
      </p:sp>
      <p:sp>
        <p:nvSpPr>
          <p:cNvPr id="6" name="Title 1">
            <a:extLst>
              <a:ext uri="{FF2B5EF4-FFF2-40B4-BE49-F238E27FC236}">
                <a16:creationId xmlns:a16="http://schemas.microsoft.com/office/drawing/2014/main" id="{83D31B6D-C1FC-43F7-8ECF-1791D887F5F9}"/>
              </a:ext>
            </a:extLst>
          </p:cNvPr>
          <p:cNvSpPr txBox="1">
            <a:spLocks/>
          </p:cNvSpPr>
          <p:nvPr/>
        </p:nvSpPr>
        <p:spPr>
          <a:xfrm>
            <a:off x="1524000" y="342044"/>
            <a:ext cx="9144000" cy="6779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u="sng" dirty="0">
                <a:solidFill>
                  <a:srgbClr val="FF0000"/>
                </a:solidFill>
              </a:rPr>
              <a:t>DNA Amplification using TEM</a:t>
            </a:r>
          </a:p>
        </p:txBody>
      </p:sp>
      <p:pic>
        <p:nvPicPr>
          <p:cNvPr id="10" name="Picture 9">
            <a:extLst>
              <a:ext uri="{FF2B5EF4-FFF2-40B4-BE49-F238E27FC236}">
                <a16:creationId xmlns:a16="http://schemas.microsoft.com/office/drawing/2014/main" id="{21301540-E245-4460-AEF7-E5757357B0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524000"/>
            <a:ext cx="3810000" cy="3810000"/>
          </a:xfrm>
          <a:prstGeom prst="rect">
            <a:avLst/>
          </a:prstGeom>
        </p:spPr>
      </p:pic>
      <p:sp>
        <p:nvSpPr>
          <p:cNvPr id="11" name="TextBox 10">
            <a:extLst>
              <a:ext uri="{FF2B5EF4-FFF2-40B4-BE49-F238E27FC236}">
                <a16:creationId xmlns:a16="http://schemas.microsoft.com/office/drawing/2014/main" id="{33179424-8230-41D1-8D5B-97B749B9FC14}"/>
              </a:ext>
            </a:extLst>
          </p:cNvPr>
          <p:cNvSpPr txBox="1"/>
          <p:nvPr/>
        </p:nvSpPr>
        <p:spPr>
          <a:xfrm flipH="1">
            <a:off x="8745836" y="5610687"/>
            <a:ext cx="2743200" cy="369332"/>
          </a:xfrm>
          <a:prstGeom prst="rect">
            <a:avLst/>
          </a:prstGeom>
          <a:noFill/>
        </p:spPr>
        <p:txBody>
          <a:bodyPr wrap="square" rtlCol="0">
            <a:spAutoFit/>
          </a:bodyPr>
          <a:lstStyle/>
          <a:p>
            <a:r>
              <a:rPr lang="en-IN" dirty="0"/>
              <a:t>Fig.6. Structure of DNA </a:t>
            </a:r>
          </a:p>
        </p:txBody>
      </p:sp>
    </p:spTree>
    <p:extLst>
      <p:ext uri="{BB962C8B-B14F-4D97-AF65-F5344CB8AC3E}">
        <p14:creationId xmlns:p14="http://schemas.microsoft.com/office/powerpoint/2010/main" val="2514398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5D7A697A-4F61-4A8E-81A6-14D57BD78557}"/>
                  </a:ext>
                </a:extLst>
              </p:cNvPr>
              <p:cNvSpPr>
                <a:spLocks noGrp="1"/>
              </p:cNvSpPr>
              <p:nvPr>
                <p:ph type="subTitle" idx="1"/>
              </p:nvPr>
            </p:nvSpPr>
            <p:spPr>
              <a:xfrm>
                <a:off x="764959" y="969885"/>
                <a:ext cx="10662082" cy="4918229"/>
              </a:xfrm>
            </p:spPr>
            <p:txBody>
              <a:bodyPr/>
              <a:lstStyle/>
              <a:p>
                <a:pPr marL="342900" indent="-342900" algn="l">
                  <a:lnSpc>
                    <a:spcPct val="150000"/>
                  </a:lnSpc>
                  <a:buFont typeface="Wingdings" panose="05000000000000000000" pitchFamily="2" charset="2"/>
                  <a:buChar char="Ø"/>
                </a:pPr>
                <a:r>
                  <a:rPr lang="en-IN" dirty="0"/>
                  <a:t>DNA amplification is a process of creating billions of copies of DNA by using  one small Segment of DNA sample.</a:t>
                </a:r>
              </a:p>
              <a:p>
                <a:pPr marL="342900" indent="-342900" algn="l">
                  <a:lnSpc>
                    <a:spcPct val="150000"/>
                  </a:lnSpc>
                  <a:buFont typeface="Wingdings" panose="05000000000000000000" pitchFamily="2" charset="2"/>
                  <a:buChar char="Ø"/>
                </a:pPr>
                <a:r>
                  <a:rPr lang="en-IN" dirty="0"/>
                  <a:t>In 1983 Kary Mullis developed this procedure and he got Noble Prize in chemistry</a:t>
                </a:r>
              </a:p>
              <a:p>
                <a:pPr algn="l">
                  <a:lnSpc>
                    <a:spcPct val="150000"/>
                  </a:lnSpc>
                </a:pPr>
                <a:r>
                  <a:rPr lang="en-IN" dirty="0"/>
                  <a:t>     for developing this method.</a:t>
                </a:r>
              </a:p>
              <a:p>
                <a:pPr marL="342900" indent="-342900" algn="l">
                  <a:lnSpc>
                    <a:spcPct val="150000"/>
                  </a:lnSpc>
                  <a:buFont typeface="Wingdings" panose="05000000000000000000" pitchFamily="2" charset="2"/>
                  <a:buChar char="Ø"/>
                </a:pPr>
                <a:r>
                  <a:rPr lang="en-IN" dirty="0"/>
                  <a:t>It is also called as DNA Polymerase Chain Reaction (DNA PCR).</a:t>
                </a:r>
              </a:p>
              <a:p>
                <a:pPr marL="342900" indent="-342900" algn="l">
                  <a:lnSpc>
                    <a:spcPct val="150000"/>
                  </a:lnSpc>
                  <a:buFont typeface="Wingdings" panose="05000000000000000000" pitchFamily="2" charset="2"/>
                  <a:buChar char="Ø"/>
                </a:pPr>
                <a:r>
                  <a:rPr lang="en-IN" dirty="0"/>
                  <a:t>It is a cumulative process, for every cycle copies will be doubled </a:t>
                </a:r>
              </a:p>
              <a:p>
                <a:pPr marL="342900" indent="-342900" algn="l">
                  <a:lnSpc>
                    <a:spcPct val="150000"/>
                  </a:lnSpc>
                  <a:buFont typeface="Wingdings" panose="05000000000000000000" pitchFamily="2" charset="2"/>
                  <a:buChar char="Ø"/>
                </a:pPr>
                <a:r>
                  <a:rPr lang="en-IN" dirty="0"/>
                  <a:t>For ‘n’ cycles it will produce </a:t>
                </a:r>
                <a14:m>
                  <m:oMath xmlns:m="http://schemas.openxmlformats.org/officeDocument/2006/math">
                    <m:sSup>
                      <m:sSupPr>
                        <m:ctrlPr>
                          <a:rPr lang="en-IN" i="1" dirty="0" smtClean="0">
                            <a:latin typeface="Cambria Math" panose="02040503050406030204" pitchFamily="18" charset="0"/>
                          </a:rPr>
                        </m:ctrlPr>
                      </m:sSupPr>
                      <m:e>
                        <m:r>
                          <a:rPr lang="en-IN" dirty="0">
                            <a:latin typeface="Cambria Math" panose="02040503050406030204" pitchFamily="18" charset="0"/>
                          </a:rPr>
                          <m:t>2</m:t>
                        </m:r>
                      </m:e>
                      <m:sup>
                        <m:r>
                          <a:rPr lang="en-IN" i="1" dirty="0">
                            <a:latin typeface="Cambria Math" panose="02040503050406030204" pitchFamily="18" charset="0"/>
                          </a:rPr>
                          <m:t>𝑛</m:t>
                        </m:r>
                      </m:sup>
                    </m:sSup>
                  </m:oMath>
                </a14:m>
                <a:r>
                  <a:rPr lang="en-IN" dirty="0"/>
                  <a:t> copies.</a:t>
                </a:r>
              </a:p>
              <a:p>
                <a:pPr marL="342900" indent="-342900" algn="l">
                  <a:lnSpc>
                    <a:spcPct val="150000"/>
                  </a:lnSpc>
                  <a:buFont typeface="Wingdings" panose="05000000000000000000" pitchFamily="2" charset="2"/>
                  <a:buChar char="Ø"/>
                </a:pPr>
                <a:endParaRPr lang="en-IN" dirty="0"/>
              </a:p>
              <a:p>
                <a:pPr marL="342900" indent="-342900" algn="l">
                  <a:lnSpc>
                    <a:spcPct val="150000"/>
                  </a:lnSpc>
                  <a:buFont typeface="Wingdings" panose="05000000000000000000" pitchFamily="2" charset="2"/>
                  <a:buChar char="Ø"/>
                </a:pPr>
                <a:endParaRPr lang="en-IN" dirty="0"/>
              </a:p>
            </p:txBody>
          </p:sp>
        </mc:Choice>
        <mc:Fallback xmlns="">
          <p:sp>
            <p:nvSpPr>
              <p:cNvPr id="3" name="Subtitle 2">
                <a:extLst>
                  <a:ext uri="{FF2B5EF4-FFF2-40B4-BE49-F238E27FC236}">
                    <a16:creationId xmlns:a14="http://schemas.microsoft.com/office/drawing/2010/main" xmlns="" xmlns:a16="http://schemas.microsoft.com/office/drawing/2014/main" id="{5D7A697A-4F61-4A8E-81A6-14D57BD78557}"/>
                  </a:ext>
                </a:extLst>
              </p:cNvPr>
              <p:cNvSpPr>
                <a:spLocks noGrp="1" noRot="1" noChangeAspect="1" noMove="1" noResize="1" noEditPoints="1" noAdjustHandles="1" noChangeArrowheads="1" noChangeShapeType="1" noTextEdit="1"/>
              </p:cNvSpPr>
              <p:nvPr>
                <p:ph type="subTitle" idx="1"/>
              </p:nvPr>
            </p:nvSpPr>
            <p:spPr>
              <a:xfrm>
                <a:off x="764959" y="969885"/>
                <a:ext cx="10662082" cy="4918229"/>
              </a:xfrm>
              <a:blipFill>
                <a:blip r:embed="rId2" cstate="print"/>
                <a:stretch>
                  <a:fillRect l="-743"/>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DB9BE803-A226-4C72-A6DA-13271EF3E7A8}"/>
              </a:ext>
            </a:extLst>
          </p:cNvPr>
          <p:cNvSpPr>
            <a:spLocks noGrp="1"/>
          </p:cNvSpPr>
          <p:nvPr>
            <p:ph type="dt" sz="half" idx="10"/>
          </p:nvPr>
        </p:nvSpPr>
        <p:spPr/>
        <p:txBody>
          <a:bodyPr/>
          <a:lstStyle/>
          <a:p>
            <a:fld id="{EBCCB57E-0A0E-44E8-AE31-A41894D8F0BC}" type="datetime1">
              <a:rPr lang="en-US" smtClean="0"/>
              <a:pPr/>
              <a:t>17-Dec-19</a:t>
            </a:fld>
            <a:endParaRPr lang="en-US"/>
          </a:p>
        </p:txBody>
      </p:sp>
      <p:sp>
        <p:nvSpPr>
          <p:cNvPr id="5" name="Slide Number Placeholder 4">
            <a:extLst>
              <a:ext uri="{FF2B5EF4-FFF2-40B4-BE49-F238E27FC236}">
                <a16:creationId xmlns:a16="http://schemas.microsoft.com/office/drawing/2014/main" id="{BE7782A5-B7AF-47B5-9E4C-D2488C9694A3}"/>
              </a:ext>
            </a:extLst>
          </p:cNvPr>
          <p:cNvSpPr>
            <a:spLocks noGrp="1"/>
          </p:cNvSpPr>
          <p:nvPr>
            <p:ph type="sldNum" sz="quarter" idx="12"/>
          </p:nvPr>
        </p:nvSpPr>
        <p:spPr/>
        <p:txBody>
          <a:bodyPr/>
          <a:lstStyle/>
          <a:p>
            <a:fld id="{330EA680-D336-4FF7-8B7A-9848BB0A1C32}" type="slidenum">
              <a:rPr lang="en-US" smtClean="0"/>
              <a:pPr/>
              <a:t>18</a:t>
            </a:fld>
            <a:endParaRPr lang="en-US"/>
          </a:p>
        </p:txBody>
      </p:sp>
    </p:spTree>
    <p:extLst>
      <p:ext uri="{BB962C8B-B14F-4D97-AF65-F5344CB8AC3E}">
        <p14:creationId xmlns:p14="http://schemas.microsoft.com/office/powerpoint/2010/main" val="142300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3D1FCD-8CC9-4E5B-9FF4-F1DE0E15B2D6}"/>
              </a:ext>
            </a:extLst>
          </p:cNvPr>
          <p:cNvSpPr>
            <a:spLocks noGrp="1"/>
          </p:cNvSpPr>
          <p:nvPr>
            <p:ph type="subTitle" idx="1"/>
          </p:nvPr>
        </p:nvSpPr>
        <p:spPr>
          <a:xfrm>
            <a:off x="887767" y="399495"/>
            <a:ext cx="10706469" cy="6001305"/>
          </a:xfrm>
        </p:spPr>
        <p:txBody>
          <a:bodyPr>
            <a:normAutofit/>
          </a:bodyPr>
          <a:lstStyle/>
          <a:p>
            <a:pPr algn="l"/>
            <a:r>
              <a:rPr lang="en-IN" dirty="0"/>
              <a:t>It consists of three stages</a:t>
            </a:r>
          </a:p>
          <a:p>
            <a:pPr marL="800100" lvl="1" indent="-342900" algn="l">
              <a:buFont typeface="Wingdings" panose="05000000000000000000" pitchFamily="2" charset="2"/>
              <a:buChar char="Ø"/>
            </a:pPr>
            <a:r>
              <a:rPr lang="en-IN" sz="2400" dirty="0"/>
              <a:t>Denaturation </a:t>
            </a:r>
          </a:p>
          <a:p>
            <a:pPr marL="800100" lvl="1" indent="-342900" algn="l">
              <a:buFont typeface="Wingdings" panose="05000000000000000000" pitchFamily="2" charset="2"/>
              <a:buChar char="Ø"/>
            </a:pPr>
            <a:r>
              <a:rPr lang="en-IN" sz="2400" dirty="0"/>
              <a:t>Annealing</a:t>
            </a:r>
          </a:p>
          <a:p>
            <a:pPr marL="800100" lvl="1" indent="-342900" algn="l">
              <a:buFont typeface="Wingdings" panose="05000000000000000000" pitchFamily="2" charset="2"/>
              <a:buChar char="Ø"/>
            </a:pPr>
            <a:r>
              <a:rPr lang="en-IN" sz="2400" dirty="0"/>
              <a:t>Extension/Elongation </a:t>
            </a:r>
          </a:p>
          <a:p>
            <a:pPr lvl="1" algn="l"/>
            <a:endParaRPr lang="en-IN" b="1" dirty="0"/>
          </a:p>
          <a:p>
            <a:pPr algn="l"/>
            <a:r>
              <a:rPr lang="en-IN" b="1" dirty="0"/>
              <a:t>Applications of DNA </a:t>
            </a:r>
            <a:r>
              <a:rPr lang="en-IN" b="1"/>
              <a:t>PCR :</a:t>
            </a:r>
          </a:p>
          <a:p>
            <a:pPr algn="l"/>
            <a:endParaRPr lang="en-IN" sz="2400" dirty="0"/>
          </a:p>
          <a:p>
            <a:pPr marL="800100" lvl="1" indent="-342900" algn="l">
              <a:buFont typeface="Wingdings" panose="05000000000000000000" pitchFamily="2" charset="2"/>
              <a:buChar char="Ø"/>
            </a:pPr>
            <a:r>
              <a:rPr lang="en-IN" sz="2400" dirty="0"/>
              <a:t>Gene cloning and Manipulation</a:t>
            </a:r>
          </a:p>
          <a:p>
            <a:pPr marL="800100" lvl="1" indent="-342900" algn="l">
              <a:buFont typeface="Wingdings" panose="05000000000000000000" pitchFamily="2" charset="2"/>
              <a:buChar char="Ø"/>
            </a:pPr>
            <a:r>
              <a:rPr lang="en-IN" sz="2400" dirty="0"/>
              <a:t>Functional analysis of genes</a:t>
            </a:r>
          </a:p>
          <a:p>
            <a:pPr marL="800100" lvl="1" indent="-342900" algn="l">
              <a:buFont typeface="Wingdings" panose="05000000000000000000" pitchFamily="2" charset="2"/>
              <a:buChar char="Ø"/>
            </a:pPr>
            <a:r>
              <a:rPr lang="en-IN" sz="2400" dirty="0"/>
              <a:t>Diagnosis and monitoring hereditary diseases</a:t>
            </a:r>
          </a:p>
          <a:p>
            <a:pPr marL="800100" lvl="1" indent="-342900" algn="l">
              <a:buFont typeface="Wingdings" panose="05000000000000000000" pitchFamily="2" charset="2"/>
              <a:buChar char="Ø"/>
            </a:pPr>
            <a:r>
              <a:rPr lang="en-IN" sz="2400" dirty="0"/>
              <a:t>Amplification of ancient  DNA</a:t>
            </a:r>
          </a:p>
          <a:p>
            <a:pPr marL="800100" lvl="1" indent="-342900" algn="l">
              <a:buFont typeface="Wingdings" panose="05000000000000000000" pitchFamily="2" charset="2"/>
              <a:buChar char="Ø"/>
            </a:pPr>
            <a:r>
              <a:rPr lang="en-IN" sz="2400" dirty="0"/>
              <a:t>Analysis genetic fingerprints for DNA profiling etc.</a:t>
            </a:r>
          </a:p>
        </p:txBody>
      </p:sp>
      <p:sp>
        <p:nvSpPr>
          <p:cNvPr id="4" name="Date Placeholder 3">
            <a:extLst>
              <a:ext uri="{FF2B5EF4-FFF2-40B4-BE49-F238E27FC236}">
                <a16:creationId xmlns:a16="http://schemas.microsoft.com/office/drawing/2014/main" id="{73093C6A-C354-48DC-8134-040A908C2A3B}"/>
              </a:ext>
            </a:extLst>
          </p:cNvPr>
          <p:cNvSpPr>
            <a:spLocks noGrp="1"/>
          </p:cNvSpPr>
          <p:nvPr>
            <p:ph type="dt" sz="half" idx="10"/>
          </p:nvPr>
        </p:nvSpPr>
        <p:spPr/>
        <p:txBody>
          <a:bodyPr/>
          <a:lstStyle/>
          <a:p>
            <a:fld id="{69EA9917-1763-4C6D-B7E4-161F009BA29E}" type="datetime1">
              <a:rPr lang="en-US" smtClean="0"/>
              <a:pPr/>
              <a:t>17-Dec-19</a:t>
            </a:fld>
            <a:endParaRPr lang="en-US"/>
          </a:p>
        </p:txBody>
      </p:sp>
      <p:sp>
        <p:nvSpPr>
          <p:cNvPr id="5" name="Slide Number Placeholder 4">
            <a:extLst>
              <a:ext uri="{FF2B5EF4-FFF2-40B4-BE49-F238E27FC236}">
                <a16:creationId xmlns:a16="http://schemas.microsoft.com/office/drawing/2014/main" id="{F405D398-3227-4AB7-B620-0490D5258403}"/>
              </a:ext>
            </a:extLst>
          </p:cNvPr>
          <p:cNvSpPr>
            <a:spLocks noGrp="1"/>
          </p:cNvSpPr>
          <p:nvPr>
            <p:ph type="sldNum" sz="quarter" idx="12"/>
          </p:nvPr>
        </p:nvSpPr>
        <p:spPr/>
        <p:txBody>
          <a:bodyPr/>
          <a:lstStyle/>
          <a:p>
            <a:fld id="{330EA680-D336-4FF7-8B7A-9848BB0A1C32}" type="slidenum">
              <a:rPr lang="en-US" smtClean="0"/>
              <a:pPr/>
              <a:t>19</a:t>
            </a:fld>
            <a:endParaRPr lang="en-US"/>
          </a:p>
        </p:txBody>
      </p:sp>
      <p:sp>
        <p:nvSpPr>
          <p:cNvPr id="2" name="TextBox 1">
            <a:extLst>
              <a:ext uri="{FF2B5EF4-FFF2-40B4-BE49-F238E27FC236}">
                <a16:creationId xmlns:a16="http://schemas.microsoft.com/office/drawing/2014/main" id="{A03D0BA2-7C40-45D2-B2A4-3B3320E8DB85}"/>
              </a:ext>
            </a:extLst>
          </p:cNvPr>
          <p:cNvSpPr txBox="1"/>
          <p:nvPr/>
        </p:nvSpPr>
        <p:spPr>
          <a:xfrm>
            <a:off x="10644326" y="310718"/>
            <a:ext cx="999477"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1526788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5C99C0B-24DC-464E-AEB0-124B0DECD18C}"/>
              </a:ext>
            </a:extLst>
          </p:cNvPr>
          <p:cNvSpPr>
            <a:spLocks noGrp="1"/>
          </p:cNvSpPr>
          <p:nvPr>
            <p:ph type="subTitle" idx="1"/>
          </p:nvPr>
        </p:nvSpPr>
        <p:spPr>
          <a:xfrm>
            <a:off x="1605378" y="1065319"/>
            <a:ext cx="8981243" cy="5282214"/>
          </a:xfrm>
        </p:spPr>
        <p:txBody>
          <a:bodyPr>
            <a:noAutofit/>
          </a:bodyPr>
          <a:lstStyle/>
          <a:p>
            <a:pPr marL="457200" indent="-457200" algn="l">
              <a:buFont typeface="Wingdings" panose="05000000000000000000" pitchFamily="2" charset="2"/>
              <a:buChar char="Ø"/>
            </a:pPr>
            <a:r>
              <a:rPr lang="en-IN" sz="2800" dirty="0"/>
              <a:t>Objective</a:t>
            </a:r>
          </a:p>
          <a:p>
            <a:pPr marL="457200" indent="-457200" algn="l">
              <a:buFont typeface="Wingdings" panose="05000000000000000000" pitchFamily="2" charset="2"/>
              <a:buChar char="Ø"/>
            </a:pPr>
            <a:r>
              <a:rPr lang="en-IN" sz="2800" dirty="0"/>
              <a:t>Introduction</a:t>
            </a:r>
          </a:p>
          <a:p>
            <a:pPr marL="457200" indent="-457200" algn="l">
              <a:buFont typeface="Wingdings" panose="05000000000000000000" pitchFamily="2" charset="2"/>
              <a:buChar char="Ø"/>
            </a:pPr>
            <a:r>
              <a:rPr lang="en-IN" sz="2800" dirty="0"/>
              <a:t>Literature Survey</a:t>
            </a:r>
          </a:p>
          <a:p>
            <a:pPr marL="457200" indent="-457200" algn="l">
              <a:buFont typeface="Wingdings" panose="05000000000000000000" pitchFamily="2" charset="2"/>
              <a:buChar char="Ø"/>
            </a:pPr>
            <a:r>
              <a:rPr lang="en-IN" sz="2800" dirty="0"/>
              <a:t>Conclusion</a:t>
            </a:r>
          </a:p>
          <a:p>
            <a:pPr marL="457200" indent="-457200" algn="l">
              <a:buFont typeface="Wingdings" panose="05000000000000000000" pitchFamily="2" charset="2"/>
              <a:buChar char="Ø"/>
            </a:pPr>
            <a:r>
              <a:rPr lang="en-IN" sz="2800" dirty="0"/>
              <a:t>References</a:t>
            </a:r>
          </a:p>
          <a:p>
            <a:pPr algn="l"/>
            <a:endParaRPr lang="en-IN" sz="2800" dirty="0"/>
          </a:p>
        </p:txBody>
      </p:sp>
      <p:sp>
        <p:nvSpPr>
          <p:cNvPr id="6" name="TextBox 5">
            <a:extLst>
              <a:ext uri="{FF2B5EF4-FFF2-40B4-BE49-F238E27FC236}">
                <a16:creationId xmlns:a16="http://schemas.microsoft.com/office/drawing/2014/main" id="{243EF8A7-F534-4440-8C5C-A61C86D65859}"/>
              </a:ext>
            </a:extLst>
          </p:cNvPr>
          <p:cNvSpPr txBox="1"/>
          <p:nvPr/>
        </p:nvSpPr>
        <p:spPr>
          <a:xfrm>
            <a:off x="861134" y="279647"/>
            <a:ext cx="2725445" cy="646331"/>
          </a:xfrm>
          <a:prstGeom prst="rect">
            <a:avLst/>
          </a:prstGeom>
          <a:noFill/>
        </p:spPr>
        <p:txBody>
          <a:bodyPr wrap="square" rtlCol="0">
            <a:spAutoFit/>
          </a:bodyPr>
          <a:lstStyle/>
          <a:p>
            <a:r>
              <a:rPr lang="en-IN" sz="3600" b="1" u="sng" dirty="0">
                <a:solidFill>
                  <a:srgbClr val="FF0000"/>
                </a:solidFill>
              </a:rPr>
              <a:t>Contents</a:t>
            </a:r>
            <a:r>
              <a:rPr lang="en-IN" sz="3600" b="1" dirty="0">
                <a:solidFill>
                  <a:srgbClr val="FF0000"/>
                </a:solidFill>
              </a:rPr>
              <a:t> :</a:t>
            </a:r>
          </a:p>
        </p:txBody>
      </p:sp>
      <p:sp>
        <p:nvSpPr>
          <p:cNvPr id="2" name="Date Placeholder 1">
            <a:extLst>
              <a:ext uri="{FF2B5EF4-FFF2-40B4-BE49-F238E27FC236}">
                <a16:creationId xmlns:a16="http://schemas.microsoft.com/office/drawing/2014/main" id="{557D1C03-83FB-4A41-A673-D79050803B7D}"/>
              </a:ext>
            </a:extLst>
          </p:cNvPr>
          <p:cNvSpPr>
            <a:spLocks noGrp="1"/>
          </p:cNvSpPr>
          <p:nvPr>
            <p:ph type="dt" sz="half" idx="10"/>
          </p:nvPr>
        </p:nvSpPr>
        <p:spPr/>
        <p:txBody>
          <a:bodyPr/>
          <a:lstStyle/>
          <a:p>
            <a:fld id="{46AE972D-E9C9-463C-B8F6-D09D8C3356F7}" type="datetime1">
              <a:rPr lang="en-US" smtClean="0"/>
              <a:pPr/>
              <a:t>17-Dec-19</a:t>
            </a:fld>
            <a:endParaRPr lang="en-US"/>
          </a:p>
        </p:txBody>
      </p:sp>
      <p:sp>
        <p:nvSpPr>
          <p:cNvPr id="3" name="Slide Number Placeholder 2">
            <a:extLst>
              <a:ext uri="{FF2B5EF4-FFF2-40B4-BE49-F238E27FC236}">
                <a16:creationId xmlns:a16="http://schemas.microsoft.com/office/drawing/2014/main" id="{159E4775-580B-43B1-BD6F-CC56A677381D}"/>
              </a:ext>
            </a:extLst>
          </p:cNvPr>
          <p:cNvSpPr>
            <a:spLocks noGrp="1"/>
          </p:cNvSpPr>
          <p:nvPr>
            <p:ph type="sldNum" sz="quarter" idx="12"/>
          </p:nvPr>
        </p:nvSpPr>
        <p:spPr/>
        <p:txBody>
          <a:bodyPr/>
          <a:lstStyle/>
          <a:p>
            <a:fld id="{330EA680-D336-4FF7-8B7A-9848BB0A1C32}" type="slidenum">
              <a:rPr lang="en-US" smtClean="0"/>
              <a:pPr/>
              <a:t>2</a:t>
            </a:fld>
            <a:endParaRPr lang="en-US"/>
          </a:p>
        </p:txBody>
      </p:sp>
    </p:spTree>
    <p:extLst>
      <p:ext uri="{BB962C8B-B14F-4D97-AF65-F5344CB8AC3E}">
        <p14:creationId xmlns:p14="http://schemas.microsoft.com/office/powerpoint/2010/main" val="1975427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D1DD18-D1D7-43DC-B650-F4BE0B469C48}"/>
              </a:ext>
            </a:extLst>
          </p:cNvPr>
          <p:cNvSpPr txBox="1"/>
          <p:nvPr/>
        </p:nvSpPr>
        <p:spPr>
          <a:xfrm flipH="1">
            <a:off x="4059238" y="6027645"/>
            <a:ext cx="4250260" cy="369332"/>
          </a:xfrm>
          <a:prstGeom prst="rect">
            <a:avLst/>
          </a:prstGeom>
          <a:noFill/>
        </p:spPr>
        <p:txBody>
          <a:bodyPr wrap="square" rtlCol="0">
            <a:spAutoFit/>
          </a:bodyPr>
          <a:lstStyle/>
          <a:p>
            <a:r>
              <a:rPr lang="en-IN" dirty="0"/>
              <a:t>Fig. 7. DNA  Polymerase Chain Reaction  </a:t>
            </a:r>
          </a:p>
        </p:txBody>
      </p:sp>
      <p:pic>
        <p:nvPicPr>
          <p:cNvPr id="7" name="Picture 6">
            <a:extLst>
              <a:ext uri="{FF2B5EF4-FFF2-40B4-BE49-F238E27FC236}">
                <a16:creationId xmlns:a16="http://schemas.microsoft.com/office/drawing/2014/main" id="{3A7BC181-24F9-4910-8065-2FA3A62448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805" y="830355"/>
            <a:ext cx="10569856" cy="5197290"/>
          </a:xfrm>
          <a:prstGeom prst="rect">
            <a:avLst/>
          </a:prstGeom>
        </p:spPr>
      </p:pic>
      <p:sp>
        <p:nvSpPr>
          <p:cNvPr id="8" name="Date Placeholder 7">
            <a:extLst>
              <a:ext uri="{FF2B5EF4-FFF2-40B4-BE49-F238E27FC236}">
                <a16:creationId xmlns:a16="http://schemas.microsoft.com/office/drawing/2014/main" id="{4E8A57C1-8321-41F1-9D5F-D7EBBA6B156B}"/>
              </a:ext>
            </a:extLst>
          </p:cNvPr>
          <p:cNvSpPr>
            <a:spLocks noGrp="1"/>
          </p:cNvSpPr>
          <p:nvPr>
            <p:ph type="dt" sz="half" idx="10"/>
          </p:nvPr>
        </p:nvSpPr>
        <p:spPr/>
        <p:txBody>
          <a:bodyPr/>
          <a:lstStyle/>
          <a:p>
            <a:fld id="{71AAF184-CD13-4E39-965D-0AE976DBA38D}" type="datetime1">
              <a:rPr lang="en-US" smtClean="0"/>
              <a:pPr/>
              <a:t>17-Dec-19</a:t>
            </a:fld>
            <a:endParaRPr lang="en-US"/>
          </a:p>
        </p:txBody>
      </p:sp>
      <p:sp>
        <p:nvSpPr>
          <p:cNvPr id="9" name="Slide Number Placeholder 8">
            <a:extLst>
              <a:ext uri="{FF2B5EF4-FFF2-40B4-BE49-F238E27FC236}">
                <a16:creationId xmlns:a16="http://schemas.microsoft.com/office/drawing/2014/main" id="{CFEE62D2-5024-4DB7-867A-B2E648948365}"/>
              </a:ext>
            </a:extLst>
          </p:cNvPr>
          <p:cNvSpPr>
            <a:spLocks noGrp="1"/>
          </p:cNvSpPr>
          <p:nvPr>
            <p:ph type="sldNum" sz="quarter" idx="12"/>
          </p:nvPr>
        </p:nvSpPr>
        <p:spPr/>
        <p:txBody>
          <a:bodyPr/>
          <a:lstStyle/>
          <a:p>
            <a:fld id="{330EA680-D336-4FF7-8B7A-9848BB0A1C32}" type="slidenum">
              <a:rPr lang="en-US" smtClean="0"/>
              <a:pPr/>
              <a:t>20</a:t>
            </a:fld>
            <a:endParaRPr lang="en-US"/>
          </a:p>
        </p:txBody>
      </p:sp>
      <p:sp>
        <p:nvSpPr>
          <p:cNvPr id="6" name="TextBox 5">
            <a:extLst>
              <a:ext uri="{FF2B5EF4-FFF2-40B4-BE49-F238E27FC236}">
                <a16:creationId xmlns:a16="http://schemas.microsoft.com/office/drawing/2014/main" id="{99FBC925-38D7-4D1E-8738-DD7F14FD6F9D}"/>
              </a:ext>
            </a:extLst>
          </p:cNvPr>
          <p:cNvSpPr txBox="1"/>
          <p:nvPr/>
        </p:nvSpPr>
        <p:spPr>
          <a:xfrm>
            <a:off x="10644326" y="310718"/>
            <a:ext cx="999477"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3640944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232DC3-F095-48D9-8741-5B206381CDDE}"/>
              </a:ext>
            </a:extLst>
          </p:cNvPr>
          <p:cNvSpPr>
            <a:spLocks noGrp="1"/>
          </p:cNvSpPr>
          <p:nvPr>
            <p:ph type="subTitle" idx="1"/>
          </p:nvPr>
        </p:nvSpPr>
        <p:spPr>
          <a:xfrm>
            <a:off x="852255" y="408373"/>
            <a:ext cx="10528917" cy="6090081"/>
          </a:xfrm>
        </p:spPr>
        <p:txBody>
          <a:bodyPr/>
          <a:lstStyle/>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r>
              <a:rPr lang="en-IN" dirty="0"/>
              <a:t>Thermal Cycler is the device used in Polymerase chain reaction , it will produce the cycles of heat that is required for PCR.</a:t>
            </a:r>
          </a:p>
        </p:txBody>
      </p:sp>
      <p:pic>
        <p:nvPicPr>
          <p:cNvPr id="5" name="Picture 4">
            <a:extLst>
              <a:ext uri="{FF2B5EF4-FFF2-40B4-BE49-F238E27FC236}">
                <a16:creationId xmlns:a16="http://schemas.microsoft.com/office/drawing/2014/main" id="{1BD1A543-5848-4A65-98C0-264902FF15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4098" y="674703"/>
            <a:ext cx="4820574" cy="3986074"/>
          </a:xfrm>
          <a:prstGeom prst="rect">
            <a:avLst/>
          </a:prstGeom>
        </p:spPr>
      </p:pic>
      <p:sp>
        <p:nvSpPr>
          <p:cNvPr id="6" name="TextBox 5">
            <a:extLst>
              <a:ext uri="{FF2B5EF4-FFF2-40B4-BE49-F238E27FC236}">
                <a16:creationId xmlns:a16="http://schemas.microsoft.com/office/drawing/2014/main" id="{87021763-95A2-4A5A-B516-39D54F8207D7}"/>
              </a:ext>
            </a:extLst>
          </p:cNvPr>
          <p:cNvSpPr txBox="1"/>
          <p:nvPr/>
        </p:nvSpPr>
        <p:spPr>
          <a:xfrm>
            <a:off x="1961965" y="4900474"/>
            <a:ext cx="2244782" cy="369332"/>
          </a:xfrm>
          <a:prstGeom prst="rect">
            <a:avLst/>
          </a:prstGeom>
          <a:noFill/>
        </p:spPr>
        <p:txBody>
          <a:bodyPr wrap="none" rtlCol="0">
            <a:spAutoFit/>
          </a:bodyPr>
          <a:lstStyle/>
          <a:p>
            <a:r>
              <a:rPr lang="en-IN" dirty="0"/>
              <a:t>Fig. 8. Thermal Cycler </a:t>
            </a:r>
          </a:p>
        </p:txBody>
      </p:sp>
      <p:pic>
        <p:nvPicPr>
          <p:cNvPr id="8" name="Picture 7">
            <a:extLst>
              <a:ext uri="{FF2B5EF4-FFF2-40B4-BE49-F238E27FC236}">
                <a16:creationId xmlns:a16="http://schemas.microsoft.com/office/drawing/2014/main" id="{2987FA72-BD9F-464D-9DB2-3A992BD490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9577" y="674702"/>
            <a:ext cx="4820574" cy="4376691"/>
          </a:xfrm>
          <a:prstGeom prst="rect">
            <a:avLst/>
          </a:prstGeom>
        </p:spPr>
      </p:pic>
      <p:sp>
        <p:nvSpPr>
          <p:cNvPr id="9" name="TextBox 8">
            <a:extLst>
              <a:ext uri="{FF2B5EF4-FFF2-40B4-BE49-F238E27FC236}">
                <a16:creationId xmlns:a16="http://schemas.microsoft.com/office/drawing/2014/main" id="{DF8760EC-3628-4047-8BB4-9A27D121F93F}"/>
              </a:ext>
            </a:extLst>
          </p:cNvPr>
          <p:cNvSpPr txBox="1"/>
          <p:nvPr/>
        </p:nvSpPr>
        <p:spPr>
          <a:xfrm>
            <a:off x="7985255" y="4900474"/>
            <a:ext cx="2799427" cy="369332"/>
          </a:xfrm>
          <a:prstGeom prst="rect">
            <a:avLst/>
          </a:prstGeom>
          <a:noFill/>
        </p:spPr>
        <p:txBody>
          <a:bodyPr wrap="square" rtlCol="0">
            <a:spAutoFit/>
          </a:bodyPr>
          <a:lstStyle/>
          <a:p>
            <a:r>
              <a:rPr lang="en-IN" dirty="0"/>
              <a:t>Fig. 9. Two cycles for PCR</a:t>
            </a:r>
          </a:p>
        </p:txBody>
      </p:sp>
      <p:sp>
        <p:nvSpPr>
          <p:cNvPr id="10" name="Date Placeholder 9">
            <a:extLst>
              <a:ext uri="{FF2B5EF4-FFF2-40B4-BE49-F238E27FC236}">
                <a16:creationId xmlns:a16="http://schemas.microsoft.com/office/drawing/2014/main" id="{E11AAD14-5297-428B-AEB1-FF16D9BD6B58}"/>
              </a:ext>
            </a:extLst>
          </p:cNvPr>
          <p:cNvSpPr>
            <a:spLocks noGrp="1"/>
          </p:cNvSpPr>
          <p:nvPr>
            <p:ph type="dt" sz="half" idx="10"/>
          </p:nvPr>
        </p:nvSpPr>
        <p:spPr/>
        <p:txBody>
          <a:bodyPr/>
          <a:lstStyle/>
          <a:p>
            <a:fld id="{6D17617C-6FB0-4BD8-B27F-724CC8BBBDE6}" type="datetime1">
              <a:rPr lang="en-US" smtClean="0"/>
              <a:pPr/>
              <a:t>17-Dec-19</a:t>
            </a:fld>
            <a:endParaRPr lang="en-US"/>
          </a:p>
        </p:txBody>
      </p:sp>
      <p:sp>
        <p:nvSpPr>
          <p:cNvPr id="11" name="Slide Number Placeholder 10">
            <a:extLst>
              <a:ext uri="{FF2B5EF4-FFF2-40B4-BE49-F238E27FC236}">
                <a16:creationId xmlns:a16="http://schemas.microsoft.com/office/drawing/2014/main" id="{77BBA46A-DC9C-475D-989D-CD6AC95BC2E5}"/>
              </a:ext>
            </a:extLst>
          </p:cNvPr>
          <p:cNvSpPr>
            <a:spLocks noGrp="1"/>
          </p:cNvSpPr>
          <p:nvPr>
            <p:ph type="sldNum" sz="quarter" idx="12"/>
          </p:nvPr>
        </p:nvSpPr>
        <p:spPr/>
        <p:txBody>
          <a:bodyPr/>
          <a:lstStyle/>
          <a:p>
            <a:fld id="{330EA680-D336-4FF7-8B7A-9848BB0A1C32}" type="slidenum">
              <a:rPr lang="en-US" smtClean="0"/>
              <a:pPr/>
              <a:t>21</a:t>
            </a:fld>
            <a:endParaRPr lang="en-US"/>
          </a:p>
        </p:txBody>
      </p:sp>
      <p:sp>
        <p:nvSpPr>
          <p:cNvPr id="12" name="TextBox 11">
            <a:extLst>
              <a:ext uri="{FF2B5EF4-FFF2-40B4-BE49-F238E27FC236}">
                <a16:creationId xmlns:a16="http://schemas.microsoft.com/office/drawing/2014/main" id="{578E76E1-2DA5-4034-85F7-B22ECA9E66D9}"/>
              </a:ext>
            </a:extLst>
          </p:cNvPr>
          <p:cNvSpPr txBox="1"/>
          <p:nvPr/>
        </p:nvSpPr>
        <p:spPr>
          <a:xfrm>
            <a:off x="10644326" y="310718"/>
            <a:ext cx="999477"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3099462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FC5B0E8-940C-4853-9A5B-79AA20E2FEC2}"/>
              </a:ext>
            </a:extLst>
          </p:cNvPr>
          <p:cNvSpPr>
            <a:spLocks noGrp="1"/>
          </p:cNvSpPr>
          <p:nvPr>
            <p:ph type="subTitle" idx="1"/>
          </p:nvPr>
        </p:nvSpPr>
        <p:spPr>
          <a:xfrm>
            <a:off x="838200" y="221942"/>
            <a:ext cx="10515600" cy="6134408"/>
          </a:xfrm>
        </p:spPr>
        <p:txBody>
          <a:bodyPr>
            <a:normAutofit/>
          </a:bodyPr>
          <a:lstStyle/>
          <a:p>
            <a:r>
              <a:rPr lang="en-IN" sz="3200" b="1" u="sng" dirty="0">
                <a:solidFill>
                  <a:srgbClr val="FF0000"/>
                </a:solidFill>
              </a:rPr>
              <a:t>Other Applications of Thermoelectric Modules</a:t>
            </a:r>
            <a:r>
              <a:rPr lang="en-IN" b="1" u="sng" dirty="0">
                <a:solidFill>
                  <a:srgbClr val="FF0000"/>
                </a:solidFill>
              </a:rPr>
              <a:t> </a:t>
            </a:r>
            <a:endParaRPr lang="en-IN" dirty="0">
              <a:solidFill>
                <a:srgbClr val="FF0000"/>
              </a:solidFill>
            </a:endParaRPr>
          </a:p>
          <a:p>
            <a:pPr marL="457200" indent="-457200" algn="l">
              <a:buFont typeface="+mj-lt"/>
              <a:buAutoNum type="arabicPeriod"/>
            </a:pPr>
            <a:r>
              <a:rPr lang="en-IN" dirty="0"/>
              <a:t>Power Generation Applications</a:t>
            </a:r>
          </a:p>
          <a:p>
            <a:pPr marL="971550" lvl="1" indent="-514350" algn="l">
              <a:buFont typeface="+mj-lt"/>
              <a:buAutoNum type="romanLcPeriod"/>
            </a:pPr>
            <a:r>
              <a:rPr lang="en-IN" dirty="0"/>
              <a:t>Radio isotope Power Generation in Spacecrafts</a:t>
            </a:r>
          </a:p>
          <a:p>
            <a:pPr marL="971550" lvl="1" indent="-514350" algn="l">
              <a:buFont typeface="+mj-lt"/>
              <a:buAutoNum type="romanLcPeriod"/>
            </a:pPr>
            <a:r>
              <a:rPr lang="en-IN" dirty="0"/>
              <a:t>Waste heat recovery form the Industries</a:t>
            </a:r>
          </a:p>
          <a:p>
            <a:pPr marL="971550" lvl="1" indent="-514350" algn="l">
              <a:buFont typeface="+mj-lt"/>
              <a:buAutoNum type="romanLcPeriod"/>
            </a:pPr>
            <a:r>
              <a:rPr lang="en-IN" dirty="0"/>
              <a:t>Wearable devices</a:t>
            </a:r>
          </a:p>
          <a:p>
            <a:pPr marL="971550" lvl="1" indent="-514350" algn="l">
              <a:buFont typeface="+mj-lt"/>
              <a:buAutoNum type="romanLcPeriod"/>
            </a:pPr>
            <a:r>
              <a:rPr lang="en-IN" dirty="0"/>
              <a:t>Implantable devices etc</a:t>
            </a:r>
          </a:p>
          <a:p>
            <a:pPr marL="914400" lvl="1" indent="-457200" algn="l">
              <a:buFont typeface="+mj-lt"/>
              <a:buAutoNum type="romanLcPeriod"/>
            </a:pPr>
            <a:endParaRPr lang="en-IN" dirty="0"/>
          </a:p>
          <a:p>
            <a:pPr marL="457200" indent="-457200" algn="l">
              <a:buFont typeface="+mj-lt"/>
              <a:buAutoNum type="arabicPeriod"/>
            </a:pPr>
            <a:r>
              <a:rPr lang="en-IN" dirty="0"/>
              <a:t>Cooling and Heating Applications</a:t>
            </a:r>
          </a:p>
          <a:p>
            <a:pPr marL="971550" lvl="1" indent="-514350" algn="l">
              <a:buFont typeface="+mj-lt"/>
              <a:buAutoNum type="romanLcPeriod"/>
            </a:pPr>
            <a:r>
              <a:rPr lang="en-IN" dirty="0"/>
              <a:t>Small refrigerators </a:t>
            </a:r>
          </a:p>
          <a:p>
            <a:pPr marL="971550" lvl="1" indent="-514350" algn="l">
              <a:buFont typeface="+mj-lt"/>
              <a:buAutoNum type="romanLcPeriod"/>
            </a:pPr>
            <a:r>
              <a:rPr lang="en-IN" dirty="0"/>
              <a:t>Electronics and CPU cooling</a:t>
            </a:r>
          </a:p>
          <a:p>
            <a:pPr marL="971550" lvl="1" indent="-514350" algn="l">
              <a:buFont typeface="+mj-lt"/>
              <a:buAutoNum type="romanLcPeriod"/>
            </a:pPr>
            <a:r>
              <a:rPr lang="en-IN" dirty="0"/>
              <a:t>Battery Thermal Management</a:t>
            </a:r>
          </a:p>
          <a:p>
            <a:pPr marL="971550" lvl="1" indent="-514350" algn="l">
              <a:buFont typeface="+mj-lt"/>
              <a:buAutoNum type="romanLcPeriod"/>
            </a:pPr>
            <a:r>
              <a:rPr lang="en-IN" dirty="0"/>
              <a:t>Zonal climate control</a:t>
            </a:r>
          </a:p>
          <a:p>
            <a:pPr marL="971550" lvl="1" indent="-514350" algn="l">
              <a:buFont typeface="+mj-lt"/>
              <a:buAutoNum type="romanLcPeriod"/>
            </a:pPr>
            <a:r>
              <a:rPr lang="en-IN" dirty="0"/>
              <a:t>Beverages Heating and Cooling</a:t>
            </a:r>
          </a:p>
          <a:p>
            <a:pPr marL="971550" lvl="1" indent="-514350" algn="l">
              <a:buFont typeface="+mj-lt"/>
              <a:buAutoNum type="romanLcPeriod"/>
            </a:pPr>
            <a:r>
              <a:rPr lang="en-IN" dirty="0"/>
              <a:t>Laser cooling etc</a:t>
            </a:r>
          </a:p>
          <a:p>
            <a:pPr marL="457200" indent="-457200" algn="l">
              <a:buFont typeface="+mj-lt"/>
              <a:buAutoNum type="arabicPeriod"/>
            </a:pPr>
            <a:endParaRPr lang="en-IN" dirty="0"/>
          </a:p>
          <a:p>
            <a:pPr marL="457200" indent="-457200" algn="l">
              <a:buFont typeface="+mj-lt"/>
              <a:buAutoNum type="arabicPeriod"/>
            </a:pPr>
            <a:endParaRPr lang="en-IN" dirty="0"/>
          </a:p>
          <a:p>
            <a:pPr marL="457200" indent="-457200" algn="l">
              <a:buFont typeface="+mj-lt"/>
              <a:buAutoNum type="arabicPeriod"/>
            </a:pPr>
            <a:endParaRPr lang="en-IN" dirty="0"/>
          </a:p>
          <a:p>
            <a:pPr marL="457200" indent="-457200" algn="l">
              <a:buFont typeface="+mj-lt"/>
              <a:buAutoNum type="arabicPeriod"/>
            </a:pPr>
            <a:endParaRPr lang="en-IN" dirty="0"/>
          </a:p>
          <a:p>
            <a:pPr marL="457200" indent="-457200" algn="l">
              <a:buFont typeface="+mj-lt"/>
              <a:buAutoNum type="arabicPeriod"/>
            </a:pPr>
            <a:endParaRPr lang="en-IN" dirty="0"/>
          </a:p>
          <a:p>
            <a:pPr marL="914400" lvl="1" indent="-457200" algn="l">
              <a:buFont typeface="+mj-lt"/>
              <a:buAutoNum type="arabicPeriod"/>
            </a:pPr>
            <a:endParaRPr lang="en-IN" dirty="0"/>
          </a:p>
          <a:p>
            <a:pPr marL="914400" lvl="1" indent="-457200" algn="l">
              <a:buFont typeface="+mj-lt"/>
              <a:buAutoNum type="arabicPeriod"/>
            </a:pPr>
            <a:endParaRPr lang="en-IN" dirty="0"/>
          </a:p>
          <a:p>
            <a:pPr marL="914400" lvl="1" indent="-457200" algn="l">
              <a:buFont typeface="+mj-lt"/>
              <a:buAutoNum type="arabicPeriod"/>
            </a:pPr>
            <a:endParaRPr lang="en-IN" dirty="0"/>
          </a:p>
          <a:p>
            <a:pPr marL="914400" lvl="1" indent="-457200" algn="l">
              <a:buFont typeface="+mj-lt"/>
              <a:buAutoNum type="arabicPeriod"/>
            </a:pPr>
            <a:endParaRPr lang="en-IN" dirty="0"/>
          </a:p>
        </p:txBody>
      </p:sp>
      <p:sp>
        <p:nvSpPr>
          <p:cNvPr id="2" name="Date Placeholder 1">
            <a:extLst>
              <a:ext uri="{FF2B5EF4-FFF2-40B4-BE49-F238E27FC236}">
                <a16:creationId xmlns:a16="http://schemas.microsoft.com/office/drawing/2014/main" id="{71AF2ADE-39CB-4A5F-AF2E-F14CEF1B307F}"/>
              </a:ext>
            </a:extLst>
          </p:cNvPr>
          <p:cNvSpPr>
            <a:spLocks noGrp="1"/>
          </p:cNvSpPr>
          <p:nvPr>
            <p:ph type="dt" sz="half" idx="10"/>
          </p:nvPr>
        </p:nvSpPr>
        <p:spPr/>
        <p:txBody>
          <a:bodyPr/>
          <a:lstStyle/>
          <a:p>
            <a:fld id="{D79B4077-A815-4047-A7F6-C8B12B1F7F18}" type="datetime1">
              <a:rPr lang="en-US" smtClean="0"/>
              <a:pPr/>
              <a:t>17-Dec-19</a:t>
            </a:fld>
            <a:endParaRPr lang="en-US"/>
          </a:p>
        </p:txBody>
      </p:sp>
      <p:sp>
        <p:nvSpPr>
          <p:cNvPr id="3" name="Slide Number Placeholder 2">
            <a:extLst>
              <a:ext uri="{FF2B5EF4-FFF2-40B4-BE49-F238E27FC236}">
                <a16:creationId xmlns:a16="http://schemas.microsoft.com/office/drawing/2014/main" id="{B5326B66-8039-42B4-8089-518E85F201DB}"/>
              </a:ext>
            </a:extLst>
          </p:cNvPr>
          <p:cNvSpPr>
            <a:spLocks noGrp="1"/>
          </p:cNvSpPr>
          <p:nvPr>
            <p:ph type="sldNum" sz="quarter" idx="12"/>
          </p:nvPr>
        </p:nvSpPr>
        <p:spPr/>
        <p:txBody>
          <a:bodyPr/>
          <a:lstStyle/>
          <a:p>
            <a:fld id="{330EA680-D336-4FF7-8B7A-9848BB0A1C32}" type="slidenum">
              <a:rPr lang="en-US" smtClean="0"/>
              <a:pPr/>
              <a:t>22</a:t>
            </a:fld>
            <a:endParaRPr lang="en-US"/>
          </a:p>
        </p:txBody>
      </p:sp>
    </p:spTree>
    <p:extLst>
      <p:ext uri="{BB962C8B-B14F-4D97-AF65-F5344CB8AC3E}">
        <p14:creationId xmlns:p14="http://schemas.microsoft.com/office/powerpoint/2010/main" val="1539553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80B363E-D96E-46EC-8198-5F32D4EA8DDF}"/>
              </a:ext>
            </a:extLst>
          </p:cNvPr>
          <p:cNvSpPr>
            <a:spLocks noGrp="1"/>
          </p:cNvSpPr>
          <p:nvPr>
            <p:ph type="body" idx="1"/>
          </p:nvPr>
        </p:nvSpPr>
        <p:spPr>
          <a:xfrm>
            <a:off x="838200" y="355107"/>
            <a:ext cx="10515600" cy="5734543"/>
          </a:xfrm>
        </p:spPr>
        <p:txBody>
          <a:bodyPr/>
          <a:lstStyle/>
          <a:p>
            <a:r>
              <a:rPr lang="en-IN" dirty="0">
                <a:solidFill>
                  <a:schemeClr val="tx1"/>
                </a:solidFill>
              </a:rPr>
              <a:t>Therapeutic Applications</a:t>
            </a:r>
          </a:p>
          <a:p>
            <a:pPr marL="457200" indent="-457200">
              <a:buFont typeface="+mj-lt"/>
              <a:buAutoNum type="arabicPeriod"/>
            </a:pPr>
            <a:r>
              <a:rPr lang="en-IN" dirty="0">
                <a:solidFill>
                  <a:schemeClr val="tx1"/>
                </a:solidFill>
              </a:rPr>
              <a:t>Hypoxic – ischemic encephalopathy</a:t>
            </a:r>
          </a:p>
          <a:p>
            <a:pPr marL="457200" indent="-457200">
              <a:buFont typeface="+mj-lt"/>
              <a:buAutoNum type="arabicPeriod"/>
            </a:pPr>
            <a:r>
              <a:rPr lang="en-IN" dirty="0">
                <a:solidFill>
                  <a:schemeClr val="tx1"/>
                </a:solidFill>
              </a:rPr>
              <a:t>Therapeutic Hypothermia</a:t>
            </a:r>
          </a:p>
          <a:p>
            <a:pPr marL="457200" indent="-457200">
              <a:buFont typeface="+mj-lt"/>
              <a:buAutoNum type="arabicPeriod"/>
            </a:pPr>
            <a:r>
              <a:rPr lang="en-IN" dirty="0">
                <a:solidFill>
                  <a:schemeClr val="tx1"/>
                </a:solidFill>
              </a:rPr>
              <a:t>Low grade tissue injuries</a:t>
            </a:r>
          </a:p>
          <a:p>
            <a:pPr marL="457200" indent="-457200">
              <a:buFont typeface="+mj-lt"/>
              <a:buAutoNum type="arabicPeriod"/>
            </a:pPr>
            <a:endParaRPr lang="en-IN" dirty="0">
              <a:solidFill>
                <a:schemeClr val="tx1"/>
              </a:solidFill>
            </a:endParaRPr>
          </a:p>
        </p:txBody>
      </p:sp>
      <p:sp>
        <p:nvSpPr>
          <p:cNvPr id="2" name="Date Placeholder 1">
            <a:extLst>
              <a:ext uri="{FF2B5EF4-FFF2-40B4-BE49-F238E27FC236}">
                <a16:creationId xmlns:a16="http://schemas.microsoft.com/office/drawing/2014/main" id="{515C35F4-4ABD-49EE-81B5-58048922DC32}"/>
              </a:ext>
            </a:extLst>
          </p:cNvPr>
          <p:cNvSpPr>
            <a:spLocks noGrp="1"/>
          </p:cNvSpPr>
          <p:nvPr>
            <p:ph type="dt" sz="half" idx="10"/>
          </p:nvPr>
        </p:nvSpPr>
        <p:spPr/>
        <p:txBody>
          <a:bodyPr/>
          <a:lstStyle/>
          <a:p>
            <a:fld id="{0D5778E1-BDFE-410A-9E76-25C45662C4F7}" type="datetime1">
              <a:rPr lang="en-US" smtClean="0"/>
              <a:pPr/>
              <a:t>17-Dec-19</a:t>
            </a:fld>
            <a:endParaRPr lang="en-US"/>
          </a:p>
        </p:txBody>
      </p:sp>
      <p:sp>
        <p:nvSpPr>
          <p:cNvPr id="3" name="Slide Number Placeholder 2">
            <a:extLst>
              <a:ext uri="{FF2B5EF4-FFF2-40B4-BE49-F238E27FC236}">
                <a16:creationId xmlns:a16="http://schemas.microsoft.com/office/drawing/2014/main" id="{77F38CF5-0A0E-4408-8F01-456F558E51DA}"/>
              </a:ext>
            </a:extLst>
          </p:cNvPr>
          <p:cNvSpPr>
            <a:spLocks noGrp="1"/>
          </p:cNvSpPr>
          <p:nvPr>
            <p:ph type="sldNum" sz="quarter" idx="12"/>
          </p:nvPr>
        </p:nvSpPr>
        <p:spPr/>
        <p:txBody>
          <a:bodyPr/>
          <a:lstStyle/>
          <a:p>
            <a:fld id="{330EA680-D336-4FF7-8B7A-9848BB0A1C32}" type="slidenum">
              <a:rPr lang="en-US" smtClean="0"/>
              <a:pPr/>
              <a:t>23</a:t>
            </a:fld>
            <a:endParaRPr lang="en-US"/>
          </a:p>
        </p:txBody>
      </p:sp>
      <p:pic>
        <p:nvPicPr>
          <p:cNvPr id="7" name="Picture 6">
            <a:extLst>
              <a:ext uri="{FF2B5EF4-FFF2-40B4-BE49-F238E27FC236}">
                <a16:creationId xmlns:a16="http://schemas.microsoft.com/office/drawing/2014/main" id="{D6759C6F-1146-46C8-8182-574ED3842B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2338" y="585925"/>
            <a:ext cx="4279037" cy="3000653"/>
          </a:xfrm>
          <a:prstGeom prst="rect">
            <a:avLst/>
          </a:prstGeom>
        </p:spPr>
      </p:pic>
      <p:pic>
        <p:nvPicPr>
          <p:cNvPr id="9" name="Picture 8">
            <a:extLst>
              <a:ext uri="{FF2B5EF4-FFF2-40B4-BE49-F238E27FC236}">
                <a16:creationId xmlns:a16="http://schemas.microsoft.com/office/drawing/2014/main" id="{5117E232-4AFA-435A-AE88-0948C649B7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3907" y="3204839"/>
            <a:ext cx="4154749" cy="2787588"/>
          </a:xfrm>
          <a:prstGeom prst="rect">
            <a:avLst/>
          </a:prstGeom>
        </p:spPr>
      </p:pic>
      <p:sp>
        <p:nvSpPr>
          <p:cNvPr id="10" name="TextBox 9">
            <a:extLst>
              <a:ext uri="{FF2B5EF4-FFF2-40B4-BE49-F238E27FC236}">
                <a16:creationId xmlns:a16="http://schemas.microsoft.com/office/drawing/2014/main" id="{FE9DAECD-7CD8-425C-A7AB-CCBEF769F13E}"/>
              </a:ext>
            </a:extLst>
          </p:cNvPr>
          <p:cNvSpPr txBox="1"/>
          <p:nvPr/>
        </p:nvSpPr>
        <p:spPr>
          <a:xfrm>
            <a:off x="7288566" y="3897297"/>
            <a:ext cx="4154749" cy="369332"/>
          </a:xfrm>
          <a:prstGeom prst="rect">
            <a:avLst/>
          </a:prstGeom>
          <a:noFill/>
        </p:spPr>
        <p:txBody>
          <a:bodyPr wrap="square" rtlCol="0">
            <a:spAutoFit/>
          </a:bodyPr>
          <a:lstStyle/>
          <a:p>
            <a:r>
              <a:rPr lang="en-IN" dirty="0"/>
              <a:t>Fig. 10.Hypoxic-ischemic encephalopathy</a:t>
            </a:r>
          </a:p>
        </p:txBody>
      </p:sp>
      <p:sp>
        <p:nvSpPr>
          <p:cNvPr id="11" name="TextBox 10">
            <a:extLst>
              <a:ext uri="{FF2B5EF4-FFF2-40B4-BE49-F238E27FC236}">
                <a16:creationId xmlns:a16="http://schemas.microsoft.com/office/drawing/2014/main" id="{7AF439D5-6FEE-45A3-8430-407F62843958}"/>
              </a:ext>
            </a:extLst>
          </p:cNvPr>
          <p:cNvSpPr txBox="1"/>
          <p:nvPr/>
        </p:nvSpPr>
        <p:spPr>
          <a:xfrm>
            <a:off x="2281562" y="5992427"/>
            <a:ext cx="3240350" cy="369332"/>
          </a:xfrm>
          <a:prstGeom prst="rect">
            <a:avLst/>
          </a:prstGeom>
          <a:noFill/>
        </p:spPr>
        <p:txBody>
          <a:bodyPr wrap="square" rtlCol="0">
            <a:spAutoFit/>
          </a:bodyPr>
          <a:lstStyle/>
          <a:p>
            <a:r>
              <a:rPr lang="en-IN" dirty="0"/>
              <a:t>Fig. 11.Therapetic Hypothermia</a:t>
            </a:r>
          </a:p>
        </p:txBody>
      </p:sp>
      <p:sp>
        <p:nvSpPr>
          <p:cNvPr id="12" name="TextBox 11">
            <a:extLst>
              <a:ext uri="{FF2B5EF4-FFF2-40B4-BE49-F238E27FC236}">
                <a16:creationId xmlns:a16="http://schemas.microsoft.com/office/drawing/2014/main" id="{E912B174-7422-4F04-BEA3-7524B77F9853}"/>
              </a:ext>
            </a:extLst>
          </p:cNvPr>
          <p:cNvSpPr txBox="1"/>
          <p:nvPr/>
        </p:nvSpPr>
        <p:spPr>
          <a:xfrm>
            <a:off x="10644326" y="310718"/>
            <a:ext cx="999477"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648123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8802A3-858A-44CC-B747-25D503306281}"/>
              </a:ext>
            </a:extLst>
          </p:cNvPr>
          <p:cNvSpPr>
            <a:spLocks noGrp="1"/>
          </p:cNvSpPr>
          <p:nvPr>
            <p:ph type="title"/>
          </p:nvPr>
        </p:nvSpPr>
        <p:spPr>
          <a:xfrm>
            <a:off x="937442" y="475410"/>
            <a:ext cx="3932237" cy="892206"/>
          </a:xfrm>
        </p:spPr>
        <p:txBody>
          <a:bodyPr/>
          <a:lstStyle/>
          <a:p>
            <a:r>
              <a:rPr lang="en-IN" u="sng" dirty="0">
                <a:solidFill>
                  <a:srgbClr val="FF0000"/>
                </a:solidFill>
              </a:rPr>
              <a:t>Case Study</a:t>
            </a:r>
          </a:p>
        </p:txBody>
      </p:sp>
      <p:pic>
        <p:nvPicPr>
          <p:cNvPr id="11" name="Picture Placeholder 10">
            <a:extLst>
              <a:ext uri="{FF2B5EF4-FFF2-40B4-BE49-F238E27FC236}">
                <a16:creationId xmlns:a16="http://schemas.microsoft.com/office/drawing/2014/main" id="{B966C123-CADB-4D63-AE5C-7CF51FDCB296}"/>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4833" r="4833"/>
          <a:stretch>
            <a:fillRect/>
          </a:stretch>
        </p:blipFill>
        <p:spPr>
          <a:xfrm>
            <a:off x="7981287" y="1552906"/>
            <a:ext cx="3512968" cy="3093868"/>
          </a:xfrm>
        </p:spPr>
      </p:pic>
      <p:sp>
        <p:nvSpPr>
          <p:cNvPr id="9" name="Text Placeholder 8">
            <a:extLst>
              <a:ext uri="{FF2B5EF4-FFF2-40B4-BE49-F238E27FC236}">
                <a16:creationId xmlns:a16="http://schemas.microsoft.com/office/drawing/2014/main" id="{CA6EED0D-FE00-4E46-9384-0360BCF47440}"/>
              </a:ext>
            </a:extLst>
          </p:cNvPr>
          <p:cNvSpPr>
            <a:spLocks noGrp="1"/>
          </p:cNvSpPr>
          <p:nvPr>
            <p:ph type="body" sz="half" idx="2"/>
          </p:nvPr>
        </p:nvSpPr>
        <p:spPr>
          <a:xfrm>
            <a:off x="839788" y="2057400"/>
            <a:ext cx="6368880" cy="3811588"/>
          </a:xfrm>
        </p:spPr>
        <p:txBody>
          <a:bodyPr>
            <a:normAutofit/>
          </a:bodyPr>
          <a:lstStyle/>
          <a:p>
            <a:pPr marL="342900" indent="-342900" algn="just">
              <a:buFont typeface="Wingdings" panose="05000000000000000000" pitchFamily="2" charset="2"/>
              <a:buChar char="Ø"/>
            </a:pPr>
            <a:r>
              <a:rPr lang="en-IN" sz="2400" dirty="0"/>
              <a:t>Voyager 1 and Voyager 2 are the two NASA spacecrafts that are launched 1977. These spacecrafts are still communicating with base stations.</a:t>
            </a:r>
          </a:p>
          <a:p>
            <a:pPr marL="342900" indent="-342900" algn="just">
              <a:buFont typeface="Wingdings" panose="05000000000000000000" pitchFamily="2" charset="2"/>
              <a:buChar char="Ø"/>
            </a:pPr>
            <a:r>
              <a:rPr lang="en-IN" sz="2400" dirty="0"/>
              <a:t> These mission of these spacecrafts are exploration of Interstellar space and outer planetary heliosphere.</a:t>
            </a:r>
          </a:p>
          <a:p>
            <a:pPr marL="342900" indent="-342900" algn="just">
              <a:buFont typeface="Wingdings" panose="05000000000000000000" pitchFamily="2" charset="2"/>
              <a:buChar char="Ø"/>
            </a:pPr>
            <a:r>
              <a:rPr lang="en-IN" sz="2400" dirty="0"/>
              <a:t>These are equipped with Radio Isotope Thermoelectric Generators to produce electrical energy.</a:t>
            </a:r>
          </a:p>
        </p:txBody>
      </p:sp>
      <p:sp>
        <p:nvSpPr>
          <p:cNvPr id="2" name="Date Placeholder 1">
            <a:extLst>
              <a:ext uri="{FF2B5EF4-FFF2-40B4-BE49-F238E27FC236}">
                <a16:creationId xmlns:a16="http://schemas.microsoft.com/office/drawing/2014/main" id="{9FCEF762-6C14-4559-B2E8-89B628FA383E}"/>
              </a:ext>
            </a:extLst>
          </p:cNvPr>
          <p:cNvSpPr>
            <a:spLocks noGrp="1"/>
          </p:cNvSpPr>
          <p:nvPr>
            <p:ph type="dt" sz="half" idx="10"/>
          </p:nvPr>
        </p:nvSpPr>
        <p:spPr/>
        <p:txBody>
          <a:bodyPr/>
          <a:lstStyle/>
          <a:p>
            <a:fld id="{0C0B10E6-3220-4374-B5F2-4A6FA2032402}" type="datetime1">
              <a:rPr lang="en-US" smtClean="0"/>
              <a:pPr/>
              <a:t>17-Dec-19</a:t>
            </a:fld>
            <a:endParaRPr lang="en-US"/>
          </a:p>
        </p:txBody>
      </p:sp>
      <p:sp>
        <p:nvSpPr>
          <p:cNvPr id="3" name="Slide Number Placeholder 2">
            <a:extLst>
              <a:ext uri="{FF2B5EF4-FFF2-40B4-BE49-F238E27FC236}">
                <a16:creationId xmlns:a16="http://schemas.microsoft.com/office/drawing/2014/main" id="{0A9A6A60-B1E8-436C-89A4-E3955CFE6D4A}"/>
              </a:ext>
            </a:extLst>
          </p:cNvPr>
          <p:cNvSpPr>
            <a:spLocks noGrp="1"/>
          </p:cNvSpPr>
          <p:nvPr>
            <p:ph type="sldNum" sz="quarter" idx="12"/>
          </p:nvPr>
        </p:nvSpPr>
        <p:spPr/>
        <p:txBody>
          <a:bodyPr/>
          <a:lstStyle/>
          <a:p>
            <a:fld id="{330EA680-D336-4FF7-8B7A-9848BB0A1C32}" type="slidenum">
              <a:rPr lang="en-US" smtClean="0"/>
              <a:pPr/>
              <a:t>24</a:t>
            </a:fld>
            <a:endParaRPr lang="en-US"/>
          </a:p>
        </p:txBody>
      </p:sp>
      <p:sp>
        <p:nvSpPr>
          <p:cNvPr id="12" name="TextBox 11">
            <a:extLst>
              <a:ext uri="{FF2B5EF4-FFF2-40B4-BE49-F238E27FC236}">
                <a16:creationId xmlns:a16="http://schemas.microsoft.com/office/drawing/2014/main" id="{BD80142D-64EE-4FCF-8B0C-65CEF3D66348}"/>
              </a:ext>
            </a:extLst>
          </p:cNvPr>
          <p:cNvSpPr txBox="1"/>
          <p:nvPr/>
        </p:nvSpPr>
        <p:spPr>
          <a:xfrm>
            <a:off x="7608163" y="4820574"/>
            <a:ext cx="4252404" cy="369332"/>
          </a:xfrm>
          <a:prstGeom prst="rect">
            <a:avLst/>
          </a:prstGeom>
          <a:noFill/>
        </p:spPr>
        <p:txBody>
          <a:bodyPr wrap="square" rtlCol="0">
            <a:spAutoFit/>
          </a:bodyPr>
          <a:lstStyle/>
          <a:p>
            <a:r>
              <a:rPr lang="en-IN" dirty="0"/>
              <a:t>Fig.12.Model of Voyager Spacecraft design</a:t>
            </a:r>
          </a:p>
        </p:txBody>
      </p:sp>
    </p:spTree>
    <p:extLst>
      <p:ext uri="{BB962C8B-B14F-4D97-AF65-F5344CB8AC3E}">
        <p14:creationId xmlns:p14="http://schemas.microsoft.com/office/powerpoint/2010/main" val="304349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6AFAEC-6FD8-4D38-B85E-2F5376BF345A}"/>
              </a:ext>
            </a:extLst>
          </p:cNvPr>
          <p:cNvSpPr>
            <a:spLocks noGrp="1"/>
          </p:cNvSpPr>
          <p:nvPr>
            <p:ph type="title"/>
          </p:nvPr>
        </p:nvSpPr>
        <p:spPr>
          <a:xfrm>
            <a:off x="838200" y="395844"/>
            <a:ext cx="10515600" cy="660600"/>
          </a:xfrm>
        </p:spPr>
        <p:txBody>
          <a:bodyPr>
            <a:normAutofit/>
          </a:bodyPr>
          <a:lstStyle/>
          <a:p>
            <a:pPr algn="ctr"/>
            <a:r>
              <a:rPr lang="en-IN" sz="3200" b="1" u="sng" dirty="0">
                <a:solidFill>
                  <a:srgbClr val="FF0000"/>
                </a:solidFill>
              </a:rPr>
              <a:t>Conclusion</a:t>
            </a:r>
          </a:p>
        </p:txBody>
      </p:sp>
      <p:sp>
        <p:nvSpPr>
          <p:cNvPr id="5" name="Text Placeholder 4">
            <a:extLst>
              <a:ext uri="{FF2B5EF4-FFF2-40B4-BE49-F238E27FC236}">
                <a16:creationId xmlns:a16="http://schemas.microsoft.com/office/drawing/2014/main" id="{3DE1563D-E88F-4463-942F-37B96D150FC8}"/>
              </a:ext>
            </a:extLst>
          </p:cNvPr>
          <p:cNvSpPr>
            <a:spLocks noGrp="1"/>
          </p:cNvSpPr>
          <p:nvPr>
            <p:ph type="body" idx="1"/>
          </p:nvPr>
        </p:nvSpPr>
        <p:spPr>
          <a:xfrm>
            <a:off x="831850" y="1393794"/>
            <a:ext cx="10515600" cy="4695857"/>
          </a:xfrm>
        </p:spPr>
        <p:txBody>
          <a:bodyPr/>
          <a:lstStyle/>
          <a:p>
            <a:pPr algn="just"/>
            <a:r>
              <a:rPr lang="en-IN" dirty="0">
                <a:solidFill>
                  <a:schemeClr val="tx1"/>
                </a:solidFill>
              </a:rPr>
              <a:t>Thermoelectric Devices are the most valuable devices. Even though these devices having some drawbacks, due to their special features like small size, less weight, precise temperature control and reliability these devices have been using in many fields such as medical, space research etc. The global market for these devices is increasing day by day due to technological </a:t>
            </a:r>
            <a:r>
              <a:rPr lang="en-IN">
                <a:solidFill>
                  <a:schemeClr val="tx1"/>
                </a:solidFill>
              </a:rPr>
              <a:t>improvements.</a:t>
            </a:r>
          </a:p>
          <a:p>
            <a:pPr algn="just"/>
            <a:endParaRPr lang="en-IN">
              <a:solidFill>
                <a:schemeClr val="tx1"/>
              </a:solidFill>
            </a:endParaRPr>
          </a:p>
        </p:txBody>
      </p:sp>
      <p:sp>
        <p:nvSpPr>
          <p:cNvPr id="2" name="Date Placeholder 1">
            <a:extLst>
              <a:ext uri="{FF2B5EF4-FFF2-40B4-BE49-F238E27FC236}">
                <a16:creationId xmlns:a16="http://schemas.microsoft.com/office/drawing/2014/main" id="{471D8641-27D8-48FD-B29E-014D31CE9FA3}"/>
              </a:ext>
            </a:extLst>
          </p:cNvPr>
          <p:cNvSpPr>
            <a:spLocks noGrp="1"/>
          </p:cNvSpPr>
          <p:nvPr>
            <p:ph type="dt" sz="half" idx="10"/>
          </p:nvPr>
        </p:nvSpPr>
        <p:spPr/>
        <p:txBody>
          <a:bodyPr/>
          <a:lstStyle/>
          <a:p>
            <a:fld id="{425DFF52-606E-4A7C-AE01-5B7F768C972B}" type="datetime1">
              <a:rPr lang="en-US" smtClean="0"/>
              <a:pPr/>
              <a:t>17-Dec-19</a:t>
            </a:fld>
            <a:endParaRPr lang="en-US"/>
          </a:p>
        </p:txBody>
      </p:sp>
      <p:sp>
        <p:nvSpPr>
          <p:cNvPr id="3" name="Slide Number Placeholder 2">
            <a:extLst>
              <a:ext uri="{FF2B5EF4-FFF2-40B4-BE49-F238E27FC236}">
                <a16:creationId xmlns:a16="http://schemas.microsoft.com/office/drawing/2014/main" id="{93A6D64E-9385-4BD7-AA07-B65FDAA903B0}"/>
              </a:ext>
            </a:extLst>
          </p:cNvPr>
          <p:cNvSpPr>
            <a:spLocks noGrp="1"/>
          </p:cNvSpPr>
          <p:nvPr>
            <p:ph type="sldNum" sz="quarter" idx="12"/>
          </p:nvPr>
        </p:nvSpPr>
        <p:spPr/>
        <p:txBody>
          <a:bodyPr/>
          <a:lstStyle/>
          <a:p>
            <a:fld id="{330EA680-D336-4FF7-8B7A-9848BB0A1C32}" type="slidenum">
              <a:rPr lang="en-US" smtClean="0"/>
              <a:pPr/>
              <a:t>25</a:t>
            </a:fld>
            <a:endParaRPr lang="en-US"/>
          </a:p>
        </p:txBody>
      </p:sp>
    </p:spTree>
    <p:extLst>
      <p:ext uri="{BB962C8B-B14F-4D97-AF65-F5344CB8AC3E}">
        <p14:creationId xmlns:p14="http://schemas.microsoft.com/office/powerpoint/2010/main" val="2878088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BB6DEF-F39C-40B0-B60B-2E342DDF5922}"/>
              </a:ext>
            </a:extLst>
          </p:cNvPr>
          <p:cNvSpPr txBox="1"/>
          <p:nvPr/>
        </p:nvSpPr>
        <p:spPr>
          <a:xfrm>
            <a:off x="3417903" y="208626"/>
            <a:ext cx="4030462" cy="584775"/>
          </a:xfrm>
          <a:prstGeom prst="rect">
            <a:avLst/>
          </a:prstGeom>
          <a:noFill/>
        </p:spPr>
        <p:txBody>
          <a:bodyPr wrap="square" rtlCol="0">
            <a:spAutoFit/>
          </a:bodyPr>
          <a:lstStyle/>
          <a:p>
            <a:pPr algn="ctr"/>
            <a:r>
              <a:rPr lang="en-IN" sz="3200" dirty="0">
                <a:solidFill>
                  <a:srgbClr val="FF0000"/>
                </a:solidFill>
              </a:rPr>
              <a:t>REFERENCES</a:t>
            </a:r>
          </a:p>
        </p:txBody>
      </p:sp>
      <p:sp>
        <p:nvSpPr>
          <p:cNvPr id="3" name="Date Placeholder 2">
            <a:extLst>
              <a:ext uri="{FF2B5EF4-FFF2-40B4-BE49-F238E27FC236}">
                <a16:creationId xmlns:a16="http://schemas.microsoft.com/office/drawing/2014/main" id="{3000AC7D-C646-4A26-934D-95EC7158415E}"/>
              </a:ext>
            </a:extLst>
          </p:cNvPr>
          <p:cNvSpPr>
            <a:spLocks noGrp="1"/>
          </p:cNvSpPr>
          <p:nvPr>
            <p:ph type="dt" sz="half" idx="10"/>
          </p:nvPr>
        </p:nvSpPr>
        <p:spPr/>
        <p:txBody>
          <a:bodyPr/>
          <a:lstStyle/>
          <a:p>
            <a:fld id="{7D3818A2-EEB7-4262-8046-02DC67F5AE89}" type="datetime1">
              <a:rPr lang="en-US" smtClean="0"/>
              <a:pPr/>
              <a:t>17-Dec-19</a:t>
            </a:fld>
            <a:endParaRPr lang="en-US"/>
          </a:p>
        </p:txBody>
      </p:sp>
      <p:sp>
        <p:nvSpPr>
          <p:cNvPr id="5" name="Slide Number Placeholder 4">
            <a:extLst>
              <a:ext uri="{FF2B5EF4-FFF2-40B4-BE49-F238E27FC236}">
                <a16:creationId xmlns:a16="http://schemas.microsoft.com/office/drawing/2014/main" id="{C8B981BA-7AE4-4E6C-9012-F1DBF6F72A23}"/>
              </a:ext>
            </a:extLst>
          </p:cNvPr>
          <p:cNvSpPr>
            <a:spLocks noGrp="1"/>
          </p:cNvSpPr>
          <p:nvPr>
            <p:ph type="sldNum" sz="quarter" idx="12"/>
          </p:nvPr>
        </p:nvSpPr>
        <p:spPr/>
        <p:txBody>
          <a:bodyPr/>
          <a:lstStyle/>
          <a:p>
            <a:fld id="{330EA680-D336-4FF7-8B7A-9848BB0A1C32}" type="slidenum">
              <a:rPr lang="en-US" smtClean="0"/>
              <a:pPr/>
              <a:t>26</a:t>
            </a:fld>
            <a:endParaRPr lang="en-US"/>
          </a:p>
        </p:txBody>
      </p:sp>
      <p:graphicFrame>
        <p:nvGraphicFramePr>
          <p:cNvPr id="6" name="Table 6">
            <a:extLst>
              <a:ext uri="{FF2B5EF4-FFF2-40B4-BE49-F238E27FC236}">
                <a16:creationId xmlns:a16="http://schemas.microsoft.com/office/drawing/2014/main" id="{AC9E14EC-3F02-449A-AD8E-DE30BE95F792}"/>
              </a:ext>
            </a:extLst>
          </p:cNvPr>
          <p:cNvGraphicFramePr>
            <a:graphicFrameLocks noGrp="1"/>
          </p:cNvGraphicFramePr>
          <p:nvPr>
            <p:extLst>
              <p:ext uri="{D42A27DB-BD31-4B8C-83A1-F6EECF244321}">
                <p14:modId xmlns:p14="http://schemas.microsoft.com/office/powerpoint/2010/main" val="3330023891"/>
              </p:ext>
            </p:extLst>
          </p:nvPr>
        </p:nvGraphicFramePr>
        <p:xfrm>
          <a:off x="843378" y="719091"/>
          <a:ext cx="10510421" cy="6056892"/>
        </p:xfrm>
        <a:graphic>
          <a:graphicData uri="http://schemas.openxmlformats.org/drawingml/2006/table">
            <a:tbl>
              <a:tblPr firstRow="1" bandRow="1">
                <a:tableStyleId>{2D5ABB26-0587-4C30-8999-92F81FD0307C}</a:tableStyleId>
              </a:tblPr>
              <a:tblGrid>
                <a:gridCol w="661800">
                  <a:extLst>
                    <a:ext uri="{9D8B030D-6E8A-4147-A177-3AD203B41FA5}">
                      <a16:colId xmlns:a16="http://schemas.microsoft.com/office/drawing/2014/main" val="3448325611"/>
                    </a:ext>
                  </a:extLst>
                </a:gridCol>
                <a:gridCol w="9848621">
                  <a:extLst>
                    <a:ext uri="{9D8B030D-6E8A-4147-A177-3AD203B41FA5}">
                      <a16:colId xmlns:a16="http://schemas.microsoft.com/office/drawing/2014/main" val="393581948"/>
                    </a:ext>
                  </a:extLst>
                </a:gridCol>
              </a:tblGrid>
              <a:tr h="704653">
                <a:tc>
                  <a:txBody>
                    <a:bodyPr/>
                    <a:lstStyle/>
                    <a:p>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Y. Wang, M. Liu and Z. Bao, "Deep learning neural network for power system fault diagnosis," </a:t>
                      </a:r>
                      <a:r>
                        <a:rPr lang="en-IN" sz="1800" i="1" kern="1200" dirty="0">
                          <a:solidFill>
                            <a:schemeClr val="tx1"/>
                          </a:solidFill>
                          <a:effectLst/>
                          <a:latin typeface="+mn-lt"/>
                          <a:ea typeface="+mn-ea"/>
                          <a:cs typeface="+mn-cs"/>
                        </a:rPr>
                        <a:t>2016 35th Chinese Control Conference (CCC)</a:t>
                      </a:r>
                      <a:r>
                        <a:rPr lang="en-IN" sz="1800" kern="1200" dirty="0">
                          <a:solidFill>
                            <a:schemeClr val="tx1"/>
                          </a:solidFill>
                          <a:effectLst/>
                          <a:latin typeface="+mn-lt"/>
                          <a:ea typeface="+mn-ea"/>
                          <a:cs typeface="+mn-cs"/>
                        </a:rPr>
                        <a:t>, Chengdu, 2016, pp. 6678-6683.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2736879"/>
                  </a:ext>
                </a:extLst>
              </a:tr>
              <a:tr h="704653">
                <a:tc>
                  <a:txBody>
                    <a:bodyPr/>
                    <a:lstStyle/>
                    <a:p>
                      <a:r>
                        <a:rPr lang="en-US"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800" kern="1200" dirty="0" err="1">
                          <a:solidFill>
                            <a:schemeClr val="tx1"/>
                          </a:solidFill>
                          <a:effectLst/>
                          <a:latin typeface="+mn-lt"/>
                          <a:ea typeface="+mn-ea"/>
                          <a:cs typeface="+mn-cs"/>
                        </a:rPr>
                        <a:t>Michau</a:t>
                      </a:r>
                      <a:r>
                        <a:rPr lang="en-US" sz="1800" kern="1200" dirty="0">
                          <a:solidFill>
                            <a:schemeClr val="tx1"/>
                          </a:solidFill>
                          <a:effectLst/>
                          <a:latin typeface="+mn-lt"/>
                          <a:ea typeface="+mn-ea"/>
                          <a:cs typeface="+mn-cs"/>
                        </a:rPr>
                        <a:t>, Gabriel &amp; </a:t>
                      </a:r>
                      <a:r>
                        <a:rPr lang="en-US" sz="1800" kern="1200" dirty="0" err="1">
                          <a:solidFill>
                            <a:schemeClr val="tx1"/>
                          </a:solidFill>
                          <a:effectLst/>
                          <a:latin typeface="+mn-lt"/>
                          <a:ea typeface="+mn-ea"/>
                          <a:cs typeface="+mn-cs"/>
                        </a:rPr>
                        <a:t>Palmé</a:t>
                      </a:r>
                      <a:r>
                        <a:rPr lang="en-US" sz="1800" kern="1200" dirty="0">
                          <a:solidFill>
                            <a:schemeClr val="tx1"/>
                          </a:solidFill>
                          <a:effectLst/>
                          <a:latin typeface="+mn-lt"/>
                          <a:ea typeface="+mn-ea"/>
                          <a:cs typeface="+mn-cs"/>
                        </a:rPr>
                        <a:t>, Thomas &amp; Fink, Olga. (2017). Deep Feature Learning Network for Fault Detection and Isolation.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0277682"/>
                  </a:ext>
                </a:extLst>
              </a:tr>
              <a:tr h="914487">
                <a:tc>
                  <a:txBody>
                    <a:bodyPr/>
                    <a:lstStyle/>
                    <a:p>
                      <a:r>
                        <a:rPr lang="en-US"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Florian Rudin, Guo-</a:t>
                      </a:r>
                      <a:r>
                        <a:rPr lang="en-IN" sz="1800" kern="1200" dirty="0" err="1">
                          <a:solidFill>
                            <a:schemeClr val="tx1"/>
                          </a:solidFill>
                          <a:effectLst/>
                          <a:latin typeface="+mn-lt"/>
                          <a:ea typeface="+mn-ea"/>
                          <a:cs typeface="+mn-cs"/>
                        </a:rPr>
                        <a:t>Jie</a:t>
                      </a:r>
                      <a:r>
                        <a:rPr lang="en-IN" sz="1800" kern="1200" dirty="0">
                          <a:solidFill>
                            <a:schemeClr val="tx1"/>
                          </a:solidFill>
                          <a:effectLst/>
                          <a:latin typeface="+mn-lt"/>
                          <a:ea typeface="+mn-ea"/>
                          <a:cs typeface="+mn-cs"/>
                        </a:rPr>
                        <a:t> Li and </a:t>
                      </a:r>
                      <a:r>
                        <a:rPr lang="en-IN" sz="1800" kern="1200" dirty="0" err="1">
                          <a:solidFill>
                            <a:schemeClr val="tx1"/>
                          </a:solidFill>
                          <a:effectLst/>
                          <a:latin typeface="+mn-lt"/>
                          <a:ea typeface="+mn-ea"/>
                          <a:cs typeface="+mn-cs"/>
                        </a:rPr>
                        <a:t>Keyou</a:t>
                      </a:r>
                      <a:r>
                        <a:rPr lang="en-IN" sz="1800" kern="1200" dirty="0">
                          <a:solidFill>
                            <a:schemeClr val="tx1"/>
                          </a:solidFill>
                          <a:effectLst/>
                          <a:latin typeface="+mn-lt"/>
                          <a:ea typeface="+mn-ea"/>
                          <a:cs typeface="+mn-cs"/>
                        </a:rPr>
                        <a:t> Wang, “An Algorithm for Power System Fault Analysis based on Convolutional Deep Learning Neural Networks”, International Journal of All Research Education and Scientific Methods (IJARESM), Volume 5, Issue 9, September- 2017.</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2891298"/>
                  </a:ext>
                </a:extLst>
              </a:tr>
              <a:tr h="704653">
                <a:tc>
                  <a:txBody>
                    <a:bodyPr/>
                    <a:lstStyle/>
                    <a:p>
                      <a:r>
                        <a:rPr lang="en-US"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B. Bhattacharya and A. Sinha, "Intelligent Fault Analysis in Electrical Power Grids," </a:t>
                      </a:r>
                      <a:r>
                        <a:rPr lang="en-IN" sz="1800" i="1" kern="1200" dirty="0">
                          <a:solidFill>
                            <a:schemeClr val="tx1"/>
                          </a:solidFill>
                          <a:effectLst/>
                          <a:latin typeface="+mn-lt"/>
                          <a:ea typeface="+mn-ea"/>
                          <a:cs typeface="+mn-cs"/>
                        </a:rPr>
                        <a:t>2017 IEEE 29th International Conference on Tools with Artificial Intelligence (ICTAI)</a:t>
                      </a:r>
                      <a:r>
                        <a:rPr lang="en-IN" sz="1800" kern="1200" dirty="0">
                          <a:solidFill>
                            <a:schemeClr val="tx1"/>
                          </a:solidFill>
                          <a:effectLst/>
                          <a:latin typeface="+mn-lt"/>
                          <a:ea typeface="+mn-ea"/>
                          <a:cs typeface="+mn-cs"/>
                        </a:rPr>
                        <a:t>, Boston, MA, 2017, pp. 985-990.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8713284"/>
                  </a:ext>
                </a:extLst>
              </a:tr>
              <a:tr h="914487">
                <a:tc>
                  <a:txBody>
                    <a:bodyPr/>
                    <a:lstStyle/>
                    <a:p>
                      <a:r>
                        <a:rPr lang="en-US"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H. A. </a:t>
                      </a:r>
                      <a:r>
                        <a:rPr lang="en-IN" sz="1800" kern="1200" dirty="0" err="1">
                          <a:solidFill>
                            <a:schemeClr val="tx1"/>
                          </a:solidFill>
                          <a:effectLst/>
                          <a:latin typeface="+mn-lt"/>
                          <a:ea typeface="+mn-ea"/>
                          <a:cs typeface="+mn-cs"/>
                        </a:rPr>
                        <a:t>Tokel</a:t>
                      </a:r>
                      <a:r>
                        <a:rPr lang="en-IN" sz="1800" kern="1200" dirty="0">
                          <a:solidFill>
                            <a:schemeClr val="tx1"/>
                          </a:solidFill>
                          <a:effectLst/>
                          <a:latin typeface="+mn-lt"/>
                          <a:ea typeface="+mn-ea"/>
                          <a:cs typeface="+mn-cs"/>
                        </a:rPr>
                        <a:t>, R. A. </a:t>
                      </a:r>
                      <a:r>
                        <a:rPr lang="en-IN" sz="1800" kern="1200" dirty="0" err="1">
                          <a:solidFill>
                            <a:schemeClr val="tx1"/>
                          </a:solidFill>
                          <a:effectLst/>
                          <a:latin typeface="+mn-lt"/>
                          <a:ea typeface="+mn-ea"/>
                          <a:cs typeface="+mn-cs"/>
                        </a:rPr>
                        <a:t>Halaseh</a:t>
                      </a:r>
                      <a:r>
                        <a:rPr lang="en-IN" sz="1800" kern="1200" dirty="0">
                          <a:solidFill>
                            <a:schemeClr val="tx1"/>
                          </a:solidFill>
                          <a:effectLst/>
                          <a:latin typeface="+mn-lt"/>
                          <a:ea typeface="+mn-ea"/>
                          <a:cs typeface="+mn-cs"/>
                        </a:rPr>
                        <a:t>, G. </a:t>
                      </a:r>
                      <a:r>
                        <a:rPr lang="en-IN" sz="1800" kern="1200" dirty="0" err="1">
                          <a:solidFill>
                            <a:schemeClr val="tx1"/>
                          </a:solidFill>
                          <a:effectLst/>
                          <a:latin typeface="+mn-lt"/>
                          <a:ea typeface="+mn-ea"/>
                          <a:cs typeface="+mn-cs"/>
                        </a:rPr>
                        <a:t>Alirezaei</a:t>
                      </a:r>
                      <a:r>
                        <a:rPr lang="en-IN" sz="1800" kern="1200" dirty="0">
                          <a:solidFill>
                            <a:schemeClr val="tx1"/>
                          </a:solidFill>
                          <a:effectLst/>
                          <a:latin typeface="+mn-lt"/>
                          <a:ea typeface="+mn-ea"/>
                          <a:cs typeface="+mn-cs"/>
                        </a:rPr>
                        <a:t> and R. </a:t>
                      </a:r>
                      <a:r>
                        <a:rPr lang="en-IN" sz="1800" kern="1200" dirty="0" err="1">
                          <a:solidFill>
                            <a:schemeClr val="tx1"/>
                          </a:solidFill>
                          <a:effectLst/>
                          <a:latin typeface="+mn-lt"/>
                          <a:ea typeface="+mn-ea"/>
                          <a:cs typeface="+mn-cs"/>
                        </a:rPr>
                        <a:t>Mathar</a:t>
                      </a:r>
                      <a:r>
                        <a:rPr lang="en-IN" sz="1800" kern="1200" dirty="0">
                          <a:solidFill>
                            <a:schemeClr val="tx1"/>
                          </a:solidFill>
                          <a:effectLst/>
                          <a:latin typeface="+mn-lt"/>
                          <a:ea typeface="+mn-ea"/>
                          <a:cs typeface="+mn-cs"/>
                        </a:rPr>
                        <a:t>, "A new approach for machine learning-based fault detection and classification in power systems," </a:t>
                      </a:r>
                      <a:r>
                        <a:rPr lang="en-IN" sz="1800" i="1" kern="1200" dirty="0">
                          <a:solidFill>
                            <a:schemeClr val="tx1"/>
                          </a:solidFill>
                          <a:effectLst/>
                          <a:latin typeface="+mn-lt"/>
                          <a:ea typeface="+mn-ea"/>
                          <a:cs typeface="+mn-cs"/>
                        </a:rPr>
                        <a:t>2018 IEEE Power &amp; Energy Society Innovative Smart Grid Technologies Conference (ISGT)</a:t>
                      </a:r>
                      <a:r>
                        <a:rPr lang="en-IN" sz="1800" kern="1200" dirty="0">
                          <a:solidFill>
                            <a:schemeClr val="tx1"/>
                          </a:solidFill>
                          <a:effectLst/>
                          <a:latin typeface="+mn-lt"/>
                          <a:ea typeface="+mn-ea"/>
                          <a:cs typeface="+mn-cs"/>
                        </a:rPr>
                        <a:t>, Washington, DC, 2018, pp. 1-5.</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214642"/>
                  </a:ext>
                </a:extLst>
              </a:tr>
              <a:tr h="704653">
                <a:tc>
                  <a:txBody>
                    <a:bodyPr/>
                    <a:lstStyle/>
                    <a:p>
                      <a:r>
                        <a:rPr lang="en-US"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9601737"/>
                  </a:ext>
                </a:extLst>
              </a:tr>
              <a:tr h="704653">
                <a:tc>
                  <a:txBody>
                    <a:bodyPr/>
                    <a:lstStyle/>
                    <a:p>
                      <a:r>
                        <a:rPr lang="en-US" dirty="0"/>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8330897"/>
                  </a:ext>
                </a:extLst>
              </a:tr>
              <a:tr h="704653">
                <a:tc>
                  <a:txBody>
                    <a:bodyPr/>
                    <a:lstStyle/>
                    <a:p>
                      <a:r>
                        <a:rPr lang="en-US" dirty="0"/>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1123426"/>
                  </a:ext>
                </a:extLst>
              </a:tr>
            </a:tbl>
          </a:graphicData>
        </a:graphic>
      </p:graphicFrame>
    </p:spTree>
    <p:extLst>
      <p:ext uri="{BB962C8B-B14F-4D97-AF65-F5344CB8AC3E}">
        <p14:creationId xmlns:p14="http://schemas.microsoft.com/office/powerpoint/2010/main" val="844048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2E13-882E-43E3-9CCA-B4CA88780A83}"/>
              </a:ext>
            </a:extLst>
          </p:cNvPr>
          <p:cNvSpPr>
            <a:spLocks noGrp="1"/>
          </p:cNvSpPr>
          <p:nvPr>
            <p:ph type="title"/>
          </p:nvPr>
        </p:nvSpPr>
        <p:spPr>
          <a:xfrm>
            <a:off x="497150" y="443883"/>
            <a:ext cx="10821879" cy="4083729"/>
          </a:xfrm>
        </p:spPr>
        <p:txBody>
          <a:bodyPr>
            <a:normAutofit fontScale="90000"/>
          </a:bodyPr>
          <a:lstStyle/>
          <a:p>
            <a:r>
              <a:rPr lang="en-IN" sz="2400" dirty="0"/>
              <a:t>[5]	Xiaobo </a:t>
            </a:r>
            <a:r>
              <a:rPr lang="en-IN" sz="2400" dirty="0" err="1"/>
              <a:t>Qiu</a:t>
            </a:r>
            <a:r>
              <a:rPr lang="en-IN" sz="2400" dirty="0"/>
              <a:t>, </a:t>
            </a:r>
            <a:r>
              <a:rPr lang="en-IN" sz="2400" dirty="0" err="1"/>
              <a:t>Jinggi</a:t>
            </a:r>
            <a:r>
              <a:rPr lang="en-IN" sz="2400" dirty="0"/>
              <a:t>  Yuan, “Temperature  Control  for PCR  Thermocyclers  Based on </a:t>
            </a:r>
            <a:br>
              <a:rPr lang="en-IN" sz="2400" dirty="0"/>
            </a:br>
            <a:r>
              <a:rPr lang="en-IN" sz="2400" dirty="0"/>
              <a:t>	Peltier - Effect  Thermoelectric”,  </a:t>
            </a:r>
            <a:r>
              <a:rPr lang="en-IN" sz="2400" i="1" dirty="0"/>
              <a:t>2005  IEEE  Engineering  in  Medicine and Biology </a:t>
            </a:r>
            <a:br>
              <a:rPr lang="en-IN" sz="2400" i="1" dirty="0"/>
            </a:br>
            <a:r>
              <a:rPr lang="en-IN" sz="2400" i="1" dirty="0"/>
              <a:t>	27</a:t>
            </a:r>
            <a:r>
              <a:rPr lang="en-IN" sz="2400" i="1" baseline="30000" dirty="0"/>
              <a:t>th</a:t>
            </a:r>
            <a:r>
              <a:rPr lang="en-IN" sz="2400" i="1" dirty="0"/>
              <a:t> Annual Conf.</a:t>
            </a:r>
            <a:r>
              <a:rPr lang="en-IN" sz="2400" dirty="0"/>
              <a:t>, pp. 7509 -7512, Jan. 2006.</a:t>
            </a:r>
            <a:br>
              <a:rPr lang="en-IN" sz="2400" dirty="0"/>
            </a:br>
            <a:br>
              <a:rPr lang="en-IN" sz="2400" dirty="0"/>
            </a:br>
            <a:r>
              <a:rPr lang="en-IN" sz="2400" dirty="0"/>
              <a:t>[6]	Introduction to Thermoelectrics and Medical Applications, Retrieved from</a:t>
            </a:r>
            <a:br>
              <a:rPr lang="en-IN" sz="2400" dirty="0"/>
            </a:br>
            <a:r>
              <a:rPr lang="en-IN" sz="2400" dirty="0"/>
              <a:t>	</a:t>
            </a:r>
            <a:r>
              <a:rPr lang="en-IN" sz="2400" u="sng" dirty="0">
                <a:hlinkClick r:id="rId2"/>
              </a:rPr>
              <a:t>https://thermoelectricsolutions.com</a:t>
            </a:r>
            <a:br>
              <a:rPr lang="en-IN" sz="2400" u="sng" dirty="0"/>
            </a:br>
            <a:br>
              <a:rPr lang="en-IN" sz="2400" u="sng" dirty="0"/>
            </a:br>
            <a:r>
              <a:rPr lang="en-IN" sz="2400" dirty="0"/>
              <a:t>[7]	Polymerase Chain Reaction, Retrieved from 	https://en.wikipedia.org/wiki/Polymerase_chain_reaction</a:t>
            </a:r>
            <a:br>
              <a:rPr lang="en-IN" sz="2400" dirty="0"/>
            </a:br>
            <a:br>
              <a:rPr lang="en-IN" sz="2400" dirty="0"/>
            </a:br>
            <a:r>
              <a:rPr lang="en-IN" sz="2400" dirty="0"/>
              <a:t>[8]	History of Thermoelectric Effects, Retrieved from</a:t>
            </a:r>
            <a:br>
              <a:rPr lang="en-IN" sz="2400" dirty="0"/>
            </a:br>
            <a:r>
              <a:rPr lang="en-IN" sz="2400"/>
              <a:t>	http://www.thermoelectrics.Caltech.edu/thermoelectrics/history.html</a:t>
            </a:r>
            <a:endParaRPr lang="en-IN" sz="2400" dirty="0"/>
          </a:p>
        </p:txBody>
      </p:sp>
      <p:sp>
        <p:nvSpPr>
          <p:cNvPr id="3" name="Date Placeholder 2">
            <a:extLst>
              <a:ext uri="{FF2B5EF4-FFF2-40B4-BE49-F238E27FC236}">
                <a16:creationId xmlns:a16="http://schemas.microsoft.com/office/drawing/2014/main" id="{BC83DEE5-4070-43BB-9D46-5DAA343B616E}"/>
              </a:ext>
            </a:extLst>
          </p:cNvPr>
          <p:cNvSpPr>
            <a:spLocks noGrp="1"/>
          </p:cNvSpPr>
          <p:nvPr>
            <p:ph type="dt" sz="half" idx="10"/>
          </p:nvPr>
        </p:nvSpPr>
        <p:spPr/>
        <p:txBody>
          <a:bodyPr/>
          <a:lstStyle/>
          <a:p>
            <a:fld id="{26A5AEB0-6306-4365-A758-6FB4EC179101}" type="datetime1">
              <a:rPr lang="en-US" smtClean="0"/>
              <a:pPr/>
              <a:t>17-Dec-19</a:t>
            </a:fld>
            <a:endParaRPr lang="en-US"/>
          </a:p>
        </p:txBody>
      </p:sp>
      <p:sp>
        <p:nvSpPr>
          <p:cNvPr id="4" name="Slide Number Placeholder 3">
            <a:extLst>
              <a:ext uri="{FF2B5EF4-FFF2-40B4-BE49-F238E27FC236}">
                <a16:creationId xmlns:a16="http://schemas.microsoft.com/office/drawing/2014/main" id="{0AC0334E-4AC3-4835-8E25-1F918CC02E5D}"/>
              </a:ext>
            </a:extLst>
          </p:cNvPr>
          <p:cNvSpPr>
            <a:spLocks noGrp="1"/>
          </p:cNvSpPr>
          <p:nvPr>
            <p:ph type="sldNum" sz="quarter" idx="12"/>
          </p:nvPr>
        </p:nvSpPr>
        <p:spPr/>
        <p:txBody>
          <a:bodyPr/>
          <a:lstStyle/>
          <a:p>
            <a:fld id="{330EA680-D336-4FF7-8B7A-9848BB0A1C32}" type="slidenum">
              <a:rPr lang="en-US" smtClean="0"/>
              <a:pPr/>
              <a:t>27</a:t>
            </a:fld>
            <a:endParaRPr lang="en-US"/>
          </a:p>
        </p:txBody>
      </p:sp>
    </p:spTree>
    <p:extLst>
      <p:ext uri="{BB962C8B-B14F-4D97-AF65-F5344CB8AC3E}">
        <p14:creationId xmlns:p14="http://schemas.microsoft.com/office/powerpoint/2010/main" val="3394990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52D12B-75D7-4280-87B2-13DB7F24DD94}"/>
              </a:ext>
            </a:extLst>
          </p:cNvPr>
          <p:cNvSpPr>
            <a:spLocks noGrp="1"/>
          </p:cNvSpPr>
          <p:nvPr>
            <p:ph type="dt" sz="half" idx="10"/>
          </p:nvPr>
        </p:nvSpPr>
        <p:spPr/>
        <p:txBody>
          <a:bodyPr/>
          <a:lstStyle/>
          <a:p>
            <a:fld id="{3C36C040-CCB1-4266-9346-A8F110B24665}" type="datetime1">
              <a:rPr lang="en-US" smtClean="0"/>
              <a:pPr/>
              <a:t>17-Dec-19</a:t>
            </a:fld>
            <a:endParaRPr lang="en-US"/>
          </a:p>
        </p:txBody>
      </p:sp>
      <p:sp>
        <p:nvSpPr>
          <p:cNvPr id="3" name="Slide Number Placeholder 2">
            <a:extLst>
              <a:ext uri="{FF2B5EF4-FFF2-40B4-BE49-F238E27FC236}">
                <a16:creationId xmlns:a16="http://schemas.microsoft.com/office/drawing/2014/main" id="{232DBC90-0BB0-49DB-8AFC-29C09B37A4DC}"/>
              </a:ext>
            </a:extLst>
          </p:cNvPr>
          <p:cNvSpPr>
            <a:spLocks noGrp="1"/>
          </p:cNvSpPr>
          <p:nvPr>
            <p:ph type="sldNum" sz="quarter" idx="12"/>
          </p:nvPr>
        </p:nvSpPr>
        <p:spPr/>
        <p:txBody>
          <a:bodyPr/>
          <a:lstStyle/>
          <a:p>
            <a:fld id="{330EA680-D336-4FF7-8B7A-9848BB0A1C32}" type="slidenum">
              <a:rPr lang="en-US" smtClean="0"/>
              <a:pPr/>
              <a:t>28</a:t>
            </a:fld>
            <a:endParaRPr lang="en-US"/>
          </a:p>
        </p:txBody>
      </p:sp>
      <p:pic>
        <p:nvPicPr>
          <p:cNvPr id="5" name="Picture 4">
            <a:extLst>
              <a:ext uri="{FF2B5EF4-FFF2-40B4-BE49-F238E27FC236}">
                <a16:creationId xmlns:a16="http://schemas.microsoft.com/office/drawing/2014/main" id="{89C903F8-7767-47C2-97F4-3FF03FD50FD1}"/>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77956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BBC1CA-AF0C-4C92-98AB-EACE49AFF103}"/>
              </a:ext>
            </a:extLst>
          </p:cNvPr>
          <p:cNvSpPr>
            <a:spLocks noGrp="1"/>
          </p:cNvSpPr>
          <p:nvPr>
            <p:ph type="dt" sz="half" idx="10"/>
          </p:nvPr>
        </p:nvSpPr>
        <p:spPr/>
        <p:txBody>
          <a:bodyPr/>
          <a:lstStyle/>
          <a:p>
            <a:fld id="{3C36C040-CCB1-4266-9346-A8F110B24665}" type="datetime1">
              <a:rPr lang="en-US" smtClean="0"/>
              <a:pPr/>
              <a:t>17-Dec-19</a:t>
            </a:fld>
            <a:endParaRPr lang="en-US"/>
          </a:p>
        </p:txBody>
      </p:sp>
      <p:sp>
        <p:nvSpPr>
          <p:cNvPr id="3" name="Slide Number Placeholder 2">
            <a:extLst>
              <a:ext uri="{FF2B5EF4-FFF2-40B4-BE49-F238E27FC236}">
                <a16:creationId xmlns:a16="http://schemas.microsoft.com/office/drawing/2014/main" id="{9F242FC4-3A0D-4E7A-B0CD-53E533F83BDB}"/>
              </a:ext>
            </a:extLst>
          </p:cNvPr>
          <p:cNvSpPr>
            <a:spLocks noGrp="1"/>
          </p:cNvSpPr>
          <p:nvPr>
            <p:ph type="sldNum" sz="quarter" idx="12"/>
          </p:nvPr>
        </p:nvSpPr>
        <p:spPr/>
        <p:txBody>
          <a:bodyPr/>
          <a:lstStyle/>
          <a:p>
            <a:fld id="{330EA680-D336-4FF7-8B7A-9848BB0A1C32}" type="slidenum">
              <a:rPr lang="en-US" smtClean="0"/>
              <a:pPr/>
              <a:t>29</a:t>
            </a:fld>
            <a:endParaRPr lang="en-US"/>
          </a:p>
        </p:txBody>
      </p:sp>
      <p:pic>
        <p:nvPicPr>
          <p:cNvPr id="5" name="Picture 4">
            <a:extLst>
              <a:ext uri="{FF2B5EF4-FFF2-40B4-BE49-F238E27FC236}">
                <a16:creationId xmlns:a16="http://schemas.microsoft.com/office/drawing/2014/main" id="{8A51EAC4-A04B-4D0B-B796-664B52135BA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
            <a:ext cx="12191999" cy="6858000"/>
          </a:xfrm>
          <a:prstGeom prst="rect">
            <a:avLst/>
          </a:prstGeom>
        </p:spPr>
      </p:pic>
    </p:spTree>
    <p:extLst>
      <p:ext uri="{BB962C8B-B14F-4D97-AF65-F5344CB8AC3E}">
        <p14:creationId xmlns:p14="http://schemas.microsoft.com/office/powerpoint/2010/main" val="1616601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7B59D4-2B44-4776-860C-47B66B58FF3B}"/>
              </a:ext>
            </a:extLst>
          </p:cNvPr>
          <p:cNvSpPr txBox="1"/>
          <p:nvPr/>
        </p:nvSpPr>
        <p:spPr>
          <a:xfrm>
            <a:off x="0" y="346228"/>
            <a:ext cx="12192000" cy="584775"/>
          </a:xfrm>
          <a:prstGeom prst="rect">
            <a:avLst/>
          </a:prstGeom>
          <a:noFill/>
        </p:spPr>
        <p:txBody>
          <a:bodyPr wrap="square" rtlCol="0">
            <a:spAutoFit/>
          </a:bodyPr>
          <a:lstStyle/>
          <a:p>
            <a:pPr algn="ctr"/>
            <a:r>
              <a:rPr lang="en-IN" sz="3200" b="1" u="sng" dirty="0">
                <a:solidFill>
                  <a:srgbClr val="FF0000"/>
                </a:solidFill>
              </a:rPr>
              <a:t>Objective</a:t>
            </a:r>
          </a:p>
        </p:txBody>
      </p:sp>
      <p:sp>
        <p:nvSpPr>
          <p:cNvPr id="4" name="Subtitle 3">
            <a:extLst>
              <a:ext uri="{FF2B5EF4-FFF2-40B4-BE49-F238E27FC236}">
                <a16:creationId xmlns:a16="http://schemas.microsoft.com/office/drawing/2014/main" id="{5BAF7A38-E445-4B58-9796-4267284E645F}"/>
              </a:ext>
            </a:extLst>
          </p:cNvPr>
          <p:cNvSpPr>
            <a:spLocks noGrp="1"/>
          </p:cNvSpPr>
          <p:nvPr>
            <p:ph type="subTitle" idx="1"/>
          </p:nvPr>
        </p:nvSpPr>
        <p:spPr>
          <a:xfrm>
            <a:off x="825623" y="1260629"/>
            <a:ext cx="10635449" cy="5042517"/>
          </a:xfrm>
        </p:spPr>
        <p:txBody>
          <a:bodyPr>
            <a:normAutofit/>
          </a:bodyPr>
          <a:lstStyle/>
          <a:p>
            <a:pPr marL="342900" indent="-342900" algn="l">
              <a:lnSpc>
                <a:spcPct val="150000"/>
              </a:lnSpc>
              <a:buFont typeface="Wingdings" panose="05000000000000000000" pitchFamily="2" charset="2"/>
              <a:buChar char="Ø"/>
            </a:pPr>
            <a:r>
              <a:rPr lang="en-IN" sz="2800" dirty="0"/>
              <a:t>Energy conversion of Thermoelectric modules and Special features when compared to other devices .</a:t>
            </a:r>
          </a:p>
          <a:p>
            <a:pPr marL="342900" indent="-342900" algn="l">
              <a:lnSpc>
                <a:spcPct val="150000"/>
              </a:lnSpc>
              <a:buFont typeface="Wingdings" panose="05000000000000000000" pitchFamily="2" charset="2"/>
              <a:buChar char="Ø"/>
            </a:pPr>
            <a:r>
              <a:rPr lang="en-IN" sz="2800" dirty="0"/>
              <a:t>Applications of thermoelectric modules where it plays a vital role.</a:t>
            </a:r>
          </a:p>
          <a:p>
            <a:pPr marL="342900" indent="-342900" algn="l">
              <a:lnSpc>
                <a:spcPct val="150000"/>
              </a:lnSpc>
              <a:buFont typeface="Wingdings" panose="05000000000000000000" pitchFamily="2" charset="2"/>
              <a:buChar char="Ø"/>
            </a:pPr>
            <a:endParaRPr lang="en-IN" sz="2800" dirty="0"/>
          </a:p>
        </p:txBody>
      </p:sp>
      <p:sp>
        <p:nvSpPr>
          <p:cNvPr id="3" name="Date Placeholder 2">
            <a:extLst>
              <a:ext uri="{FF2B5EF4-FFF2-40B4-BE49-F238E27FC236}">
                <a16:creationId xmlns:a16="http://schemas.microsoft.com/office/drawing/2014/main" id="{885E3CB4-25D1-4287-82D6-F9574CEE3BDF}"/>
              </a:ext>
            </a:extLst>
          </p:cNvPr>
          <p:cNvSpPr>
            <a:spLocks noGrp="1"/>
          </p:cNvSpPr>
          <p:nvPr>
            <p:ph type="dt" sz="half" idx="10"/>
          </p:nvPr>
        </p:nvSpPr>
        <p:spPr/>
        <p:txBody>
          <a:bodyPr/>
          <a:lstStyle/>
          <a:p>
            <a:fld id="{D7B85C41-A637-4317-A4DB-B59D3E1A9940}" type="datetime1">
              <a:rPr lang="en-US" smtClean="0"/>
              <a:pPr/>
              <a:t>17-Dec-19</a:t>
            </a:fld>
            <a:endParaRPr lang="en-US"/>
          </a:p>
        </p:txBody>
      </p:sp>
      <p:sp>
        <p:nvSpPr>
          <p:cNvPr id="5" name="Slide Number Placeholder 4">
            <a:extLst>
              <a:ext uri="{FF2B5EF4-FFF2-40B4-BE49-F238E27FC236}">
                <a16:creationId xmlns:a16="http://schemas.microsoft.com/office/drawing/2014/main" id="{298F78CD-D8AB-4C18-8B69-D4483DA72939}"/>
              </a:ext>
            </a:extLst>
          </p:cNvPr>
          <p:cNvSpPr>
            <a:spLocks noGrp="1"/>
          </p:cNvSpPr>
          <p:nvPr>
            <p:ph type="sldNum" sz="quarter" idx="12"/>
          </p:nvPr>
        </p:nvSpPr>
        <p:spPr/>
        <p:txBody>
          <a:bodyPr/>
          <a:lstStyle/>
          <a:p>
            <a:fld id="{330EA680-D336-4FF7-8B7A-9848BB0A1C32}" type="slidenum">
              <a:rPr lang="en-US" smtClean="0"/>
              <a:pPr/>
              <a:t>3</a:t>
            </a:fld>
            <a:endParaRPr lang="en-US"/>
          </a:p>
        </p:txBody>
      </p:sp>
    </p:spTree>
    <p:extLst>
      <p:ext uri="{BB962C8B-B14F-4D97-AF65-F5344CB8AC3E}">
        <p14:creationId xmlns:p14="http://schemas.microsoft.com/office/powerpoint/2010/main" val="991653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F957-36CC-413F-A6A6-65F5A7E38437}"/>
              </a:ext>
            </a:extLst>
          </p:cNvPr>
          <p:cNvSpPr>
            <a:spLocks noGrp="1"/>
          </p:cNvSpPr>
          <p:nvPr>
            <p:ph type="title"/>
          </p:nvPr>
        </p:nvSpPr>
        <p:spPr>
          <a:xfrm>
            <a:off x="838200" y="0"/>
            <a:ext cx="10515600" cy="815605"/>
          </a:xfrm>
        </p:spPr>
        <p:txBody>
          <a:bodyPr>
            <a:normAutofit/>
          </a:bodyPr>
          <a:lstStyle/>
          <a:p>
            <a:pPr algn="ctr"/>
            <a:r>
              <a:rPr lang="en-IN" sz="4000" b="1" u="sng" dirty="0">
                <a:solidFill>
                  <a:srgbClr val="FF0000"/>
                </a:solidFill>
              </a:rPr>
              <a:t>Introduction</a:t>
            </a:r>
          </a:p>
        </p:txBody>
      </p:sp>
      <p:sp>
        <p:nvSpPr>
          <p:cNvPr id="3" name="Content Placeholder 2">
            <a:extLst>
              <a:ext uri="{FF2B5EF4-FFF2-40B4-BE49-F238E27FC236}">
                <a16:creationId xmlns:a16="http://schemas.microsoft.com/office/drawing/2014/main" id="{1A4300E3-1DA1-4C5D-A03B-05FD0248D397}"/>
              </a:ext>
            </a:extLst>
          </p:cNvPr>
          <p:cNvSpPr>
            <a:spLocks noGrp="1"/>
          </p:cNvSpPr>
          <p:nvPr>
            <p:ph idx="1"/>
          </p:nvPr>
        </p:nvSpPr>
        <p:spPr>
          <a:xfrm>
            <a:off x="838200" y="683581"/>
            <a:ext cx="10515600" cy="5672769"/>
          </a:xfrm>
        </p:spPr>
        <p:txBody>
          <a:bodyPr>
            <a:normAutofit fontScale="92500" lnSpcReduction="20000"/>
          </a:bodyPr>
          <a:lstStyle/>
          <a:p>
            <a:pPr>
              <a:lnSpc>
                <a:spcPct val="150000"/>
              </a:lnSpc>
              <a:buFont typeface="Wingdings" panose="05000000000000000000" pitchFamily="2" charset="2"/>
              <a:buChar char="Ø"/>
            </a:pPr>
            <a:r>
              <a:rPr lang="en-IN" dirty="0"/>
              <a:t>Energy conversion is the major process , that is involved in our daily life.</a:t>
            </a:r>
          </a:p>
          <a:p>
            <a:pPr>
              <a:lnSpc>
                <a:spcPct val="150000"/>
              </a:lnSpc>
              <a:buFont typeface="Wingdings" panose="05000000000000000000" pitchFamily="2" charset="2"/>
              <a:buChar char="Ø"/>
            </a:pPr>
            <a:r>
              <a:rPr lang="en-IN" dirty="0"/>
              <a:t>We will convert one form of energy to another form for our flexibility.</a:t>
            </a:r>
          </a:p>
          <a:p>
            <a:pPr>
              <a:lnSpc>
                <a:spcPct val="150000"/>
              </a:lnSpc>
              <a:buFont typeface="Wingdings" panose="05000000000000000000" pitchFamily="2" charset="2"/>
              <a:buChar char="Ø"/>
            </a:pPr>
            <a:r>
              <a:rPr lang="en-IN" dirty="0"/>
              <a:t>We are getting electrical energy from many ways and we are converting this electrical energy into many forms for many purposes.</a:t>
            </a:r>
          </a:p>
          <a:p>
            <a:pPr>
              <a:lnSpc>
                <a:spcPct val="150000"/>
              </a:lnSpc>
              <a:buFont typeface="Wingdings" panose="05000000000000000000" pitchFamily="2" charset="2"/>
              <a:buChar char="Ø"/>
            </a:pPr>
            <a:r>
              <a:rPr lang="en-IN" dirty="0"/>
              <a:t>Thermal to electrical conversion have many ways and involves many stages.</a:t>
            </a:r>
          </a:p>
          <a:p>
            <a:pPr>
              <a:lnSpc>
                <a:spcPct val="150000"/>
              </a:lnSpc>
              <a:buFont typeface="Wingdings" panose="05000000000000000000" pitchFamily="2" charset="2"/>
              <a:buChar char="Ø"/>
            </a:pPr>
            <a:r>
              <a:rPr lang="en-IN" dirty="0"/>
              <a:t>One of the simplest way is by utilising the thermoelectric effect.</a:t>
            </a:r>
          </a:p>
          <a:p>
            <a:pPr>
              <a:lnSpc>
                <a:spcPct val="150000"/>
              </a:lnSpc>
              <a:buFont typeface="Wingdings" panose="05000000000000000000" pitchFamily="2" charset="2"/>
              <a:buChar char="Ø"/>
            </a:pPr>
            <a:r>
              <a:rPr lang="en-IN" dirty="0"/>
              <a:t>It involves only stage conversion.</a:t>
            </a:r>
          </a:p>
          <a:p>
            <a:pPr>
              <a:lnSpc>
                <a:spcPct val="150000"/>
              </a:lnSpc>
              <a:buFont typeface="Wingdings" panose="05000000000000000000" pitchFamily="2" charset="2"/>
              <a:buChar char="Ø"/>
            </a:pPr>
            <a:r>
              <a:rPr lang="en-IN" dirty="0"/>
              <a:t>Thermoelectric modules are working based on Thermoelectric effect.</a:t>
            </a:r>
          </a:p>
        </p:txBody>
      </p:sp>
      <p:sp>
        <p:nvSpPr>
          <p:cNvPr id="4" name="Date Placeholder 3">
            <a:extLst>
              <a:ext uri="{FF2B5EF4-FFF2-40B4-BE49-F238E27FC236}">
                <a16:creationId xmlns:a16="http://schemas.microsoft.com/office/drawing/2014/main" id="{98384E2D-765D-4785-A5A7-AD70ACBE5ABE}"/>
              </a:ext>
            </a:extLst>
          </p:cNvPr>
          <p:cNvSpPr>
            <a:spLocks noGrp="1"/>
          </p:cNvSpPr>
          <p:nvPr>
            <p:ph type="dt" sz="half" idx="10"/>
          </p:nvPr>
        </p:nvSpPr>
        <p:spPr/>
        <p:txBody>
          <a:bodyPr/>
          <a:lstStyle/>
          <a:p>
            <a:fld id="{9AB9022F-2EFC-4EC9-92D4-3B35F035F0EE}" type="datetime1">
              <a:rPr lang="en-US" smtClean="0"/>
              <a:pPr/>
              <a:t>17-Dec-19</a:t>
            </a:fld>
            <a:endParaRPr lang="en-US"/>
          </a:p>
        </p:txBody>
      </p:sp>
      <p:sp>
        <p:nvSpPr>
          <p:cNvPr id="5" name="Slide Number Placeholder 4">
            <a:extLst>
              <a:ext uri="{FF2B5EF4-FFF2-40B4-BE49-F238E27FC236}">
                <a16:creationId xmlns:a16="http://schemas.microsoft.com/office/drawing/2014/main" id="{3636DFDB-DB0B-431C-8FEF-A6ED17CD3B0C}"/>
              </a:ext>
            </a:extLst>
          </p:cNvPr>
          <p:cNvSpPr>
            <a:spLocks noGrp="1"/>
          </p:cNvSpPr>
          <p:nvPr>
            <p:ph type="sldNum" sz="quarter" idx="12"/>
          </p:nvPr>
        </p:nvSpPr>
        <p:spPr/>
        <p:txBody>
          <a:bodyPr/>
          <a:lstStyle/>
          <a:p>
            <a:fld id="{330EA680-D336-4FF7-8B7A-9848BB0A1C32}" type="slidenum">
              <a:rPr lang="en-US" smtClean="0"/>
              <a:pPr/>
              <a:t>4</a:t>
            </a:fld>
            <a:endParaRPr lang="en-US"/>
          </a:p>
        </p:txBody>
      </p:sp>
    </p:spTree>
    <p:extLst>
      <p:ext uri="{BB962C8B-B14F-4D97-AF65-F5344CB8AC3E}">
        <p14:creationId xmlns:p14="http://schemas.microsoft.com/office/powerpoint/2010/main" val="420145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8C7C22A-7F38-4E37-A09F-435BCE79D411}"/>
              </a:ext>
            </a:extLst>
          </p:cNvPr>
          <p:cNvSpPr>
            <a:spLocks noGrp="1"/>
          </p:cNvSpPr>
          <p:nvPr>
            <p:ph type="subTitle" idx="1"/>
          </p:nvPr>
        </p:nvSpPr>
        <p:spPr>
          <a:xfrm>
            <a:off x="938073" y="5424257"/>
            <a:ext cx="10656163" cy="1207363"/>
          </a:xfrm>
        </p:spPr>
        <p:txBody>
          <a:bodyPr>
            <a:normAutofit fontScale="92500" lnSpcReduction="10000"/>
          </a:bodyPr>
          <a:lstStyle/>
          <a:p>
            <a:pPr algn="l">
              <a:lnSpc>
                <a:spcPct val="150000"/>
              </a:lnSpc>
            </a:pPr>
            <a:r>
              <a:rPr lang="en-IN" sz="2800" dirty="0">
                <a:solidFill>
                  <a:srgbClr val="C00000"/>
                </a:solidFill>
              </a:rPr>
              <a:t>Thermoelectric modules are solid state devices which transform temperature difference directly into electricity and vice versa.</a:t>
            </a:r>
          </a:p>
        </p:txBody>
      </p:sp>
      <p:pic>
        <p:nvPicPr>
          <p:cNvPr id="5" name="Picture 4">
            <a:extLst>
              <a:ext uri="{FF2B5EF4-FFF2-40B4-BE49-F238E27FC236}">
                <a16:creationId xmlns:a16="http://schemas.microsoft.com/office/drawing/2014/main" id="{02DC14F3-8983-4878-8B12-B698AACF5A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074" y="470518"/>
            <a:ext cx="10315852" cy="4030460"/>
          </a:xfrm>
          <a:prstGeom prst="rect">
            <a:avLst/>
          </a:prstGeom>
        </p:spPr>
      </p:pic>
      <p:sp>
        <p:nvSpPr>
          <p:cNvPr id="6" name="TextBox 5">
            <a:extLst>
              <a:ext uri="{FF2B5EF4-FFF2-40B4-BE49-F238E27FC236}">
                <a16:creationId xmlns:a16="http://schemas.microsoft.com/office/drawing/2014/main" id="{D8F46BB9-6354-4B19-ACC5-A43E0C96826B}"/>
              </a:ext>
            </a:extLst>
          </p:cNvPr>
          <p:cNvSpPr txBox="1"/>
          <p:nvPr/>
        </p:nvSpPr>
        <p:spPr>
          <a:xfrm>
            <a:off x="4520213" y="4408619"/>
            <a:ext cx="3151573" cy="369332"/>
          </a:xfrm>
          <a:prstGeom prst="rect">
            <a:avLst/>
          </a:prstGeom>
          <a:noFill/>
        </p:spPr>
        <p:txBody>
          <a:bodyPr wrap="square" rtlCol="0">
            <a:spAutoFit/>
          </a:bodyPr>
          <a:lstStyle/>
          <a:p>
            <a:r>
              <a:rPr lang="en-IN" dirty="0"/>
              <a:t>Fig. 1 . Energy Conversion TEM </a:t>
            </a:r>
          </a:p>
        </p:txBody>
      </p:sp>
      <p:sp>
        <p:nvSpPr>
          <p:cNvPr id="2" name="Date Placeholder 1">
            <a:extLst>
              <a:ext uri="{FF2B5EF4-FFF2-40B4-BE49-F238E27FC236}">
                <a16:creationId xmlns:a16="http://schemas.microsoft.com/office/drawing/2014/main" id="{F7A32F1D-1336-43A7-8F7B-1665D194F35E}"/>
              </a:ext>
            </a:extLst>
          </p:cNvPr>
          <p:cNvSpPr>
            <a:spLocks noGrp="1"/>
          </p:cNvSpPr>
          <p:nvPr>
            <p:ph type="dt" sz="half" idx="10"/>
          </p:nvPr>
        </p:nvSpPr>
        <p:spPr/>
        <p:txBody>
          <a:bodyPr/>
          <a:lstStyle/>
          <a:p>
            <a:fld id="{FCAFDA99-F0EA-4B41-B8AE-AAAC765BDC00}" type="datetime1">
              <a:rPr lang="en-US" smtClean="0"/>
              <a:pPr/>
              <a:t>17-Dec-19</a:t>
            </a:fld>
            <a:endParaRPr lang="en-US"/>
          </a:p>
        </p:txBody>
      </p:sp>
      <p:sp>
        <p:nvSpPr>
          <p:cNvPr id="4" name="Slide Number Placeholder 3">
            <a:extLst>
              <a:ext uri="{FF2B5EF4-FFF2-40B4-BE49-F238E27FC236}">
                <a16:creationId xmlns:a16="http://schemas.microsoft.com/office/drawing/2014/main" id="{507EC8CB-139A-4B55-9F5A-1CFFACFAC3A0}"/>
              </a:ext>
            </a:extLst>
          </p:cNvPr>
          <p:cNvSpPr>
            <a:spLocks noGrp="1"/>
          </p:cNvSpPr>
          <p:nvPr>
            <p:ph type="sldNum" sz="quarter" idx="12"/>
          </p:nvPr>
        </p:nvSpPr>
        <p:spPr/>
        <p:txBody>
          <a:bodyPr/>
          <a:lstStyle/>
          <a:p>
            <a:fld id="{330EA680-D336-4FF7-8B7A-9848BB0A1C32}" type="slidenum">
              <a:rPr lang="en-US" smtClean="0"/>
              <a:pPr/>
              <a:t>5</a:t>
            </a:fld>
            <a:endParaRPr lang="en-US"/>
          </a:p>
        </p:txBody>
      </p:sp>
      <p:sp>
        <p:nvSpPr>
          <p:cNvPr id="7" name="TextBox 6">
            <a:extLst>
              <a:ext uri="{FF2B5EF4-FFF2-40B4-BE49-F238E27FC236}">
                <a16:creationId xmlns:a16="http://schemas.microsoft.com/office/drawing/2014/main" id="{151D1241-5F81-445B-8A97-D4C520A3D64F}"/>
              </a:ext>
            </a:extLst>
          </p:cNvPr>
          <p:cNvSpPr txBox="1"/>
          <p:nvPr/>
        </p:nvSpPr>
        <p:spPr>
          <a:xfrm>
            <a:off x="9889724" y="186431"/>
            <a:ext cx="883062" cy="369332"/>
          </a:xfrm>
          <a:prstGeom prst="rect">
            <a:avLst/>
          </a:prstGeom>
          <a:noFill/>
        </p:spPr>
        <p:txBody>
          <a:bodyPr wrap="none" rtlCol="0">
            <a:spAutoFit/>
          </a:bodyPr>
          <a:lstStyle/>
          <a:p>
            <a:r>
              <a:rPr lang="en-IN" dirty="0"/>
              <a:t>(Cont..)</a:t>
            </a:r>
          </a:p>
        </p:txBody>
      </p:sp>
    </p:spTree>
    <p:extLst>
      <p:ext uri="{BB962C8B-B14F-4D97-AF65-F5344CB8AC3E}">
        <p14:creationId xmlns:p14="http://schemas.microsoft.com/office/powerpoint/2010/main" val="266652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2C1657-724B-41B2-872C-4C5E16DB1BA9}"/>
              </a:ext>
            </a:extLst>
          </p:cNvPr>
          <p:cNvSpPr>
            <a:spLocks noGrp="1"/>
          </p:cNvSpPr>
          <p:nvPr>
            <p:ph idx="1"/>
          </p:nvPr>
        </p:nvSpPr>
        <p:spPr>
          <a:xfrm>
            <a:off x="985420" y="648069"/>
            <a:ext cx="10368379" cy="5528893"/>
          </a:xfrm>
        </p:spPr>
        <p:txBody>
          <a:bodyPr/>
          <a:lstStyle/>
          <a:p>
            <a:pPr marL="0" indent="0">
              <a:buNone/>
            </a:pPr>
            <a:r>
              <a:rPr lang="en-IN" dirty="0"/>
              <a:t>Other names for Thermoelectric Modules are </a:t>
            </a:r>
          </a:p>
          <a:p>
            <a:pPr marL="0" indent="0">
              <a:buNone/>
            </a:pPr>
            <a:endParaRPr lang="en-IN" dirty="0"/>
          </a:p>
          <a:p>
            <a:pPr marL="514350" indent="-514350">
              <a:buFont typeface="+mj-lt"/>
              <a:buAutoNum type="arabicPeriod"/>
            </a:pPr>
            <a:r>
              <a:rPr lang="en-IN" dirty="0"/>
              <a:t>Thermoelectric Cooler (TEC)</a:t>
            </a:r>
          </a:p>
          <a:p>
            <a:pPr marL="514350" indent="-514350">
              <a:buFont typeface="+mj-lt"/>
              <a:buAutoNum type="arabicPeriod"/>
            </a:pPr>
            <a:r>
              <a:rPr lang="en-IN" dirty="0"/>
              <a:t>Thermoelectric Generator (TEG)</a:t>
            </a:r>
          </a:p>
          <a:p>
            <a:pPr marL="514350" indent="-514350">
              <a:buFont typeface="+mj-lt"/>
              <a:buAutoNum type="arabicPeriod"/>
            </a:pPr>
            <a:r>
              <a:rPr lang="en-IN" dirty="0"/>
              <a:t>Peltier Cooler</a:t>
            </a:r>
          </a:p>
          <a:p>
            <a:pPr marL="514350" indent="-514350">
              <a:buFont typeface="+mj-lt"/>
              <a:buAutoNum type="arabicPeriod"/>
            </a:pPr>
            <a:r>
              <a:rPr lang="en-IN" dirty="0"/>
              <a:t>Peltier Plates</a:t>
            </a:r>
          </a:p>
          <a:p>
            <a:pPr marL="514350" indent="-514350">
              <a:buFont typeface="+mj-lt"/>
              <a:buAutoNum type="arabicPeriod"/>
            </a:pPr>
            <a:r>
              <a:rPr lang="en-IN" dirty="0"/>
              <a:t>Peltier modules etc.</a:t>
            </a:r>
          </a:p>
        </p:txBody>
      </p:sp>
      <p:sp>
        <p:nvSpPr>
          <p:cNvPr id="2" name="Date Placeholder 1">
            <a:extLst>
              <a:ext uri="{FF2B5EF4-FFF2-40B4-BE49-F238E27FC236}">
                <a16:creationId xmlns:a16="http://schemas.microsoft.com/office/drawing/2014/main" id="{147E7CF2-4E33-4CDA-B5AF-373D24CAF0E9}"/>
              </a:ext>
            </a:extLst>
          </p:cNvPr>
          <p:cNvSpPr>
            <a:spLocks noGrp="1"/>
          </p:cNvSpPr>
          <p:nvPr>
            <p:ph type="dt" sz="half" idx="10"/>
          </p:nvPr>
        </p:nvSpPr>
        <p:spPr/>
        <p:txBody>
          <a:bodyPr/>
          <a:lstStyle/>
          <a:p>
            <a:fld id="{B025FF05-F4BF-4C33-95C0-6174C564A86A}" type="datetime1">
              <a:rPr lang="en-US" smtClean="0"/>
              <a:pPr/>
              <a:t>17-Dec-19</a:t>
            </a:fld>
            <a:endParaRPr lang="en-US"/>
          </a:p>
        </p:txBody>
      </p:sp>
      <p:sp>
        <p:nvSpPr>
          <p:cNvPr id="4" name="Slide Number Placeholder 3">
            <a:extLst>
              <a:ext uri="{FF2B5EF4-FFF2-40B4-BE49-F238E27FC236}">
                <a16:creationId xmlns:a16="http://schemas.microsoft.com/office/drawing/2014/main" id="{C2A54E67-C11B-49BC-9CC7-43EB909AFFBD}"/>
              </a:ext>
            </a:extLst>
          </p:cNvPr>
          <p:cNvSpPr>
            <a:spLocks noGrp="1"/>
          </p:cNvSpPr>
          <p:nvPr>
            <p:ph type="sldNum" sz="quarter" idx="12"/>
          </p:nvPr>
        </p:nvSpPr>
        <p:spPr/>
        <p:txBody>
          <a:bodyPr/>
          <a:lstStyle/>
          <a:p>
            <a:fld id="{330EA680-D336-4FF7-8B7A-9848BB0A1C32}" type="slidenum">
              <a:rPr lang="en-US" smtClean="0"/>
              <a:pPr/>
              <a:t>6</a:t>
            </a:fld>
            <a:endParaRPr lang="en-US"/>
          </a:p>
        </p:txBody>
      </p:sp>
      <p:sp>
        <p:nvSpPr>
          <p:cNvPr id="5" name="TextBox 4">
            <a:extLst>
              <a:ext uri="{FF2B5EF4-FFF2-40B4-BE49-F238E27FC236}">
                <a16:creationId xmlns:a16="http://schemas.microsoft.com/office/drawing/2014/main" id="{831C6596-C55F-4A95-B0DF-E556E6C1C047}"/>
              </a:ext>
            </a:extLst>
          </p:cNvPr>
          <p:cNvSpPr txBox="1"/>
          <p:nvPr/>
        </p:nvSpPr>
        <p:spPr>
          <a:xfrm>
            <a:off x="10386874" y="204186"/>
            <a:ext cx="883062" cy="369332"/>
          </a:xfrm>
          <a:prstGeom prst="rect">
            <a:avLst/>
          </a:prstGeom>
          <a:noFill/>
        </p:spPr>
        <p:txBody>
          <a:bodyPr wrap="none" rtlCol="0">
            <a:spAutoFit/>
          </a:bodyPr>
          <a:lstStyle/>
          <a:p>
            <a:r>
              <a:rPr lang="en-IN" dirty="0"/>
              <a:t>(Cont..)</a:t>
            </a:r>
          </a:p>
        </p:txBody>
      </p:sp>
    </p:spTree>
    <p:extLst>
      <p:ext uri="{BB962C8B-B14F-4D97-AF65-F5344CB8AC3E}">
        <p14:creationId xmlns:p14="http://schemas.microsoft.com/office/powerpoint/2010/main" val="184010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AED93-D631-4750-A8CD-6385D2509F9E}"/>
              </a:ext>
            </a:extLst>
          </p:cNvPr>
          <p:cNvSpPr>
            <a:spLocks noGrp="1"/>
          </p:cNvSpPr>
          <p:nvPr>
            <p:ph type="title"/>
          </p:nvPr>
        </p:nvSpPr>
        <p:spPr/>
        <p:txBody>
          <a:bodyPr>
            <a:normAutofit/>
          </a:bodyPr>
          <a:lstStyle/>
          <a:p>
            <a:pPr algn="ctr"/>
            <a:r>
              <a:rPr lang="en-IN" sz="3600" b="1" u="sng" dirty="0">
                <a:solidFill>
                  <a:srgbClr val="FF0000"/>
                </a:solidFill>
              </a:rPr>
              <a:t>Literature Survey</a:t>
            </a:r>
          </a:p>
        </p:txBody>
      </p:sp>
      <p:sp>
        <p:nvSpPr>
          <p:cNvPr id="3" name="Content Placeholder 2">
            <a:extLst>
              <a:ext uri="{FF2B5EF4-FFF2-40B4-BE49-F238E27FC236}">
                <a16:creationId xmlns:a16="http://schemas.microsoft.com/office/drawing/2014/main" id="{DA0FC9D6-47CD-4CF9-8A42-843B7D1FE18F}"/>
              </a:ext>
            </a:extLst>
          </p:cNvPr>
          <p:cNvSpPr>
            <a:spLocks noGrp="1"/>
          </p:cNvSpPr>
          <p:nvPr>
            <p:ph idx="1"/>
          </p:nvPr>
        </p:nvSpPr>
        <p:spPr>
          <a:xfrm>
            <a:off x="838200" y="1384917"/>
            <a:ext cx="10515600" cy="4792046"/>
          </a:xfrm>
        </p:spPr>
        <p:txBody>
          <a:bodyPr>
            <a:normAutofit fontScale="92500"/>
          </a:bodyPr>
          <a:lstStyle/>
          <a:p>
            <a:pPr algn="just">
              <a:lnSpc>
                <a:spcPct val="150000"/>
              </a:lnSpc>
              <a:buFont typeface="Wingdings" panose="05000000000000000000" pitchFamily="2" charset="2"/>
              <a:buChar char="Ø"/>
            </a:pPr>
            <a:r>
              <a:rPr lang="en-IN" sz="2400" dirty="0"/>
              <a:t>The discussion on thermoelectric effect start from 1822, Thomas Johann Seebeck has found a relation between temperature difference and the magnetic field. This is known as the  </a:t>
            </a:r>
            <a:r>
              <a:rPr lang="en-IN" sz="2400" b="1" dirty="0"/>
              <a:t>Seebeck Effect</a:t>
            </a:r>
            <a:r>
              <a:rPr lang="en-IN" sz="2400" dirty="0"/>
              <a:t>.</a:t>
            </a:r>
          </a:p>
          <a:p>
            <a:pPr algn="just">
              <a:lnSpc>
                <a:spcPct val="150000"/>
              </a:lnSpc>
              <a:buFont typeface="Wingdings" panose="05000000000000000000" pitchFamily="2" charset="2"/>
              <a:buChar char="Ø"/>
            </a:pPr>
            <a:r>
              <a:rPr lang="en-IN" sz="2400" dirty="0"/>
              <a:t>Later in 1834, Peltier found that an electric current would produce heating or cooling at the junction of two dissimilar metals. This is known as the</a:t>
            </a:r>
            <a:r>
              <a:rPr lang="en-IN" sz="2400" b="1" dirty="0"/>
              <a:t> Peltier Effect</a:t>
            </a:r>
            <a:r>
              <a:rPr lang="en-IN" sz="2400" dirty="0"/>
              <a:t>.</a:t>
            </a:r>
          </a:p>
          <a:p>
            <a:pPr algn="just">
              <a:lnSpc>
                <a:spcPct val="150000"/>
              </a:lnSpc>
              <a:buFont typeface="Wingdings" panose="05000000000000000000" pitchFamily="2" charset="2"/>
              <a:buChar char="Ø"/>
            </a:pPr>
            <a:r>
              <a:rPr lang="en-IN" sz="2400" dirty="0"/>
              <a:t>In 1854, William Thomson  (Lord Kelvin) described the interrelationship between Seebeck Effect and Peltier Effect through thermodynamics. This relation leads to predict the third thermoelectric effect. Now known as the </a:t>
            </a:r>
            <a:r>
              <a:rPr lang="en-IN" sz="2400" b="1" dirty="0"/>
              <a:t>Thomson Effect.</a:t>
            </a:r>
          </a:p>
        </p:txBody>
      </p:sp>
      <p:sp>
        <p:nvSpPr>
          <p:cNvPr id="4" name="Date Placeholder 3">
            <a:extLst>
              <a:ext uri="{FF2B5EF4-FFF2-40B4-BE49-F238E27FC236}">
                <a16:creationId xmlns:a16="http://schemas.microsoft.com/office/drawing/2014/main" id="{CAB0D85C-F73C-4511-87CC-1687ED8DEB98}"/>
              </a:ext>
            </a:extLst>
          </p:cNvPr>
          <p:cNvSpPr>
            <a:spLocks noGrp="1"/>
          </p:cNvSpPr>
          <p:nvPr>
            <p:ph type="dt" sz="half" idx="10"/>
          </p:nvPr>
        </p:nvSpPr>
        <p:spPr/>
        <p:txBody>
          <a:bodyPr/>
          <a:lstStyle/>
          <a:p>
            <a:fld id="{7E3FDB0B-B014-4C47-949F-40696701F18D}" type="datetime1">
              <a:rPr lang="en-US" smtClean="0"/>
              <a:pPr/>
              <a:t>17-Dec-19</a:t>
            </a:fld>
            <a:endParaRPr lang="en-US"/>
          </a:p>
        </p:txBody>
      </p:sp>
      <p:sp>
        <p:nvSpPr>
          <p:cNvPr id="5" name="Slide Number Placeholder 4">
            <a:extLst>
              <a:ext uri="{FF2B5EF4-FFF2-40B4-BE49-F238E27FC236}">
                <a16:creationId xmlns:a16="http://schemas.microsoft.com/office/drawing/2014/main" id="{8B561E86-0082-40DC-9804-58BC6D3E288E}"/>
              </a:ext>
            </a:extLst>
          </p:cNvPr>
          <p:cNvSpPr>
            <a:spLocks noGrp="1"/>
          </p:cNvSpPr>
          <p:nvPr>
            <p:ph type="sldNum" sz="quarter" idx="12"/>
          </p:nvPr>
        </p:nvSpPr>
        <p:spPr/>
        <p:txBody>
          <a:bodyPr/>
          <a:lstStyle/>
          <a:p>
            <a:fld id="{330EA680-D336-4FF7-8B7A-9848BB0A1C32}" type="slidenum">
              <a:rPr lang="en-US" smtClean="0"/>
              <a:pPr/>
              <a:t>7</a:t>
            </a:fld>
            <a:endParaRPr lang="en-US"/>
          </a:p>
        </p:txBody>
      </p:sp>
    </p:spTree>
    <p:extLst>
      <p:ext uri="{BB962C8B-B14F-4D97-AF65-F5344CB8AC3E}">
        <p14:creationId xmlns:p14="http://schemas.microsoft.com/office/powerpoint/2010/main" val="93359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C2B1A-303F-41D4-9845-ABEE80207C00}"/>
              </a:ext>
            </a:extLst>
          </p:cNvPr>
          <p:cNvSpPr>
            <a:spLocks noGrp="1"/>
          </p:cNvSpPr>
          <p:nvPr>
            <p:ph idx="1"/>
          </p:nvPr>
        </p:nvSpPr>
        <p:spPr>
          <a:xfrm>
            <a:off x="838200" y="656948"/>
            <a:ext cx="10515600" cy="5520015"/>
          </a:xfrm>
        </p:spPr>
        <p:txBody>
          <a:bodyPr>
            <a:normAutofit/>
          </a:bodyPr>
          <a:lstStyle/>
          <a:p>
            <a:pPr algn="just">
              <a:lnSpc>
                <a:spcPct val="150000"/>
              </a:lnSpc>
              <a:buFont typeface="Wingdings" panose="05000000000000000000" pitchFamily="2" charset="2"/>
              <a:buChar char="Ø"/>
            </a:pPr>
            <a:r>
              <a:rPr lang="en-US" sz="2400" dirty="0"/>
              <a:t>In 1949 Abram Fedorovich Ioffe developed the modern theory of thermoelectricity using the concept of the '</a:t>
            </a:r>
            <a:r>
              <a:rPr lang="en-US" sz="2400" b="1" dirty="0"/>
              <a:t>figure of merit</a:t>
            </a:r>
            <a:r>
              <a:rPr lang="en-US" sz="2400" dirty="0"/>
              <a:t>’  ZT, culminating in the classic texts on Semiconductor Thermoelements and Thermoelectric Cooling (1956). Ioffe also promoted the use of the semiconductors in thermoelectrics and semiconductor physics to analyze results and optimize performance.</a:t>
            </a:r>
          </a:p>
          <a:p>
            <a:pPr algn="just">
              <a:lnSpc>
                <a:spcPct val="150000"/>
              </a:lnSpc>
              <a:buFont typeface="Wingdings" panose="05000000000000000000" pitchFamily="2" charset="2"/>
              <a:buChar char="Ø"/>
            </a:pPr>
            <a:r>
              <a:rPr lang="en-US" sz="2400" dirty="0"/>
              <a:t>In 1954, H. Julian Goldsmid used thermoelements based on Bi</a:t>
            </a:r>
            <a:r>
              <a:rPr lang="en-US" sz="1600" dirty="0"/>
              <a:t>2</a:t>
            </a:r>
            <a:r>
              <a:rPr lang="en-US" sz="2400" dirty="0"/>
              <a:t>Te</a:t>
            </a:r>
            <a:r>
              <a:rPr lang="en-US" sz="1600" dirty="0"/>
              <a:t>3.</a:t>
            </a:r>
          </a:p>
          <a:p>
            <a:pPr algn="just">
              <a:lnSpc>
                <a:spcPct val="150000"/>
              </a:lnSpc>
              <a:buFont typeface="Wingdings" panose="05000000000000000000" pitchFamily="2" charset="2"/>
              <a:buChar char="Ø"/>
            </a:pPr>
            <a:r>
              <a:rPr lang="en-US" sz="2400" dirty="0"/>
              <a:t>After 2000, there are so many improvements in the thermoelectric materials to improve ZT.</a:t>
            </a:r>
          </a:p>
          <a:p>
            <a:pPr marL="0" indent="0" algn="just">
              <a:lnSpc>
                <a:spcPct val="150000"/>
              </a:lnSpc>
              <a:buNone/>
            </a:pPr>
            <a:endParaRPr lang="en-IN" sz="2400" dirty="0"/>
          </a:p>
        </p:txBody>
      </p:sp>
      <p:sp>
        <p:nvSpPr>
          <p:cNvPr id="4" name="Date Placeholder 3">
            <a:extLst>
              <a:ext uri="{FF2B5EF4-FFF2-40B4-BE49-F238E27FC236}">
                <a16:creationId xmlns:a16="http://schemas.microsoft.com/office/drawing/2014/main" id="{D20A8E76-8DBF-4E8C-B4D9-7B7124146F77}"/>
              </a:ext>
            </a:extLst>
          </p:cNvPr>
          <p:cNvSpPr>
            <a:spLocks noGrp="1"/>
          </p:cNvSpPr>
          <p:nvPr>
            <p:ph type="dt" sz="half" idx="10"/>
          </p:nvPr>
        </p:nvSpPr>
        <p:spPr/>
        <p:txBody>
          <a:bodyPr/>
          <a:lstStyle/>
          <a:p>
            <a:fld id="{7E3FDB0B-B014-4C47-949F-40696701F18D}" type="datetime1">
              <a:rPr lang="en-US" smtClean="0"/>
              <a:pPr/>
              <a:t>17-Dec-19</a:t>
            </a:fld>
            <a:endParaRPr lang="en-US"/>
          </a:p>
        </p:txBody>
      </p:sp>
      <p:sp>
        <p:nvSpPr>
          <p:cNvPr id="5" name="Slide Number Placeholder 4">
            <a:extLst>
              <a:ext uri="{FF2B5EF4-FFF2-40B4-BE49-F238E27FC236}">
                <a16:creationId xmlns:a16="http://schemas.microsoft.com/office/drawing/2014/main" id="{03D137EE-B0FE-4AA1-B9EE-55184218D88E}"/>
              </a:ext>
            </a:extLst>
          </p:cNvPr>
          <p:cNvSpPr>
            <a:spLocks noGrp="1"/>
          </p:cNvSpPr>
          <p:nvPr>
            <p:ph type="sldNum" sz="quarter" idx="12"/>
          </p:nvPr>
        </p:nvSpPr>
        <p:spPr/>
        <p:txBody>
          <a:bodyPr/>
          <a:lstStyle/>
          <a:p>
            <a:fld id="{330EA680-D336-4FF7-8B7A-9848BB0A1C32}" type="slidenum">
              <a:rPr lang="en-US" smtClean="0"/>
              <a:pPr/>
              <a:t>8</a:t>
            </a:fld>
            <a:endParaRPr lang="en-US"/>
          </a:p>
        </p:txBody>
      </p:sp>
      <p:sp>
        <p:nvSpPr>
          <p:cNvPr id="6" name="TextBox 5">
            <a:extLst>
              <a:ext uri="{FF2B5EF4-FFF2-40B4-BE49-F238E27FC236}">
                <a16:creationId xmlns:a16="http://schemas.microsoft.com/office/drawing/2014/main" id="{06B30082-76F0-43BB-9541-7FB2FD48780D}"/>
              </a:ext>
            </a:extLst>
          </p:cNvPr>
          <p:cNvSpPr txBox="1"/>
          <p:nvPr/>
        </p:nvSpPr>
        <p:spPr>
          <a:xfrm>
            <a:off x="10520039" y="204186"/>
            <a:ext cx="883062" cy="369332"/>
          </a:xfrm>
          <a:prstGeom prst="rect">
            <a:avLst/>
          </a:prstGeom>
          <a:noFill/>
        </p:spPr>
        <p:txBody>
          <a:bodyPr wrap="none" rtlCol="0">
            <a:spAutoFit/>
          </a:bodyPr>
          <a:lstStyle/>
          <a:p>
            <a:r>
              <a:rPr lang="en-IN" dirty="0"/>
              <a:t>(Cont..)</a:t>
            </a:r>
          </a:p>
        </p:txBody>
      </p:sp>
    </p:spTree>
    <p:extLst>
      <p:ext uri="{BB962C8B-B14F-4D97-AF65-F5344CB8AC3E}">
        <p14:creationId xmlns:p14="http://schemas.microsoft.com/office/powerpoint/2010/main" val="1381813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8712"/>
            <a:ext cx="10515600" cy="5608251"/>
          </a:xfrm>
        </p:spPr>
        <p:txBody>
          <a:bodyPr>
            <a:noAutofit/>
          </a:bodyPr>
          <a:lstStyle/>
          <a:p>
            <a:pPr algn="just">
              <a:lnSpc>
                <a:spcPct val="150000"/>
              </a:lnSpc>
              <a:buFont typeface="Wingdings" pitchFamily="2" charset="2"/>
              <a:buChar char="Ø"/>
            </a:pPr>
            <a:r>
              <a:rPr lang="en-US" sz="2200" dirty="0"/>
              <a:t>In 2007, Simon </a:t>
            </a:r>
            <a:r>
              <a:rPr lang="en-US" sz="2200" dirty="0" err="1"/>
              <a:t>Lineykin</a:t>
            </a:r>
            <a:r>
              <a:rPr lang="en-US" sz="2200" dirty="0"/>
              <a:t> and </a:t>
            </a:r>
            <a:r>
              <a:rPr lang="en-US" sz="2200" dirty="0" err="1"/>
              <a:t>Shumuel</a:t>
            </a:r>
            <a:r>
              <a:rPr lang="en-US" sz="2200" dirty="0"/>
              <a:t> Ben Yaakov proposed a simulation model from the datasheet for thermoelectric modules for the </a:t>
            </a:r>
            <a:r>
              <a:rPr lang="en-US" sz="2200" dirty="0" err="1"/>
              <a:t>softwares</a:t>
            </a:r>
            <a:r>
              <a:rPr lang="en-US" sz="2200" dirty="0"/>
              <a:t> like PSPICE.</a:t>
            </a:r>
          </a:p>
          <a:p>
            <a:pPr algn="just">
              <a:lnSpc>
                <a:spcPct val="150000"/>
              </a:lnSpc>
              <a:buFont typeface="Wingdings" pitchFamily="2" charset="2"/>
              <a:buChar char="Ø"/>
            </a:pPr>
            <a:r>
              <a:rPr lang="en-US" sz="2200" dirty="0"/>
              <a:t>In 2013, Sri </a:t>
            </a:r>
            <a:r>
              <a:rPr lang="en-US" sz="2200" dirty="0" err="1"/>
              <a:t>Harsha</a:t>
            </a:r>
            <a:r>
              <a:rPr lang="en-US" sz="2200" dirty="0"/>
              <a:t> </a:t>
            </a:r>
            <a:r>
              <a:rPr lang="en-US" sz="2200" dirty="0" err="1"/>
              <a:t>Choday</a:t>
            </a:r>
            <a:r>
              <a:rPr lang="en-US" sz="2200" dirty="0"/>
              <a:t> proposed Thin-film Thermoelectric modules which can handle high heat flux and significant improvement in ZT , but this is not silicon compatible.</a:t>
            </a:r>
          </a:p>
          <a:p>
            <a:pPr algn="just">
              <a:lnSpc>
                <a:spcPct val="150000"/>
              </a:lnSpc>
              <a:buFont typeface="Wingdings" pitchFamily="2" charset="2"/>
              <a:buChar char="Ø"/>
            </a:pPr>
            <a:r>
              <a:rPr lang="en-US" sz="2200" dirty="0"/>
              <a:t>In 2014, Robert </a:t>
            </a:r>
            <a:r>
              <a:rPr lang="en-US" sz="2200" dirty="0" err="1"/>
              <a:t>A.Porely</a:t>
            </a:r>
            <a:r>
              <a:rPr lang="en-US" sz="2200" dirty="0"/>
              <a:t> proposed Powder based Thick film Thermoelectric devices. These devices have great potential for Energy Harvesting.  </a:t>
            </a:r>
          </a:p>
          <a:p>
            <a:pPr algn="just">
              <a:lnSpc>
                <a:spcPct val="150000"/>
              </a:lnSpc>
              <a:buFont typeface="Wingdings" pitchFamily="2" charset="2"/>
              <a:buChar char="Ø"/>
            </a:pPr>
            <a:r>
              <a:rPr lang="en-US" sz="2200" dirty="0"/>
              <a:t>In 2017, Hugo </a:t>
            </a:r>
            <a:r>
              <a:rPr lang="en-US" sz="2200" dirty="0" err="1"/>
              <a:t>Cesor</a:t>
            </a:r>
            <a:r>
              <a:rPr lang="en-US" sz="2200" dirty="0"/>
              <a:t> Rocha and </a:t>
            </a:r>
            <a:r>
              <a:rPr lang="en-US" sz="2200" dirty="0" err="1"/>
              <a:t>Protasio</a:t>
            </a:r>
            <a:r>
              <a:rPr lang="en-US" sz="2200" dirty="0"/>
              <a:t> De Souza proposed a method for the calculation of parameters of Thermoelectric Modules using </a:t>
            </a:r>
            <a:r>
              <a:rPr lang="en-US" sz="2200" dirty="0" err="1"/>
              <a:t>Harmen</a:t>
            </a:r>
            <a:r>
              <a:rPr lang="en-US" sz="2200" dirty="0"/>
              <a:t> Method and found out the degradation of modules due to degradation of microstructures of TEG solder junctions.</a:t>
            </a:r>
          </a:p>
        </p:txBody>
      </p:sp>
      <p:sp>
        <p:nvSpPr>
          <p:cNvPr id="4" name="Date Placeholder 3"/>
          <p:cNvSpPr>
            <a:spLocks noGrp="1"/>
          </p:cNvSpPr>
          <p:nvPr>
            <p:ph type="dt" sz="half" idx="10"/>
          </p:nvPr>
        </p:nvSpPr>
        <p:spPr/>
        <p:txBody>
          <a:bodyPr/>
          <a:lstStyle/>
          <a:p>
            <a:fld id="{7E3FDB0B-B014-4C47-949F-40696701F18D}" type="datetime1">
              <a:rPr lang="en-US" smtClean="0"/>
              <a:pPr/>
              <a:t>17-Dec-19</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9</a:t>
            </a:fld>
            <a:endParaRPr lang="en-US"/>
          </a:p>
        </p:txBody>
      </p:sp>
      <p:sp>
        <p:nvSpPr>
          <p:cNvPr id="6" name="TextBox 5">
            <a:extLst>
              <a:ext uri="{FF2B5EF4-FFF2-40B4-BE49-F238E27FC236}">
                <a16:creationId xmlns:a16="http://schemas.microsoft.com/office/drawing/2014/main" id="{1C74CF54-1CB6-404B-B9FA-6EF7905E14D1}"/>
              </a:ext>
            </a:extLst>
          </p:cNvPr>
          <p:cNvSpPr txBox="1"/>
          <p:nvPr/>
        </p:nvSpPr>
        <p:spPr>
          <a:xfrm>
            <a:off x="10520039" y="204186"/>
            <a:ext cx="883062" cy="369332"/>
          </a:xfrm>
          <a:prstGeom prst="rect">
            <a:avLst/>
          </a:prstGeom>
          <a:noFill/>
        </p:spPr>
        <p:txBody>
          <a:bodyPr wrap="none" rtlCol="0">
            <a:spAutoFit/>
          </a:bodyPr>
          <a:lstStyle/>
          <a:p>
            <a:r>
              <a:rPr lang="en-IN" dirty="0"/>
              <a:t>(Cont..)</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1439</TotalTime>
  <Words>1715</Words>
  <Application>Microsoft Office PowerPoint</Application>
  <PresentationFormat>Widescreen</PresentationFormat>
  <Paragraphs>269</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Bahamas</vt:lpstr>
      <vt:lpstr>Calibri</vt:lpstr>
      <vt:lpstr>Calibri Light</vt:lpstr>
      <vt:lpstr>Cambria Math</vt:lpstr>
      <vt:lpstr>Century Gothic</vt:lpstr>
      <vt:lpstr>Times New Roman</vt:lpstr>
      <vt:lpstr>Wingdings</vt:lpstr>
      <vt:lpstr>Office Theme</vt:lpstr>
      <vt:lpstr>PowerPoint Presentation</vt:lpstr>
      <vt:lpstr>PowerPoint Presentation</vt:lpstr>
      <vt:lpstr>PowerPoint Presentation</vt:lpstr>
      <vt:lpstr>Introduction</vt:lpstr>
      <vt:lpstr>PowerPoint Presentation</vt:lpstr>
      <vt:lpstr>PowerPoint Presentation</vt:lpstr>
      <vt:lpstr>Literature Survey</vt:lpstr>
      <vt:lpstr>PowerPoint Presentation</vt:lpstr>
      <vt:lpstr>PowerPoint Presentation</vt:lpstr>
      <vt:lpstr>Working Principle of Thermoelectric Modules</vt:lpstr>
      <vt:lpstr>PowerPoint Presentation</vt:lpstr>
      <vt:lpstr>PowerPoint Presentation</vt:lpstr>
      <vt:lpstr>PowerPoint Presentation</vt:lpstr>
      <vt:lpstr>PowerPoint Presentation</vt:lpstr>
      <vt:lpstr>Special Features of Thermoelectric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Study</vt:lpstr>
      <vt:lpstr>Conclusion</vt:lpstr>
      <vt:lpstr>PowerPoint Presentation</vt:lpstr>
      <vt:lpstr>[5] Xiaobo Qiu, Jinggi  Yuan, “Temperature  Control  for PCR  Thermocyclers  Based on   Peltier - Effect  Thermoelectric”,  2005  IEEE  Engineering  in  Medicine and Biology   27th Annual Conf., pp. 7509 -7512, Jan. 2006.  [6] Introduction to Thermoelectrics and Medical Applications, Retrieved from  https://thermoelectricsolutions.com  [7] Polymerase Chain Reaction, Retrieved from  https://en.wikipedia.org/wiki/Polymerase_chain_reaction  [8] History of Thermoelectric Effects, Retrieved from  http://www.thermoelectrics.Caltech.edu/thermoelectrics/history.html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Pavankumar Edagotti</dc:creator>
  <cp:lastModifiedBy>Pavankumar Edagotti</cp:lastModifiedBy>
  <cp:revision>214</cp:revision>
  <dcterms:created xsi:type="dcterms:W3CDTF">2013-07-15T20:26:40Z</dcterms:created>
  <dcterms:modified xsi:type="dcterms:W3CDTF">2019-12-17T12:38:13Z</dcterms:modified>
</cp:coreProperties>
</file>