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3" r:id="rId2"/>
    <p:sldId id="265" r:id="rId3"/>
    <p:sldId id="291" r:id="rId4"/>
    <p:sldId id="264" r:id="rId5"/>
    <p:sldId id="292" r:id="rId6"/>
    <p:sldId id="295" r:id="rId7"/>
    <p:sldId id="296" r:id="rId8"/>
    <p:sldId id="293" r:id="rId9"/>
    <p:sldId id="294" r:id="rId10"/>
    <p:sldId id="297" r:id="rId11"/>
    <p:sldId id="261" r:id="rId12"/>
    <p:sldId id="2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19-12-2019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19-Dec-19</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19-Dec-19</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19-Dec-19</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19-Dec-19</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19-Dec-19</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19-Dec-19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First 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err="1">
                <a:solidFill>
                  <a:srgbClr val="000099"/>
                </a:solidFill>
                <a:latin typeface="Times New Roman" panose="02020603050405020304" pitchFamily="18" charset="0"/>
                <a:cs typeface="Times New Roman" panose="02020603050405020304" pitchFamily="18" charset="0"/>
              </a:rPr>
              <a:t>M.Tech</a:t>
            </a:r>
            <a:r>
              <a:rPr lang="en-US" sz="1400" b="1" i="1" dirty="0">
                <a:solidFill>
                  <a:srgbClr val="000099"/>
                </a:solidFill>
                <a:latin typeface="Times New Roman" panose="02020603050405020304" pitchFamily="18" charset="0"/>
                <a:cs typeface="Times New Roman" panose="02020603050405020304" pitchFamily="18" charset="0"/>
              </a:rPr>
              <a:t>.,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(2018 –2019)</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FEBBEBC-180F-4554-9433-0F45F01ADA17}"/>
              </a:ext>
            </a:extLst>
          </p:cNvPr>
          <p:cNvSpPr>
            <a:spLocks noGrp="1"/>
          </p:cNvSpPr>
          <p:nvPr>
            <p:ph type="dt" sz="half" idx="10"/>
          </p:nvPr>
        </p:nvSpPr>
        <p:spPr/>
        <p:txBody>
          <a:bodyPr/>
          <a:lstStyle/>
          <a:p>
            <a:fld id="{5631755A-7F1F-43D1-B420-8FE5AAB03653}" type="datetime1">
              <a:rPr lang="en-US" smtClean="0"/>
              <a:pPr/>
              <a:t>19-Dec-19</a:t>
            </a:fld>
            <a:endParaRPr lang="en-US"/>
          </a:p>
        </p:txBody>
      </p:sp>
      <p:sp>
        <p:nvSpPr>
          <p:cNvPr id="3" name="Slide Number Placeholder 2">
            <a:extLst>
              <a:ext uri="{FF2B5EF4-FFF2-40B4-BE49-F238E27FC236}">
                <a16:creationId xmlns:a16="http://schemas.microsoft.com/office/drawing/2014/main"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id="{B83DB7B4-5812-42F9-8D4D-54AA04099C4A}"/>
              </a:ext>
            </a:extLst>
          </p:cNvPr>
          <p:cNvGraphicFramePr>
            <a:graphicFrameLocks noGrp="1"/>
          </p:cNvGraphicFramePr>
          <p:nvPr>
            <p:extLst>
              <p:ext uri="{D42A27DB-BD31-4B8C-83A1-F6EECF244321}">
                <p14:modId xmlns:p14="http://schemas.microsoft.com/office/powerpoint/2010/main"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val="3291672"/>
                    </a:ext>
                  </a:extLst>
                </a:gridCol>
                <a:gridCol w="3800376">
                  <a:extLst>
                    <a:ext uri="{9D8B030D-6E8A-4147-A177-3AD203B41FA5}">
                      <a16:colId xmlns:a16="http://schemas.microsoft.com/office/drawing/2014/main"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4880953"/>
                  </a:ext>
                </a:extLst>
              </a:tr>
            </a:tbl>
          </a:graphicData>
        </a:graphic>
      </p:graphicFrame>
    </p:spTree>
    <p:extLst>
      <p:ext uri="{BB962C8B-B14F-4D97-AF65-F5344CB8AC3E}">
        <p14:creationId xmlns:p14="http://schemas.microsoft.com/office/powerpoint/2010/main" val="166447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 as mush faults as possible using deep neural networks and further improvements in the in the project will be informed.</a:t>
            </a:r>
          </a:p>
        </p:txBody>
      </p:sp>
      <p:sp>
        <p:nvSpPr>
          <p:cNvPr id="4" name="Date Placeholder 3">
            <a:extLst>
              <a:ext uri="{FF2B5EF4-FFF2-40B4-BE49-F238E27FC236}">
                <a16:creationId xmlns:a16="http://schemas.microsoft.com/office/drawing/2014/main" id="{D76066D8-4017-49D3-A74C-39BDED6144EB}"/>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114D5F59-C1E5-4B1A-BA66-70D0B6F715EE}"/>
              </a:ext>
            </a:extLst>
          </p:cNvPr>
          <p:cNvSpPr>
            <a:spLocks noGrp="1"/>
          </p:cNvSpPr>
          <p:nvPr>
            <p:ph type="sldNum" sz="quarter" idx="12"/>
          </p:nvPr>
        </p:nvSpPr>
        <p:spPr/>
        <p:txBody>
          <a:bodyPr/>
          <a:lstStyle/>
          <a:p>
            <a:fld id="{330EA680-D336-4FF7-8B7A-9848BB0A1C32}" type="slidenum">
              <a:rPr lang="en-US" smtClean="0"/>
              <a:pPr/>
              <a:t>10</a:t>
            </a:fld>
            <a:endParaRPr lang="en-US"/>
          </a:p>
        </p:txBody>
      </p:sp>
      <p:sp>
        <p:nvSpPr>
          <p:cNvPr id="6" name="TextBox 5">
            <a:extLst>
              <a:ext uri="{FF2B5EF4-FFF2-40B4-BE49-F238E27FC236}">
                <a16:creationId xmlns:a16="http://schemas.microsoft.com/office/drawing/2014/main"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val="402856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id="{3000AC7D-C646-4A26-934D-95EC7158415E}"/>
              </a:ext>
            </a:extLst>
          </p:cNvPr>
          <p:cNvSpPr>
            <a:spLocks noGrp="1"/>
          </p:cNvSpPr>
          <p:nvPr>
            <p:ph type="dt" sz="half" idx="10"/>
          </p:nvPr>
        </p:nvSpPr>
        <p:spPr/>
        <p:txBody>
          <a:bodyPr/>
          <a:lstStyle/>
          <a:p>
            <a:fld id="{7D3818A2-EEB7-4262-8046-02DC67F5AE89}" type="datetime1">
              <a:rPr lang="en-US" smtClean="0"/>
              <a:pPr/>
              <a:t>19-Dec-19</a:t>
            </a:fld>
            <a:endParaRPr lang="en-US"/>
          </a:p>
        </p:txBody>
      </p:sp>
      <p:sp>
        <p:nvSpPr>
          <p:cNvPr id="5" name="Slide Number Placeholder 4">
            <a:extLst>
              <a:ext uri="{FF2B5EF4-FFF2-40B4-BE49-F238E27FC236}">
                <a16:creationId xmlns:a16="http://schemas.microsoft.com/office/drawing/2014/main" id="{C8B981BA-7AE4-4E6C-9012-F1DBF6F72A23}"/>
              </a:ext>
            </a:extLst>
          </p:cNvPr>
          <p:cNvSpPr>
            <a:spLocks noGrp="1"/>
          </p:cNvSpPr>
          <p:nvPr>
            <p:ph type="sldNum" sz="quarter" idx="12"/>
          </p:nvPr>
        </p:nvSpPr>
        <p:spPr/>
        <p:txBody>
          <a:bodyPr/>
          <a:lstStyle/>
          <a:p>
            <a:fld id="{330EA680-D336-4FF7-8B7A-9848BB0A1C32}" type="slidenum">
              <a:rPr lang="en-US" smtClean="0"/>
              <a:pPr/>
              <a:t>11</a:t>
            </a:fld>
            <a:endParaRPr lang="en-US"/>
          </a:p>
        </p:txBody>
      </p:sp>
      <p:graphicFrame>
        <p:nvGraphicFramePr>
          <p:cNvPr id="6" name="Table 6">
            <a:extLst>
              <a:ext uri="{FF2B5EF4-FFF2-40B4-BE49-F238E27FC236}">
                <a16:creationId xmlns:a16="http://schemas.microsoft.com/office/drawing/2014/main" id="{AC9E14EC-3F02-449A-AD8E-DE30BE95F792}"/>
              </a:ext>
            </a:extLst>
          </p:cNvPr>
          <p:cNvGraphicFramePr>
            <a:graphicFrameLocks noGrp="1"/>
          </p:cNvGraphicFramePr>
          <p:nvPr>
            <p:extLst>
              <p:ext uri="{D42A27DB-BD31-4B8C-83A1-F6EECF244321}">
                <p14:modId xmlns:p14="http://schemas.microsoft.com/office/powerpoint/2010/main"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val="3448325611"/>
                    </a:ext>
                  </a:extLst>
                </a:gridCol>
                <a:gridCol w="9848621">
                  <a:extLst>
                    <a:ext uri="{9D8B030D-6E8A-4147-A177-3AD203B41FA5}">
                      <a16:colId xmlns:a16="http://schemas.microsoft.com/office/drawing/2014/main"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8330897"/>
                  </a:ext>
                </a:extLst>
              </a:tr>
            </a:tbl>
          </a:graphicData>
        </a:graphic>
      </p:graphicFrame>
    </p:spTree>
    <p:extLst>
      <p:ext uri="{BB962C8B-B14F-4D97-AF65-F5344CB8AC3E}">
        <p14:creationId xmlns:p14="http://schemas.microsoft.com/office/powerpoint/2010/main" val="84404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6DEC8314-1F46-43E9-87EC-9D327CFD75A2}"/>
              </a:ext>
            </a:extLst>
          </p:cNvPr>
          <p:cNvSpPr>
            <a:spLocks noGrp="1"/>
          </p:cNvSpPr>
          <p:nvPr>
            <p:ph type="dt" sz="half" idx="10"/>
          </p:nvPr>
        </p:nvSpPr>
        <p:spPr/>
        <p:txBody>
          <a:bodyPr/>
          <a:lstStyle/>
          <a:p>
            <a:fld id="{55429E5B-FFDD-47CA-AE66-D39F45E52B55}" type="datetime1">
              <a:rPr lang="en-US" smtClean="0"/>
              <a:pPr/>
              <a:t>19-Dec-19</a:t>
            </a:fld>
            <a:endParaRPr lang="en-US"/>
          </a:p>
        </p:txBody>
      </p:sp>
      <p:sp>
        <p:nvSpPr>
          <p:cNvPr id="4" name="Slide Number Placeholder 3">
            <a:extLst>
              <a:ext uri="{FF2B5EF4-FFF2-40B4-BE49-F238E27FC236}">
                <a16:creationId xmlns:a16="http://schemas.microsoft.com/office/drawing/2014/main" id="{60585039-2C10-4B0D-ABFA-290767B07452}"/>
              </a:ext>
            </a:extLst>
          </p:cNvPr>
          <p:cNvSpPr>
            <a:spLocks noGrp="1"/>
          </p:cNvSpPr>
          <p:nvPr>
            <p:ph type="sldNum" sz="quarter" idx="12"/>
          </p:nvPr>
        </p:nvSpPr>
        <p:spPr/>
        <p:txBody>
          <a:bodyPr/>
          <a:lstStyle/>
          <a:p>
            <a:fld id="{330EA680-D336-4FF7-8B7A-9848BB0A1C32}" type="slidenum">
              <a:rPr lang="en-US" smtClean="0"/>
              <a:pPr/>
              <a:t>12</a:t>
            </a:fld>
            <a:endParaRPr lang="en-US"/>
          </a:p>
        </p:txBody>
      </p:sp>
      <p:pic>
        <p:nvPicPr>
          <p:cNvPr id="8" name="Picture 7">
            <a:extLst>
              <a:ext uri="{FF2B5EF4-FFF2-40B4-BE49-F238E27FC236}">
                <a16:creationId xmlns:a16="http://schemas.microsoft.com/office/drawing/2014/main" id="{63F881B9-BB6E-445C-BA3F-A72AD63B9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val="35740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a:t>Introduction</a:t>
            </a:r>
          </a:p>
          <a:p>
            <a:pPr marL="457200" indent="-457200" algn="l">
              <a:buFont typeface="Wingdings" panose="05000000000000000000" pitchFamily="2" charset="2"/>
              <a:buChar char="Ø"/>
            </a:pPr>
            <a:r>
              <a:rPr lang="en-IN" sz="2800" dirty="0"/>
              <a:t>Literature Survey</a:t>
            </a:r>
          </a:p>
          <a:p>
            <a:pPr marL="457200" indent="-457200" algn="l">
              <a:buFont typeface="Wingdings" panose="05000000000000000000" pitchFamily="2" charset="2"/>
              <a:buChar char="Ø"/>
            </a:pPr>
            <a:r>
              <a:rPr lang="en-IN" sz="2800" dirty="0"/>
              <a:t>Research gap</a:t>
            </a:r>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a:t>Conclusion</a:t>
            </a:r>
          </a:p>
          <a:p>
            <a:pPr marL="457200" indent="-457200" algn="l">
              <a:buFont typeface="Wingdings" panose="05000000000000000000" pitchFamily="2" charset="2"/>
              <a:buChar char="Ø"/>
            </a:pPr>
            <a:r>
              <a:rPr lang="en-IN" sz="2800" dirty="0"/>
              <a:t>Project Time line</a:t>
            </a:r>
          </a:p>
          <a:p>
            <a:pPr marL="457200" indent="-457200" algn="l">
              <a:buFont typeface="Wingdings" panose="05000000000000000000" pitchFamily="2" charset="2"/>
              <a:buChar char="Ø"/>
            </a:pPr>
            <a:r>
              <a:rPr lang="en-IN" sz="2800" dirty="0"/>
              <a:t>References</a:t>
            </a:r>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id="{557D1C03-83FB-4A41-A673-D79050803B7D}"/>
              </a:ext>
            </a:extLst>
          </p:cNvPr>
          <p:cNvSpPr>
            <a:spLocks noGrp="1"/>
          </p:cNvSpPr>
          <p:nvPr>
            <p:ph type="dt" sz="half" idx="10"/>
          </p:nvPr>
        </p:nvSpPr>
        <p:spPr/>
        <p:txBody>
          <a:bodyPr/>
          <a:lstStyle/>
          <a:p>
            <a:fld id="{46AE972D-E9C9-463C-B8F6-D09D8C3356F7}" type="datetime1">
              <a:rPr lang="en-US" smtClean="0"/>
              <a:pPr/>
              <a:t>19-Dec-19</a:t>
            </a:fld>
            <a:endParaRPr lang="en-US"/>
          </a:p>
        </p:txBody>
      </p:sp>
      <p:sp>
        <p:nvSpPr>
          <p:cNvPr id="3" name="Slide Number Placeholder 2">
            <a:extLst>
              <a:ext uri="{FF2B5EF4-FFF2-40B4-BE49-F238E27FC236}">
                <a16:creationId xmlns:a16="http://schemas.microsoft.com/office/drawing/2014/main"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val="197542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38200"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to detect and predict current  or future fault.</a:t>
            </a:r>
          </a:p>
          <a:p>
            <a:pPr>
              <a:buFont typeface="Wingdings" panose="05000000000000000000" pitchFamily="2" charset="2"/>
              <a:buChar char="Ø"/>
            </a:pPr>
            <a:r>
              <a:rPr lang="en-US" dirty="0"/>
              <a:t>The objective of our project is to find out the faults in transmission line  and to  classify them using the neural networks.</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val="21171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a:t>In recent years ,artificial intelligence technologies is becoming  more and more popular due to its amazing features.</a:t>
            </a:r>
          </a:p>
          <a:p>
            <a:pPr marL="342900" indent="-342900" algn="just">
              <a:lnSpc>
                <a:spcPct val="150000"/>
              </a:lnSpc>
              <a:buFont typeface="Wingdings" panose="05000000000000000000" pitchFamily="2" charset="2"/>
              <a:buChar char="Ø"/>
            </a:pPr>
            <a:r>
              <a:rPr lang="en-IN" sz="2800" dirty="0"/>
              <a:t>Application of artificial intelligence techniques in electric power industry which is currently undergoing an extraordinary development.</a:t>
            </a:r>
          </a:p>
          <a:p>
            <a:pPr marL="342900" indent="-342900" algn="just">
              <a:lnSpc>
                <a:spcPct val="150000"/>
              </a:lnSpc>
              <a:buFont typeface="Wingdings" panose="05000000000000000000" pitchFamily="2" charset="2"/>
              <a:buChar char="Ø"/>
            </a:pPr>
            <a:r>
              <a:rPr lang="en-IN" sz="2800" dirty="0"/>
              <a:t>One of the most thrilling and potentially cost-effective recent developments in this field is increasing usage of artificial intelligence techniques viz artificial neural network ,genetic algorithm ,fuzzy logic ,and expert systems.</a:t>
            </a:r>
          </a:p>
        </p:txBody>
      </p:sp>
      <p:sp>
        <p:nvSpPr>
          <p:cNvPr id="3" name="Date Placeholder 2">
            <a:extLst>
              <a:ext uri="{FF2B5EF4-FFF2-40B4-BE49-F238E27FC236}">
                <a16:creationId xmlns:a16="http://schemas.microsoft.com/office/drawing/2014/main" id="{885E3CB4-25D1-4287-82D6-F9574CEE3BDF}"/>
              </a:ext>
            </a:extLst>
          </p:cNvPr>
          <p:cNvSpPr>
            <a:spLocks noGrp="1"/>
          </p:cNvSpPr>
          <p:nvPr>
            <p:ph type="dt" sz="half" idx="10"/>
          </p:nvPr>
        </p:nvSpPr>
        <p:spPr/>
        <p:txBody>
          <a:bodyPr/>
          <a:lstStyle/>
          <a:p>
            <a:fld id="{D7B85C41-A637-4317-A4DB-B59D3E1A9940}" type="datetime1">
              <a:rPr lang="en-US" smtClean="0"/>
              <a:pPr/>
              <a:t>19-Dec-19</a:t>
            </a:fld>
            <a:endParaRPr lang="en-US"/>
          </a:p>
        </p:txBody>
      </p:sp>
      <p:sp>
        <p:nvSpPr>
          <p:cNvPr id="5" name="Slide Number Placeholder 4">
            <a:extLst>
              <a:ext uri="{FF2B5EF4-FFF2-40B4-BE49-F238E27FC236}">
                <a16:creationId xmlns:a16="http://schemas.microsoft.com/office/drawing/2014/main"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val="991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a:t>The training mechanism of deep learning is layer-wise pre-training mechanism.</a:t>
            </a:r>
          </a:p>
          <a:p>
            <a:pPr algn="just">
              <a:buFont typeface="Wingdings" panose="05000000000000000000" pitchFamily="2" charset="2"/>
              <a:buChar char="Ø"/>
            </a:pPr>
            <a:r>
              <a:rPr lang="en-US" dirty="0"/>
              <a:t>Deep learning also has great learning ability so it  focus in the field of machine learning and artificial intelligence.</a:t>
            </a:r>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413626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723CE-071F-469E-BA9D-4010FABC2CEF}"/>
              </a:ext>
            </a:extLst>
          </p:cNvPr>
          <p:cNvSpPr>
            <a:spLocks noGrp="1"/>
          </p:cNvSpPr>
          <p:nvPr>
            <p:ph idx="1"/>
          </p:nvPr>
        </p:nvSpPr>
        <p:spPr>
          <a:xfrm>
            <a:off x="838200" y="1020932"/>
            <a:ext cx="10515600" cy="5156031"/>
          </a:xfrm>
        </p:spPr>
        <p:txBody>
          <a:bodyPr/>
          <a:lstStyle/>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E42F76C-AE18-42CC-BCFD-97642345C085}"/>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F578E3E6-C96F-47C2-AF11-67AA4F173BA9}"/>
              </a:ext>
            </a:extLst>
          </p:cNvPr>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id="{A54F299C-A042-4E63-AD4E-68885DFF816C}"/>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Literature Survey </a:t>
            </a:r>
          </a:p>
        </p:txBody>
      </p:sp>
    </p:spTree>
    <p:extLst>
      <p:ext uri="{BB962C8B-B14F-4D97-AF65-F5344CB8AC3E}">
        <p14:creationId xmlns:p14="http://schemas.microsoft.com/office/powerpoint/2010/main" val="299125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D8F2E-F312-48F9-8BEA-3CC4FEE21B43}"/>
              </a:ext>
            </a:extLst>
          </p:cNvPr>
          <p:cNvSpPr>
            <a:spLocks noGrp="1"/>
          </p:cNvSpPr>
          <p:nvPr>
            <p:ph idx="1"/>
          </p:nvPr>
        </p:nvSpPr>
        <p:spPr>
          <a:xfrm>
            <a:off x="838200" y="1411550"/>
            <a:ext cx="10515600" cy="4765413"/>
          </a:xfrm>
        </p:spPr>
        <p:txBody>
          <a:bodyPr/>
          <a:lstStyle/>
          <a:p>
            <a:pPr>
              <a:buFont typeface="Wingdings" panose="05000000000000000000" pitchFamily="2" charset="2"/>
              <a:buChar char="Ø"/>
            </a:pPr>
            <a:r>
              <a:rPr lang="en-US" dirty="0"/>
              <a:t>The artificial neural networks are not up to the mark when we compared the performance with the deep learning neural networks.</a:t>
            </a:r>
          </a:p>
          <a:p>
            <a:pPr>
              <a:buFont typeface="Wingdings" panose="05000000000000000000" pitchFamily="2" charset="2"/>
              <a:buChar char="Ø"/>
            </a:pPr>
            <a:r>
              <a:rPr lang="en-US" dirty="0"/>
              <a:t>There are many architectures of deep neural networks. In these networks some are application specific. </a:t>
            </a:r>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3F8F5430-90E2-457C-8DDA-49C432CED6FD}"/>
              </a:ext>
            </a:extLst>
          </p:cNvPr>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a:extLst>
              <a:ext uri="{FF2B5EF4-FFF2-40B4-BE49-F238E27FC236}">
                <a16:creationId xmlns:a16="http://schemas.microsoft.com/office/drawing/2014/main" id="{78CF1411-085B-41FA-9572-75B8D8A7BA4E}"/>
              </a:ext>
            </a:extLst>
          </p:cNvPr>
          <p:cNvSpPr>
            <a:spLocks noGrp="1"/>
          </p:cNvSpPr>
          <p:nvPr>
            <p:ph type="sldNum" sz="quarter" idx="12"/>
          </p:nvPr>
        </p:nvSpPr>
        <p:spPr/>
        <p:txBody>
          <a:bodyPr/>
          <a:lstStyle/>
          <a:p>
            <a:fld id="{330EA680-D336-4FF7-8B7A-9848BB0A1C32}" type="slidenum">
              <a:rPr lang="en-US" smtClean="0"/>
              <a:pPr/>
              <a:t>7</a:t>
            </a:fld>
            <a:endParaRPr lang="en-US"/>
          </a:p>
        </p:txBody>
      </p:sp>
      <p:sp>
        <p:nvSpPr>
          <p:cNvPr id="8" name="TextBox 7">
            <a:extLst>
              <a:ext uri="{FF2B5EF4-FFF2-40B4-BE49-F238E27FC236}">
                <a16:creationId xmlns:a16="http://schemas.microsoft.com/office/drawing/2014/main" id="{90F618BB-60FB-4135-B668-E4EE3E6684F4}"/>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a:solidFill>
                  <a:srgbClr val="FF0000"/>
                </a:solidFill>
              </a:rPr>
              <a:t>Research Gap </a:t>
            </a:r>
          </a:p>
        </p:txBody>
      </p:sp>
    </p:spTree>
    <p:extLst>
      <p:ext uri="{BB962C8B-B14F-4D97-AF65-F5344CB8AC3E}">
        <p14:creationId xmlns:p14="http://schemas.microsoft.com/office/powerpoint/2010/main" val="27494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Neural network applications in power system</a:t>
            </a:r>
          </a:p>
        </p:txBody>
      </p:sp>
      <p:pic>
        <p:nvPicPr>
          <p:cNvPr id="7" name="Content Placeholder 6">
            <a:extLst>
              <a:ext uri="{FF2B5EF4-FFF2-40B4-BE49-F238E27FC236}">
                <a16:creationId xmlns:a16="http://schemas.microsoft.com/office/drawing/2014/main" id="{BA0A6C8F-802D-400B-B5FA-7B2C68FF7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702" y="2252824"/>
            <a:ext cx="4717189" cy="2857748"/>
          </a:xfrm>
        </p:spPr>
      </p:pic>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sp>
        <p:nvSpPr>
          <p:cNvPr id="6" name="TextBox 5">
            <a:extLst>
              <a:ext uri="{FF2B5EF4-FFF2-40B4-BE49-F238E27FC236}">
                <a16:creationId xmlns:a16="http://schemas.microsoft.com/office/drawing/2014/main" id="{27FDA578-60F2-4A5E-BD94-10213F42A73A}"/>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39516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19-Dec-19</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val="1906710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1942</TotalTime>
  <Words>708</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Bahamas</vt:lpstr>
      <vt:lpstr>Calibri</vt:lpstr>
      <vt:lpstr>Calibri Light</vt:lpstr>
      <vt:lpstr>Century Gothic</vt:lpstr>
      <vt:lpstr>Times New Roman</vt:lpstr>
      <vt:lpstr>Wingdings</vt:lpstr>
      <vt:lpstr>Office Theme</vt:lpstr>
      <vt:lpstr>PowerPoint Presentation</vt:lpstr>
      <vt:lpstr>PowerPoint Presentation</vt:lpstr>
      <vt:lpstr> Objective</vt:lpstr>
      <vt:lpstr>PowerPoint Presentation</vt:lpstr>
      <vt:lpstr>PowerPoint Presentation</vt:lpstr>
      <vt:lpstr>PowerPoint Presentation</vt:lpstr>
      <vt:lpstr>PowerPoint Presentation</vt:lpstr>
      <vt:lpstr>Neural network applications in power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250</cp:revision>
  <dcterms:created xsi:type="dcterms:W3CDTF">2013-07-15T20:26:40Z</dcterms:created>
  <dcterms:modified xsi:type="dcterms:W3CDTF">2019-12-19T11:44:52Z</dcterms:modified>
</cp:coreProperties>
</file>