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63" r:id="rId2"/>
    <p:sldId id="265" r:id="rId3"/>
    <p:sldId id="291" r:id="rId4"/>
    <p:sldId id="264" r:id="rId5"/>
    <p:sldId id="292" r:id="rId6"/>
    <p:sldId id="301" r:id="rId7"/>
    <p:sldId id="305" r:id="rId8"/>
    <p:sldId id="306" r:id="rId9"/>
    <p:sldId id="302" r:id="rId10"/>
    <p:sldId id="303" r:id="rId11"/>
    <p:sldId id="294" r:id="rId12"/>
    <p:sldId id="297" r:id="rId13"/>
    <p:sldId id="261" r:id="rId14"/>
    <p:sldId id="304"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99"/>
    <a:srgbClr val="FF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28-01-2020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 xmlns:p14="http://schemas.microsoft.com/office/powerpoint/2010/main"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1/28/2020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1/28/2020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1/28/2020</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1/28/2020</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1/28/2020</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1/28/2020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1/28/2020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a:t>
            </a:r>
            <a:r>
              <a:rPr lang="en-US" dirty="0" smtClean="0">
                <a:solidFill>
                  <a:prstClr val="black"/>
                </a:solidFill>
                <a:latin typeface="Times New Roman" panose="02020603050405020304" pitchFamily="18" charset="0"/>
                <a:cs typeface="Times New Roman" panose="02020603050405020304" pitchFamily="18" charset="0"/>
              </a:rPr>
              <a:t>Second</a:t>
            </a:r>
            <a:r>
              <a:rPr lang="en-US" dirty="0" smtClean="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a:solidFill>
                  <a:srgbClr val="000099"/>
                </a:solidFill>
                <a:latin typeface="Times New Roman" panose="02020603050405020304" pitchFamily="18" charset="0"/>
                <a:cs typeface="Times New Roman" panose="02020603050405020304" pitchFamily="18" charset="0"/>
              </a:rPr>
              <a:t>M.Tech.,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(2016 - 2020)</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39351" y="4023807"/>
            <a:ext cx="1713297" cy="115798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Date Placeholder 1">
            <a:extLst>
              <a:ext uri="{FF2B5EF4-FFF2-40B4-BE49-F238E27FC236}">
                <a16:creationId xmlns="" xmlns:a16="http://schemas.microsoft.com/office/drawing/2014/main" id="{1FEBBEBC-180F-4554-9433-0F45F01ADA17}"/>
              </a:ext>
            </a:extLst>
          </p:cNvPr>
          <p:cNvSpPr>
            <a:spLocks noGrp="1"/>
          </p:cNvSpPr>
          <p:nvPr>
            <p:ph type="dt" sz="half" idx="10"/>
          </p:nvPr>
        </p:nvSpPr>
        <p:spPr/>
        <p:txBody>
          <a:bodyPr/>
          <a:lstStyle/>
          <a:p>
            <a:fld id="{5631755A-7F1F-43D1-B420-8FE5AAB03653}" type="datetime1">
              <a:rPr lang="en-US" smtClean="0"/>
              <a:pPr/>
              <a:t>1/28/2020</a:t>
            </a:fld>
            <a:endParaRPr lang="en-US"/>
          </a:p>
        </p:txBody>
      </p:sp>
      <p:sp>
        <p:nvSpPr>
          <p:cNvPr id="3" name="Slide Number Placeholder 2">
            <a:extLst>
              <a:ext uri="{FF2B5EF4-FFF2-40B4-BE49-F238E27FC236}">
                <a16:creationId xmlns="" xmlns:a16="http://schemas.microsoft.com/office/drawing/2014/main"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 xmlns:a16="http://schemas.microsoft.com/office/drawing/2014/main" id="{B83DB7B4-5812-42F9-8D4D-54AA04099C4A}"/>
              </a:ext>
            </a:extLst>
          </p:cNvPr>
          <p:cNvGraphicFramePr>
            <a:graphicFrameLocks noGrp="1"/>
          </p:cNvGraphicFramePr>
          <p:nvPr>
            <p:extLst>
              <p:ext uri="{D42A27DB-BD31-4B8C-83A1-F6EECF244321}">
                <p14:modId xmlns="" xmlns:p14="http://schemas.microsoft.com/office/powerpoint/2010/main"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 xmlns:a16="http://schemas.microsoft.com/office/drawing/2014/main" val="3291672"/>
                    </a:ext>
                  </a:extLst>
                </a:gridCol>
                <a:gridCol w="3800376">
                  <a:extLst>
                    <a:ext uri="{9D8B030D-6E8A-4147-A177-3AD203B41FA5}">
                      <a16:colId xmlns="" xmlns:a16="http://schemas.microsoft.com/office/drawing/2014/main"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64880953"/>
                  </a:ext>
                </a:extLst>
              </a:tr>
            </a:tbl>
          </a:graphicData>
        </a:graphic>
      </p:graphicFrame>
    </p:spTree>
    <p:extLst>
      <p:ext uri="{BB962C8B-B14F-4D97-AF65-F5344CB8AC3E}">
        <p14:creationId xmlns="" xmlns:p14="http://schemas.microsoft.com/office/powerpoint/2010/main" val="1664478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smtClean="0"/>
              <a:t>MATLAB</a:t>
            </a:r>
          </a:p>
          <a:p>
            <a:pPr algn="just">
              <a:buNone/>
            </a:pPr>
            <a:endParaRPr lang="en-US" dirty="0" smtClean="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10</a:t>
            </a:fld>
            <a:endParaRPr lang="en-US"/>
          </a:p>
        </p:txBody>
      </p:sp>
      <p:sp>
        <p:nvSpPr>
          <p:cNvPr id="6" name="TextBox 5">
            <a:extLst>
              <a:ext uri="{FF2B5EF4-FFF2-40B4-BE49-F238E27FC236}">
                <a16:creationId xmlns=""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Road Map</a:t>
            </a:r>
            <a:endParaRPr lang="en-IN" sz="3200" b="1" u="sng" dirty="0">
              <a:solidFill>
                <a:srgbClr val="FF0000"/>
              </a:solidFill>
            </a:endParaRPr>
          </a:p>
        </p:txBody>
      </p:sp>
    </p:spTree>
    <p:extLst>
      <p:ext uri="{BB962C8B-B14F-4D97-AF65-F5344CB8AC3E}">
        <p14:creationId xmlns="" xmlns:p14="http://schemas.microsoft.com/office/powerpoint/2010/main" val="1906710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a:t>The faults in the power system will play a major role in the system stability</a:t>
            </a:r>
          </a:p>
          <a:p>
            <a:pPr algn="just">
              <a:buFont typeface="Wingdings" panose="05000000000000000000" pitchFamily="2" charset="2"/>
              <a:buChar char="Ø"/>
            </a:pPr>
            <a:r>
              <a:rPr lang="en-US" dirty="0"/>
              <a:t>Fault classification is important for the operation of the healthy phases.</a:t>
            </a:r>
          </a:p>
          <a:p>
            <a:pPr algn="just">
              <a:buFont typeface="Wingdings" panose="05000000000000000000" pitchFamily="2" charset="2"/>
              <a:buChar char="Ø"/>
            </a:pPr>
            <a:r>
              <a:rPr lang="en-US" dirty="0"/>
              <a:t>Power system reliability gets improved.</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11</a:t>
            </a:fld>
            <a:endParaRPr lang="en-US"/>
          </a:p>
        </p:txBody>
      </p:sp>
      <p:sp>
        <p:nvSpPr>
          <p:cNvPr id="6" name="TextBox 5">
            <a:extLst>
              <a:ext uri="{FF2B5EF4-FFF2-40B4-BE49-F238E27FC236}">
                <a16:creationId xmlns=""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 xmlns:p14="http://schemas.microsoft.com/office/powerpoint/2010/main" val="190671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 xmlns:a16="http://schemas.microsoft.com/office/drawing/2014/main" id="{D76066D8-4017-49D3-A74C-39BDED6144EB}"/>
              </a:ext>
            </a:extLst>
          </p:cNvPr>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a:extLst>
              <a:ext uri="{FF2B5EF4-FFF2-40B4-BE49-F238E27FC236}">
                <a16:creationId xmlns="" xmlns:a16="http://schemas.microsoft.com/office/drawing/2014/main" id="{114D5F59-C1E5-4B1A-BA66-70D0B6F715EE}"/>
              </a:ext>
            </a:extLst>
          </p:cNvPr>
          <p:cNvSpPr>
            <a:spLocks noGrp="1"/>
          </p:cNvSpPr>
          <p:nvPr>
            <p:ph type="sldNum" sz="quarter" idx="12"/>
          </p:nvPr>
        </p:nvSpPr>
        <p:spPr/>
        <p:txBody>
          <a:bodyPr/>
          <a:lstStyle/>
          <a:p>
            <a:fld id="{330EA680-D336-4FF7-8B7A-9848BB0A1C32}" type="slidenum">
              <a:rPr lang="en-US" smtClean="0"/>
              <a:pPr/>
              <a:t>12</a:t>
            </a:fld>
            <a:endParaRPr lang="en-US"/>
          </a:p>
        </p:txBody>
      </p:sp>
      <p:sp>
        <p:nvSpPr>
          <p:cNvPr id="6" name="TextBox 5">
            <a:extLst>
              <a:ext uri="{FF2B5EF4-FFF2-40B4-BE49-F238E27FC236}">
                <a16:creationId xmlns="" xmlns:a16="http://schemas.microsoft.com/office/drawing/2014/main"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 xmlns:p14="http://schemas.microsoft.com/office/powerpoint/2010/main" val="4028563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 xmlns:a16="http://schemas.microsoft.com/office/drawing/2014/main" id="{3000AC7D-C646-4A26-934D-95EC7158415E}"/>
              </a:ext>
            </a:extLst>
          </p:cNvPr>
          <p:cNvSpPr>
            <a:spLocks noGrp="1"/>
          </p:cNvSpPr>
          <p:nvPr>
            <p:ph type="dt" sz="half" idx="10"/>
          </p:nvPr>
        </p:nvSpPr>
        <p:spPr/>
        <p:txBody>
          <a:bodyPr/>
          <a:lstStyle/>
          <a:p>
            <a:fld id="{7D3818A2-EEB7-4262-8046-02DC67F5AE89}" type="datetime1">
              <a:rPr lang="en-US" smtClean="0"/>
              <a:pPr/>
              <a:t>1/28/2020</a:t>
            </a:fld>
            <a:endParaRPr lang="en-US"/>
          </a:p>
        </p:txBody>
      </p:sp>
      <p:sp>
        <p:nvSpPr>
          <p:cNvPr id="5" name="Slide Number Placeholder 4">
            <a:extLst>
              <a:ext uri="{FF2B5EF4-FFF2-40B4-BE49-F238E27FC236}">
                <a16:creationId xmlns="" xmlns:a16="http://schemas.microsoft.com/office/drawing/2014/main" id="{C8B981BA-7AE4-4E6C-9012-F1DBF6F72A23}"/>
              </a:ext>
            </a:extLst>
          </p:cNvPr>
          <p:cNvSpPr>
            <a:spLocks noGrp="1"/>
          </p:cNvSpPr>
          <p:nvPr>
            <p:ph type="sldNum" sz="quarter" idx="12"/>
          </p:nvPr>
        </p:nvSpPr>
        <p:spPr/>
        <p:txBody>
          <a:bodyPr/>
          <a:lstStyle/>
          <a:p>
            <a:fld id="{330EA680-D336-4FF7-8B7A-9848BB0A1C32}" type="slidenum">
              <a:rPr lang="en-US" smtClean="0"/>
              <a:pPr/>
              <a:t>13</a:t>
            </a:fld>
            <a:endParaRPr lang="en-US"/>
          </a:p>
        </p:txBody>
      </p:sp>
      <p:graphicFrame>
        <p:nvGraphicFramePr>
          <p:cNvPr id="6" name="Table 6">
            <a:extLst>
              <a:ext uri="{FF2B5EF4-FFF2-40B4-BE49-F238E27FC236}">
                <a16:creationId xmlns="" xmlns:a16="http://schemas.microsoft.com/office/drawing/2014/main" id="{AC9E14EC-3F02-449A-AD8E-DE30BE95F792}"/>
              </a:ext>
            </a:extLst>
          </p:cNvPr>
          <p:cNvGraphicFramePr>
            <a:graphicFrameLocks noGrp="1"/>
          </p:cNvGraphicFramePr>
          <p:nvPr>
            <p:extLst>
              <p:ext uri="{D42A27DB-BD31-4B8C-83A1-F6EECF244321}">
                <p14:modId xmlns="" xmlns:p14="http://schemas.microsoft.com/office/powerpoint/2010/main"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 xmlns:a16="http://schemas.microsoft.com/office/drawing/2014/main" val="3448325611"/>
                    </a:ext>
                  </a:extLst>
                </a:gridCol>
                <a:gridCol w="9848621">
                  <a:extLst>
                    <a:ext uri="{9D8B030D-6E8A-4147-A177-3AD203B41FA5}">
                      <a16:colId xmlns="" xmlns:a16="http://schemas.microsoft.com/office/drawing/2014/main"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88330897"/>
                  </a:ext>
                </a:extLst>
              </a:tr>
            </a:tbl>
          </a:graphicData>
        </a:graphic>
      </p:graphicFrame>
    </p:spTree>
    <p:extLst>
      <p:ext uri="{BB962C8B-B14F-4D97-AF65-F5344CB8AC3E}">
        <p14:creationId xmlns="" xmlns:p14="http://schemas.microsoft.com/office/powerpoint/2010/main" val="844048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 xmlns:a16="http://schemas.microsoft.com/office/drawing/2014/main" id="{D76066D8-4017-49D3-A74C-39BDED6144EB}"/>
              </a:ext>
            </a:extLst>
          </p:cNvPr>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a:extLst>
              <a:ext uri="{FF2B5EF4-FFF2-40B4-BE49-F238E27FC236}">
                <a16:creationId xmlns="" xmlns:a16="http://schemas.microsoft.com/office/drawing/2014/main" id="{114D5F59-C1E5-4B1A-BA66-70D0B6F715EE}"/>
              </a:ext>
            </a:extLst>
          </p:cNvPr>
          <p:cNvSpPr>
            <a:spLocks noGrp="1"/>
          </p:cNvSpPr>
          <p:nvPr>
            <p:ph type="sldNum" sz="quarter" idx="12"/>
          </p:nvPr>
        </p:nvSpPr>
        <p:spPr/>
        <p:txBody>
          <a:bodyPr/>
          <a:lstStyle/>
          <a:p>
            <a:fld id="{330EA680-D336-4FF7-8B7A-9848BB0A1C32}" type="slidenum">
              <a:rPr lang="en-US" smtClean="0"/>
              <a:pPr/>
              <a:t>14</a:t>
            </a:fld>
            <a:endParaRPr lang="en-US"/>
          </a:p>
        </p:txBody>
      </p:sp>
      <p:sp>
        <p:nvSpPr>
          <p:cNvPr id="6" name="TextBox 5">
            <a:extLst>
              <a:ext uri="{FF2B5EF4-FFF2-40B4-BE49-F238E27FC236}">
                <a16:creationId xmlns="" xmlns:a16="http://schemas.microsoft.com/office/drawing/2014/main"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smtClean="0">
                <a:solidFill>
                  <a:srgbClr val="FF0000"/>
                </a:solidFill>
              </a:rPr>
              <a:t>CO – PO Mapping </a:t>
            </a:r>
            <a:endParaRPr lang="en-IN" sz="3200" b="1" u="sng" dirty="0">
              <a:solidFill>
                <a:srgbClr val="FF0000"/>
              </a:solidFill>
            </a:endParaRPr>
          </a:p>
        </p:txBody>
      </p:sp>
    </p:spTree>
    <p:extLst>
      <p:ext uri="{BB962C8B-B14F-4D97-AF65-F5344CB8AC3E}">
        <p14:creationId xmlns="" xmlns:p14="http://schemas.microsoft.com/office/powerpoint/2010/main" val="4028563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 xmlns:a16="http://schemas.microsoft.com/office/drawing/2014/main" id="{6DEC8314-1F46-43E9-87EC-9D327CFD75A2}"/>
              </a:ext>
            </a:extLst>
          </p:cNvPr>
          <p:cNvSpPr>
            <a:spLocks noGrp="1"/>
          </p:cNvSpPr>
          <p:nvPr>
            <p:ph type="dt" sz="half" idx="10"/>
          </p:nvPr>
        </p:nvSpPr>
        <p:spPr/>
        <p:txBody>
          <a:bodyPr/>
          <a:lstStyle/>
          <a:p>
            <a:fld id="{55429E5B-FFDD-47CA-AE66-D39F45E52B55}" type="datetime1">
              <a:rPr lang="en-US" smtClean="0"/>
              <a:pPr/>
              <a:t>1/28/2020</a:t>
            </a:fld>
            <a:endParaRPr lang="en-US"/>
          </a:p>
        </p:txBody>
      </p:sp>
      <p:sp>
        <p:nvSpPr>
          <p:cNvPr id="4" name="Slide Number Placeholder 3">
            <a:extLst>
              <a:ext uri="{FF2B5EF4-FFF2-40B4-BE49-F238E27FC236}">
                <a16:creationId xmlns="" xmlns:a16="http://schemas.microsoft.com/office/drawing/2014/main" id="{60585039-2C10-4B0D-ABFA-290767B07452}"/>
              </a:ext>
            </a:extLst>
          </p:cNvPr>
          <p:cNvSpPr>
            <a:spLocks noGrp="1"/>
          </p:cNvSpPr>
          <p:nvPr>
            <p:ph type="sldNum" sz="quarter" idx="12"/>
          </p:nvPr>
        </p:nvSpPr>
        <p:spPr/>
        <p:txBody>
          <a:bodyPr/>
          <a:lstStyle/>
          <a:p>
            <a:fld id="{330EA680-D336-4FF7-8B7A-9848BB0A1C32}" type="slidenum">
              <a:rPr lang="en-US" smtClean="0"/>
              <a:pPr/>
              <a:t>15</a:t>
            </a:fld>
            <a:endParaRPr lang="en-US"/>
          </a:p>
        </p:txBody>
      </p:sp>
      <p:pic>
        <p:nvPicPr>
          <p:cNvPr id="8" name="Picture 7">
            <a:extLst>
              <a:ext uri="{FF2B5EF4-FFF2-40B4-BE49-F238E27FC236}">
                <a16:creationId xmlns="" xmlns:a16="http://schemas.microsoft.com/office/drawing/2014/main" id="{63F881B9-BB6E-445C-BA3F-A72AD63B912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365126"/>
            <a:ext cx="10515600" cy="5991224"/>
          </a:xfrm>
          <a:prstGeom prst="rect">
            <a:avLst/>
          </a:prstGeom>
        </p:spPr>
      </p:pic>
    </p:spTree>
    <p:extLst>
      <p:ext uri="{BB962C8B-B14F-4D97-AF65-F5344CB8AC3E}">
        <p14:creationId xmlns="" xmlns:p14="http://schemas.microsoft.com/office/powerpoint/2010/main" val="3574002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smtClean="0"/>
              <a:t>Introduction</a:t>
            </a:r>
          </a:p>
          <a:p>
            <a:pPr marL="457200" indent="-457200" algn="l">
              <a:buFont typeface="Wingdings" panose="05000000000000000000" pitchFamily="2" charset="2"/>
              <a:buChar char="Ø"/>
            </a:pPr>
            <a:r>
              <a:rPr lang="en-IN" sz="2800" dirty="0" smtClean="0"/>
              <a:t>Components Information</a:t>
            </a:r>
          </a:p>
          <a:p>
            <a:pPr marL="457200" indent="-457200" algn="l">
              <a:buFont typeface="Wingdings" panose="05000000000000000000" pitchFamily="2" charset="2"/>
              <a:buChar char="Ø"/>
            </a:pPr>
            <a:r>
              <a:rPr lang="en-IN" sz="2800" dirty="0" smtClean="0"/>
              <a:t>Simulation Results</a:t>
            </a:r>
          </a:p>
          <a:p>
            <a:pPr marL="457200" indent="-457200" algn="l">
              <a:buFont typeface="Wingdings" panose="05000000000000000000" pitchFamily="2" charset="2"/>
              <a:buChar char="Ø"/>
            </a:pPr>
            <a:r>
              <a:rPr lang="en-IN" sz="2800" dirty="0" smtClean="0"/>
              <a:t>Road Map</a:t>
            </a:r>
            <a:endParaRPr lang="en-IN" sz="2800" dirty="0"/>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smtClean="0"/>
              <a:t>Conclusion</a:t>
            </a:r>
            <a:endParaRPr lang="en-IN" sz="2800" dirty="0"/>
          </a:p>
          <a:p>
            <a:pPr marL="457200" indent="-457200" algn="l">
              <a:buFont typeface="Wingdings" panose="05000000000000000000" pitchFamily="2" charset="2"/>
              <a:buChar char="Ø"/>
            </a:pPr>
            <a:r>
              <a:rPr lang="en-IN" sz="2800" dirty="0" smtClean="0"/>
              <a:t>References</a:t>
            </a:r>
          </a:p>
          <a:p>
            <a:pPr marL="457200" indent="-457200" algn="l">
              <a:buFont typeface="Wingdings" panose="05000000000000000000" pitchFamily="2" charset="2"/>
              <a:buChar char="Ø"/>
            </a:pPr>
            <a:r>
              <a:rPr lang="en-IN" sz="2800" dirty="0" smtClean="0"/>
              <a:t>CO – PO Mapping</a:t>
            </a:r>
            <a:endParaRPr lang="en-IN" sz="2800" dirty="0"/>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 xmlns:a16="http://schemas.microsoft.com/office/drawing/2014/main"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 xmlns:a16="http://schemas.microsoft.com/office/drawing/2014/main" id="{557D1C03-83FB-4A41-A673-D79050803B7D}"/>
              </a:ext>
            </a:extLst>
          </p:cNvPr>
          <p:cNvSpPr>
            <a:spLocks noGrp="1"/>
          </p:cNvSpPr>
          <p:nvPr>
            <p:ph type="dt" sz="half" idx="10"/>
          </p:nvPr>
        </p:nvSpPr>
        <p:spPr/>
        <p:txBody>
          <a:bodyPr/>
          <a:lstStyle/>
          <a:p>
            <a:fld id="{46AE972D-E9C9-463C-B8F6-D09D8C3356F7}" type="datetime1">
              <a:rPr lang="en-US" smtClean="0"/>
              <a:pPr/>
              <a:t>1/28/2020</a:t>
            </a:fld>
            <a:endParaRPr lang="en-US"/>
          </a:p>
        </p:txBody>
      </p:sp>
      <p:sp>
        <p:nvSpPr>
          <p:cNvPr id="3" name="Slide Number Placeholder 2">
            <a:extLst>
              <a:ext uri="{FF2B5EF4-FFF2-40B4-BE49-F238E27FC236}">
                <a16:creationId xmlns="" xmlns:a16="http://schemas.microsoft.com/office/drawing/2014/main"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 xmlns:p14="http://schemas.microsoft.com/office/powerpoint/2010/main" val="197542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46826"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a:t>
            </a:r>
            <a:r>
              <a:rPr lang="en-US" dirty="0" smtClean="0"/>
              <a:t>for the detection and the classification of the current faults</a:t>
            </a:r>
            <a:r>
              <a:rPr lang="en-US" dirty="0" smtClean="0"/>
              <a:t>.</a:t>
            </a:r>
            <a:endParaRPr lang="en-US" dirty="0"/>
          </a:p>
          <a:p>
            <a:pPr>
              <a:buFont typeface="Wingdings" panose="05000000000000000000" pitchFamily="2" charset="2"/>
              <a:buChar char="Ø"/>
            </a:pPr>
            <a:r>
              <a:rPr lang="en-US" dirty="0"/>
              <a:t>The objective of </a:t>
            </a:r>
            <a:r>
              <a:rPr lang="en-US" dirty="0" smtClean="0"/>
              <a:t>our project is detection and the classification of the faults with the help of the artificial neural networks by using past data to train the neural network.</a:t>
            </a:r>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 xmlns:p14="http://schemas.microsoft.com/office/powerpoint/2010/main" val="211716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 xmlns:a16="http://schemas.microsoft.com/office/drawing/2014/main" id="{5BAF7A38-E445-4B58-9796-4267284E645F}"/>
              </a:ext>
            </a:extLst>
          </p:cNvPr>
          <p:cNvSpPr>
            <a:spLocks noGrp="1"/>
          </p:cNvSpPr>
          <p:nvPr>
            <p:ph type="subTitle" idx="1"/>
          </p:nvPr>
        </p:nvSpPr>
        <p:spPr>
          <a:xfrm>
            <a:off x="825623" y="1260629"/>
            <a:ext cx="10635449" cy="5042517"/>
          </a:xfrm>
        </p:spPr>
        <p:txBody>
          <a:bodyPr>
            <a:normAutofit fontScale="92500"/>
          </a:bodyPr>
          <a:lstStyle/>
          <a:p>
            <a:pPr marL="342900" indent="-342900" algn="just">
              <a:lnSpc>
                <a:spcPct val="150000"/>
              </a:lnSpc>
              <a:buFont typeface="Wingdings" panose="05000000000000000000" pitchFamily="2" charset="2"/>
              <a:buChar char="Ø"/>
            </a:pPr>
            <a:r>
              <a:rPr lang="en-IN" sz="2800" dirty="0" smtClean="0"/>
              <a:t>From past few decades we are very much depending on the electric power.</a:t>
            </a:r>
          </a:p>
          <a:p>
            <a:pPr marL="342900" indent="-342900" algn="just">
              <a:lnSpc>
                <a:spcPct val="150000"/>
              </a:lnSpc>
              <a:buFont typeface="Wingdings" panose="05000000000000000000" pitchFamily="2" charset="2"/>
              <a:buChar char="Ø"/>
            </a:pPr>
            <a:r>
              <a:rPr lang="en-IN" sz="2800" dirty="0" smtClean="0"/>
              <a:t>Transmission lines are the bridges between generating station to distribution station. </a:t>
            </a:r>
          </a:p>
          <a:p>
            <a:pPr marL="342900" indent="-342900" algn="just">
              <a:lnSpc>
                <a:spcPct val="150000"/>
              </a:lnSpc>
              <a:buFont typeface="Wingdings" panose="05000000000000000000" pitchFamily="2" charset="2"/>
              <a:buChar char="Ø"/>
            </a:pPr>
            <a:r>
              <a:rPr lang="en-IN" sz="2800" dirty="0" smtClean="0"/>
              <a:t>Transmission lines will undergo many types of faults as they are exposed to the open air.</a:t>
            </a:r>
          </a:p>
          <a:p>
            <a:pPr marL="342900" indent="-342900" algn="just">
              <a:lnSpc>
                <a:spcPct val="150000"/>
              </a:lnSpc>
              <a:buFont typeface="Wingdings" panose="05000000000000000000" pitchFamily="2" charset="2"/>
              <a:buChar char="Ø"/>
            </a:pPr>
            <a:r>
              <a:rPr lang="en-IN" sz="2800" dirty="0" smtClean="0"/>
              <a:t>The fault detection and the classification in the transmission line is very much important. </a:t>
            </a:r>
            <a:endParaRPr lang="en-IN" sz="2800" dirty="0"/>
          </a:p>
        </p:txBody>
      </p:sp>
      <p:sp>
        <p:nvSpPr>
          <p:cNvPr id="3" name="Date Placeholder 2">
            <a:extLst>
              <a:ext uri="{FF2B5EF4-FFF2-40B4-BE49-F238E27FC236}">
                <a16:creationId xmlns="" xmlns:a16="http://schemas.microsoft.com/office/drawing/2014/main" id="{885E3CB4-25D1-4287-82D6-F9574CEE3BDF}"/>
              </a:ext>
            </a:extLst>
          </p:cNvPr>
          <p:cNvSpPr>
            <a:spLocks noGrp="1"/>
          </p:cNvSpPr>
          <p:nvPr>
            <p:ph type="dt" sz="half" idx="10"/>
          </p:nvPr>
        </p:nvSpPr>
        <p:spPr/>
        <p:txBody>
          <a:bodyPr/>
          <a:lstStyle/>
          <a:p>
            <a:fld id="{D7B85C41-A637-4317-A4DB-B59D3E1A9940}" type="datetime1">
              <a:rPr lang="en-US" smtClean="0"/>
              <a:pPr/>
              <a:t>1/28/2020</a:t>
            </a:fld>
            <a:endParaRPr lang="en-US"/>
          </a:p>
        </p:txBody>
      </p:sp>
      <p:sp>
        <p:nvSpPr>
          <p:cNvPr id="5" name="Slide Number Placeholder 4">
            <a:extLst>
              <a:ext uri="{FF2B5EF4-FFF2-40B4-BE49-F238E27FC236}">
                <a16:creationId xmlns="" xmlns:a16="http://schemas.microsoft.com/office/drawing/2014/main"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 xmlns:p14="http://schemas.microsoft.com/office/powerpoint/2010/main" val="99165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430"/>
            <a:ext cx="10515600" cy="4351338"/>
          </a:xfrm>
        </p:spPr>
        <p:txBody>
          <a:bodyPr/>
          <a:lstStyle/>
          <a:p>
            <a:pPr algn="just">
              <a:buFont typeface="Wingdings" panose="05000000000000000000" pitchFamily="2" charset="2"/>
              <a:buChar char="Ø"/>
            </a:pPr>
            <a:r>
              <a:rPr lang="en-US" dirty="0" smtClean="0"/>
              <a:t>In recent days lot of data is generating due to SCADA.</a:t>
            </a:r>
          </a:p>
          <a:p>
            <a:pPr algn="just">
              <a:buFont typeface="Wingdings" panose="05000000000000000000" pitchFamily="2" charset="2"/>
              <a:buChar char="Ø"/>
            </a:pPr>
            <a:r>
              <a:rPr lang="en-US" dirty="0" smtClean="0"/>
              <a:t>By using th</a:t>
            </a:r>
            <a:r>
              <a:rPr lang="en-US" dirty="0" smtClean="0"/>
              <a:t>e deep neural networks we can classify the type of fault which is occurred in the transmission line.</a:t>
            </a:r>
          </a:p>
          <a:p>
            <a:pPr algn="just">
              <a:buFont typeface="Wingdings" panose="05000000000000000000" pitchFamily="2" charset="2"/>
              <a:buChar char="Ø"/>
            </a:pPr>
            <a:r>
              <a:rPr lang="en-US" dirty="0" smtClean="0"/>
              <a:t>But for that we need past data.</a:t>
            </a:r>
          </a:p>
          <a:p>
            <a:pPr algn="just">
              <a:buNone/>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 xmlns:a16="http://schemas.microsoft.com/office/drawing/2014/main"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 xmlns:p14="http://schemas.microsoft.com/office/powerpoint/2010/main" val="4136263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smtClean="0"/>
              <a:t>Here we using MATLAB for the generation of the training data for the deep neural network.</a:t>
            </a:r>
          </a:p>
          <a:p>
            <a:pPr algn="just">
              <a:buFont typeface="Wingdings" panose="05000000000000000000" pitchFamily="2" charset="2"/>
              <a:buChar char="Ø"/>
            </a:pPr>
            <a:r>
              <a:rPr lang="en-US" dirty="0" smtClean="0"/>
              <a:t>We are using Microsoft Excel with </a:t>
            </a:r>
            <a:r>
              <a:rPr lang="en-US" dirty="0" err="1" smtClean="0"/>
              <a:t>NeuroSolutions</a:t>
            </a:r>
            <a:r>
              <a:rPr lang="en-US" dirty="0" smtClean="0"/>
              <a:t> software for the training and the testing of the network.</a:t>
            </a:r>
          </a:p>
          <a:p>
            <a:pPr algn="just">
              <a:buFont typeface="Wingdings" panose="05000000000000000000" pitchFamily="2" charset="2"/>
              <a:buChar char="Ø"/>
            </a:pPr>
            <a:r>
              <a:rPr lang="en-US" dirty="0" smtClean="0"/>
              <a:t>We are using Recurrent Neural Network for the classification of the shunt faults in the transmission line.</a:t>
            </a:r>
            <a:endParaRPr lang="en-US" dirty="0" smtClean="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Components</a:t>
            </a:r>
            <a:endParaRPr lang="en-IN" sz="3200" b="1" u="sng" dirty="0">
              <a:solidFill>
                <a:srgbClr val="FF0000"/>
              </a:solidFill>
            </a:endParaRPr>
          </a:p>
        </p:txBody>
      </p:sp>
      <p:pic>
        <p:nvPicPr>
          <p:cNvPr id="7" name="Picture 6" descr="matlab.jpg"/>
          <p:cNvPicPr>
            <a:picLocks noChangeAspect="1"/>
          </p:cNvPicPr>
          <p:nvPr/>
        </p:nvPicPr>
        <p:blipFill>
          <a:blip r:embed="rId2"/>
          <a:stretch>
            <a:fillRect/>
          </a:stretch>
        </p:blipFill>
        <p:spPr>
          <a:xfrm>
            <a:off x="1656200" y="3928685"/>
            <a:ext cx="1805940" cy="1623060"/>
          </a:xfrm>
          <a:prstGeom prst="rect">
            <a:avLst/>
          </a:prstGeom>
        </p:spPr>
      </p:pic>
      <p:pic>
        <p:nvPicPr>
          <p:cNvPr id="8" name="Picture 7" descr="NS logo.jpg"/>
          <p:cNvPicPr>
            <a:picLocks noChangeAspect="1"/>
          </p:cNvPicPr>
          <p:nvPr/>
        </p:nvPicPr>
        <p:blipFill>
          <a:blip r:embed="rId3"/>
          <a:stretch>
            <a:fillRect/>
          </a:stretch>
        </p:blipFill>
        <p:spPr>
          <a:xfrm>
            <a:off x="5052708" y="4086691"/>
            <a:ext cx="2293620" cy="1272540"/>
          </a:xfrm>
          <a:prstGeom prst="rect">
            <a:avLst/>
          </a:prstGeom>
        </p:spPr>
      </p:pic>
      <p:pic>
        <p:nvPicPr>
          <p:cNvPr id="10" name="Picture 9" descr="excel logo.png"/>
          <p:cNvPicPr>
            <a:picLocks noChangeAspect="1"/>
          </p:cNvPicPr>
          <p:nvPr/>
        </p:nvPicPr>
        <p:blipFill>
          <a:blip r:embed="rId4"/>
          <a:stretch>
            <a:fillRect/>
          </a:stretch>
        </p:blipFill>
        <p:spPr>
          <a:xfrm>
            <a:off x="8652295" y="3640272"/>
            <a:ext cx="2287511" cy="2287511"/>
          </a:xfrm>
          <a:prstGeom prst="rect">
            <a:avLst/>
          </a:prstGeom>
        </p:spPr>
      </p:pic>
      <p:sp>
        <p:nvSpPr>
          <p:cNvPr id="11" name="TextBox 10"/>
          <p:cNvSpPr txBox="1"/>
          <p:nvPr/>
        </p:nvSpPr>
        <p:spPr>
          <a:xfrm>
            <a:off x="2044460" y="5822830"/>
            <a:ext cx="1293963" cy="369332"/>
          </a:xfrm>
          <a:prstGeom prst="rect">
            <a:avLst/>
          </a:prstGeom>
          <a:noFill/>
        </p:spPr>
        <p:txBody>
          <a:bodyPr wrap="square" rtlCol="0">
            <a:spAutoFit/>
          </a:bodyPr>
          <a:lstStyle/>
          <a:p>
            <a:r>
              <a:rPr lang="en-US" dirty="0" err="1" smtClean="0"/>
              <a:t>Matlab</a:t>
            </a:r>
            <a:endParaRPr lang="en-US" dirty="0"/>
          </a:p>
        </p:txBody>
      </p:sp>
    </p:spTree>
    <p:extLst>
      <p:ext uri="{BB962C8B-B14F-4D97-AF65-F5344CB8AC3E}">
        <p14:creationId xmlns="" xmlns:p14="http://schemas.microsoft.com/office/powerpoint/2010/main" val="1906710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NN.jpeg"/>
          <p:cNvPicPr>
            <a:picLocks noGrp="1" noChangeAspect="1"/>
          </p:cNvPicPr>
          <p:nvPr>
            <p:ph idx="1"/>
          </p:nvPr>
        </p:nvPicPr>
        <p:blipFill>
          <a:blip r:embed="rId2"/>
          <a:stretch>
            <a:fillRect/>
          </a:stretch>
        </p:blipFill>
        <p:spPr>
          <a:xfrm>
            <a:off x="2444799" y="905773"/>
            <a:ext cx="7216140" cy="4683500"/>
          </a:xfrm>
        </p:spPr>
      </p:pic>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2890" y="1362973"/>
            <a:ext cx="4409536" cy="4822616"/>
          </a:xfrm>
        </p:spPr>
        <p:txBody>
          <a:bodyPr/>
          <a:lstStyle/>
          <a:p>
            <a:pPr>
              <a:buNone/>
            </a:pPr>
            <a:r>
              <a:rPr lang="en-US" dirty="0" smtClean="0"/>
              <a:t>Line Voltage V</a:t>
            </a:r>
            <a:r>
              <a:rPr lang="en-US" sz="1400" dirty="0" smtClean="0"/>
              <a:t>L-L  </a:t>
            </a:r>
            <a:r>
              <a:rPr lang="en-US" dirty="0" smtClean="0"/>
              <a:t>= 220 kV</a:t>
            </a:r>
          </a:p>
          <a:p>
            <a:pPr>
              <a:buNone/>
            </a:pPr>
            <a:r>
              <a:rPr lang="en-US" dirty="0" smtClean="0"/>
              <a:t>Line Length = 200 km</a:t>
            </a:r>
          </a:p>
          <a:p>
            <a:pPr>
              <a:buNone/>
            </a:pPr>
            <a:r>
              <a:rPr lang="en-US" dirty="0" smtClean="0"/>
              <a:t>Frequency f = 50 Hz</a:t>
            </a:r>
          </a:p>
          <a:p>
            <a:pPr>
              <a:buNone/>
            </a:pPr>
            <a:r>
              <a:rPr lang="en-US" dirty="0" smtClean="0"/>
              <a:t>Z</a:t>
            </a:r>
            <a:r>
              <a:rPr lang="en-US" sz="1800" dirty="0" smtClean="0"/>
              <a:t>1 </a:t>
            </a:r>
            <a:r>
              <a:rPr lang="en-US" dirty="0" smtClean="0"/>
              <a:t>= 4.76 + j*59.75 ohms</a:t>
            </a:r>
          </a:p>
          <a:p>
            <a:pPr>
              <a:buNone/>
            </a:pPr>
            <a:r>
              <a:rPr lang="en-US" dirty="0" smtClean="0"/>
              <a:t>Z</a:t>
            </a:r>
            <a:r>
              <a:rPr lang="en-US" sz="1600" dirty="0" smtClean="0"/>
              <a:t>0 </a:t>
            </a:r>
            <a:r>
              <a:rPr lang="en-US" dirty="0" smtClean="0"/>
              <a:t>= 77.70 + j*204.26 ohms</a:t>
            </a:r>
          </a:p>
          <a:p>
            <a:pPr>
              <a:buNone/>
            </a:pPr>
            <a:r>
              <a:rPr lang="en-US" dirty="0" smtClean="0"/>
              <a:t>Fault Types : </a:t>
            </a:r>
            <a:r>
              <a:rPr lang="en-US" sz="1800" dirty="0" smtClean="0"/>
              <a:t>a-g, b-g, c-g, </a:t>
            </a:r>
            <a:r>
              <a:rPr lang="en-US" sz="1800" dirty="0" err="1" smtClean="0"/>
              <a:t>ab</a:t>
            </a:r>
            <a:r>
              <a:rPr lang="en-US" sz="1800" dirty="0" smtClean="0"/>
              <a:t>, </a:t>
            </a:r>
            <a:r>
              <a:rPr lang="en-US" sz="1800" dirty="0" err="1" smtClean="0"/>
              <a:t>bc</a:t>
            </a:r>
            <a:r>
              <a:rPr lang="en-US" sz="1800" dirty="0" smtClean="0"/>
              <a:t>, ac, 		</a:t>
            </a:r>
            <a:r>
              <a:rPr lang="en-US" sz="1800" dirty="0" err="1" smtClean="0"/>
              <a:t>ab</a:t>
            </a:r>
            <a:r>
              <a:rPr lang="en-US" sz="1800" dirty="0" smtClean="0"/>
              <a:t>-g, </a:t>
            </a:r>
            <a:r>
              <a:rPr lang="en-US" sz="1800" dirty="0" err="1" smtClean="0"/>
              <a:t>bc</a:t>
            </a:r>
            <a:r>
              <a:rPr lang="en-US" sz="1800" dirty="0" smtClean="0"/>
              <a:t>-g, ac-g, </a:t>
            </a:r>
            <a:r>
              <a:rPr lang="en-US" sz="1800" dirty="0" err="1" smtClean="0"/>
              <a:t>abc</a:t>
            </a:r>
            <a:r>
              <a:rPr lang="en-US" sz="1800" dirty="0" smtClean="0"/>
              <a:t>, </a:t>
            </a:r>
          </a:p>
          <a:p>
            <a:pPr>
              <a:buNone/>
            </a:pPr>
            <a:r>
              <a:rPr lang="en-US" sz="1800" dirty="0" smtClean="0"/>
              <a:t>	</a:t>
            </a:r>
            <a:r>
              <a:rPr lang="en-US" sz="1800" dirty="0" smtClean="0"/>
              <a:t>		no fault</a:t>
            </a: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pic>
        <p:nvPicPr>
          <p:cNvPr id="7" name="Picture 6" descr="Capture.PNG"/>
          <p:cNvPicPr>
            <a:picLocks noChangeAspect="1"/>
          </p:cNvPicPr>
          <p:nvPr/>
        </p:nvPicPr>
        <p:blipFill>
          <a:blip r:embed="rId2"/>
          <a:stretch>
            <a:fillRect/>
          </a:stretch>
        </p:blipFill>
        <p:spPr>
          <a:xfrm>
            <a:off x="1117142" y="1884876"/>
            <a:ext cx="5275032" cy="1242168"/>
          </a:xfrm>
          <a:prstGeom prst="rect">
            <a:avLst/>
          </a:prstGeom>
        </p:spPr>
      </p:pic>
      <p:sp>
        <p:nvSpPr>
          <p:cNvPr id="9" name="TextBox 8"/>
          <p:cNvSpPr txBox="1"/>
          <p:nvPr/>
        </p:nvSpPr>
        <p:spPr>
          <a:xfrm>
            <a:off x="1242204" y="3191762"/>
            <a:ext cx="5129289" cy="369332"/>
          </a:xfrm>
          <a:prstGeom prst="rect">
            <a:avLst/>
          </a:prstGeom>
          <a:noFill/>
        </p:spPr>
        <p:txBody>
          <a:bodyPr wrap="none" rtlCol="0">
            <a:spAutoFit/>
          </a:bodyPr>
          <a:lstStyle/>
          <a:p>
            <a:r>
              <a:rPr lang="en-US" dirty="0" smtClean="0"/>
              <a:t>Transmission network considered for the simulations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None/>
            </a:pPr>
            <a:endParaRPr lang="en-US" dirty="0" smtClean="0"/>
          </a:p>
        </p:txBody>
      </p:sp>
      <p:sp>
        <p:nvSpPr>
          <p:cNvPr id="4" name="Date Placeholder 3"/>
          <p:cNvSpPr>
            <a:spLocks noGrp="1"/>
          </p:cNvSpPr>
          <p:nvPr>
            <p:ph type="dt" sz="half" idx="10"/>
          </p:nvPr>
        </p:nvSpPr>
        <p:spPr/>
        <p:txBody>
          <a:bodyPr/>
          <a:lstStyle/>
          <a:p>
            <a:fld id="{7E3FDB0B-B014-4C47-949F-40696701F18D}" type="datetime1">
              <a:rPr lang="en-US" smtClean="0"/>
              <a:pPr/>
              <a:t>1/28/2020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err="1" smtClean="0">
                <a:solidFill>
                  <a:srgbClr val="FF0000"/>
                </a:solidFill>
              </a:rPr>
              <a:t>Simulationn</a:t>
            </a:r>
            <a:r>
              <a:rPr lang="en-IN" sz="3200" b="1" u="sng" dirty="0" smtClean="0">
                <a:solidFill>
                  <a:srgbClr val="FF0000"/>
                </a:solidFill>
              </a:rPr>
              <a:t> Results</a:t>
            </a:r>
            <a:endParaRPr lang="en-IN" sz="3200" b="1" u="sng" dirty="0">
              <a:solidFill>
                <a:srgbClr val="FF0000"/>
              </a:solidFill>
            </a:endParaRPr>
          </a:p>
        </p:txBody>
      </p:sp>
    </p:spTree>
    <p:extLst>
      <p:ext uri="{BB962C8B-B14F-4D97-AF65-F5344CB8AC3E}">
        <p14:creationId xmlns="" xmlns:p14="http://schemas.microsoft.com/office/powerpoint/2010/main" val="1906710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2345</TotalTime>
  <Words>729</Words>
  <Application>Microsoft Office PowerPoint</Application>
  <PresentationFormat>Custom</PresentationFormat>
  <Paragraphs>129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 Objective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Edagotti Pavankumar</cp:lastModifiedBy>
  <cp:revision>273</cp:revision>
  <dcterms:created xsi:type="dcterms:W3CDTF">2013-07-15T20:26:40Z</dcterms:created>
  <dcterms:modified xsi:type="dcterms:W3CDTF">2020-01-28T17:10:28Z</dcterms:modified>
</cp:coreProperties>
</file>