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3" r:id="rId2"/>
    <p:sldId id="265" r:id="rId3"/>
    <p:sldId id="291" r:id="rId4"/>
    <p:sldId id="264" r:id="rId5"/>
    <p:sldId id="292" r:id="rId6"/>
    <p:sldId id="295" r:id="rId7"/>
    <p:sldId id="296" r:id="rId8"/>
    <p:sldId id="293" r:id="rId9"/>
    <p:sldId id="294" r:id="rId10"/>
    <p:sldId id="297" r:id="rId11"/>
    <p:sldId id="299" r:id="rId12"/>
    <p:sldId id="261"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19-12-2019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19-Dec-19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19-Dec-19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19-Dec-19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19-Dec-19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err="1">
                <a:solidFill>
                  <a:srgbClr val="000099"/>
                </a:solidFill>
                <a:latin typeface="Times New Roman" panose="02020603050405020304" pitchFamily="18" charset="0"/>
                <a:cs typeface="Times New Roman" panose="02020603050405020304" pitchFamily="18" charset="0"/>
              </a:rPr>
              <a:t>M.Tech</a:t>
            </a:r>
            <a:r>
              <a:rPr lang="en-US" sz="1400" b="1" i="1" dirty="0">
                <a:solidFill>
                  <a:srgbClr val="000099"/>
                </a:solidFill>
                <a:latin typeface="Times New Roman" panose="02020603050405020304" pitchFamily="18" charset="0"/>
                <a:cs typeface="Times New Roman" panose="02020603050405020304" pitchFamily="18" charset="0"/>
              </a:rPr>
              <a:t>.,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(2018 –2019)</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19-Dec-19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mush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val="40285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1DEA57D-B1FC-4BD2-993C-904B734E7F4C}"/>
              </a:ext>
            </a:extLst>
          </p:cNvPr>
          <p:cNvGraphicFramePr>
            <a:graphicFrameLocks noGrp="1"/>
          </p:cNvGraphicFramePr>
          <p:nvPr>
            <p:ph idx="1"/>
            <p:extLst>
              <p:ext uri="{D42A27DB-BD31-4B8C-83A1-F6EECF244321}">
                <p14:modId xmlns:p14="http://schemas.microsoft.com/office/powerpoint/2010/main" val="211859919"/>
              </p:ext>
            </p:extLst>
          </p:nvPr>
        </p:nvGraphicFramePr>
        <p:xfrm>
          <a:off x="838200" y="1162974"/>
          <a:ext cx="10515600" cy="4696288"/>
        </p:xfrm>
        <a:graphic>
          <a:graphicData uri="http://schemas.openxmlformats.org/drawingml/2006/table">
            <a:tbl>
              <a:tblPr firstRow="1" bandRow="1">
                <a:tableStyleId>{5C22544A-7EE6-4342-B048-85BDC9FD1C3A}</a:tableStyleId>
              </a:tblPr>
              <a:tblGrid>
                <a:gridCol w="724270">
                  <a:extLst>
                    <a:ext uri="{9D8B030D-6E8A-4147-A177-3AD203B41FA5}">
                      <a16:colId xmlns:a16="http://schemas.microsoft.com/office/drawing/2014/main" val="3854152555"/>
                    </a:ext>
                  </a:extLst>
                </a:gridCol>
                <a:gridCol w="6303146">
                  <a:extLst>
                    <a:ext uri="{9D8B030D-6E8A-4147-A177-3AD203B41FA5}">
                      <a16:colId xmlns:a16="http://schemas.microsoft.com/office/drawing/2014/main" val="3066210890"/>
                    </a:ext>
                  </a:extLst>
                </a:gridCol>
                <a:gridCol w="1642368">
                  <a:extLst>
                    <a:ext uri="{9D8B030D-6E8A-4147-A177-3AD203B41FA5}">
                      <a16:colId xmlns:a16="http://schemas.microsoft.com/office/drawing/2014/main" val="3823304465"/>
                    </a:ext>
                  </a:extLst>
                </a:gridCol>
                <a:gridCol w="1845816">
                  <a:extLst>
                    <a:ext uri="{9D8B030D-6E8A-4147-A177-3AD203B41FA5}">
                      <a16:colId xmlns:a16="http://schemas.microsoft.com/office/drawing/2014/main" val="911038417"/>
                    </a:ext>
                  </a:extLst>
                </a:gridCol>
              </a:tblGrid>
              <a:tr h="587036">
                <a:tc>
                  <a:txBody>
                    <a:bodyPr/>
                    <a:lstStyle/>
                    <a:p>
                      <a:r>
                        <a:rPr lang="en-US" dirty="0" err="1"/>
                        <a:t>S.No</a:t>
                      </a:r>
                      <a:endParaRPr lang="en-US" dirty="0"/>
                    </a:p>
                  </a:txBody>
                  <a:tcPr/>
                </a:tc>
                <a:tc>
                  <a:txBody>
                    <a:bodyPr/>
                    <a:lstStyle/>
                    <a:p>
                      <a:r>
                        <a:rPr lang="en-US" dirty="0"/>
                        <a:t>Work</a:t>
                      </a:r>
                    </a:p>
                  </a:txBody>
                  <a:tcPr/>
                </a:tc>
                <a:tc>
                  <a:txBody>
                    <a:bodyPr/>
                    <a:lstStyle/>
                    <a:p>
                      <a:r>
                        <a:rPr lang="en-US" dirty="0"/>
                        <a:t>No. of Weeks</a:t>
                      </a:r>
                    </a:p>
                  </a:txBody>
                  <a:tcPr/>
                </a:tc>
                <a:tc>
                  <a:txBody>
                    <a:bodyPr/>
                    <a:lstStyle/>
                    <a:p>
                      <a:r>
                        <a:rPr lang="en-US" dirty="0"/>
                        <a:t>Tentative Dates</a:t>
                      </a:r>
                    </a:p>
                  </a:txBody>
                  <a:tcPr/>
                </a:tc>
                <a:extLst>
                  <a:ext uri="{0D108BD9-81ED-4DB2-BD59-A6C34878D82A}">
                    <a16:rowId xmlns:a16="http://schemas.microsoft.com/office/drawing/2014/main" val="2164528051"/>
                  </a:ext>
                </a:extLst>
              </a:tr>
              <a:tr h="587036">
                <a:tc>
                  <a:txBody>
                    <a:bodyPr/>
                    <a:lstStyle/>
                    <a:p>
                      <a:r>
                        <a:rPr lang="en-US" dirty="0"/>
                        <a:t>1</a:t>
                      </a:r>
                    </a:p>
                  </a:txBody>
                  <a:tcPr/>
                </a:tc>
                <a:tc>
                  <a:txBody>
                    <a:bodyPr/>
                    <a:lstStyle/>
                    <a:p>
                      <a:r>
                        <a:rPr lang="en-US" dirty="0"/>
                        <a:t>Commencement of Project Work</a:t>
                      </a:r>
                    </a:p>
                  </a:txBody>
                  <a:tcPr/>
                </a:tc>
                <a:tc>
                  <a:txBody>
                    <a:bodyPr/>
                    <a:lstStyle/>
                    <a:p>
                      <a:pPr algn="ctr"/>
                      <a:r>
                        <a:rPr lang="en-US" dirty="0"/>
                        <a:t>-</a:t>
                      </a:r>
                    </a:p>
                  </a:txBody>
                  <a:tcPr/>
                </a:tc>
                <a:tc>
                  <a:txBody>
                    <a:bodyPr/>
                    <a:lstStyle/>
                    <a:p>
                      <a:r>
                        <a:rPr lang="en-US" dirty="0"/>
                        <a:t>02 – 12 – 2019</a:t>
                      </a:r>
                    </a:p>
                  </a:txBody>
                  <a:tcPr/>
                </a:tc>
                <a:extLst>
                  <a:ext uri="{0D108BD9-81ED-4DB2-BD59-A6C34878D82A}">
                    <a16:rowId xmlns:a16="http://schemas.microsoft.com/office/drawing/2014/main" val="1030150605"/>
                  </a:ext>
                </a:extLst>
              </a:tr>
              <a:tr h="587036">
                <a:tc>
                  <a:txBody>
                    <a:bodyPr/>
                    <a:lstStyle/>
                    <a:p>
                      <a:r>
                        <a:rPr lang="en-US" dirty="0"/>
                        <a:t>2</a:t>
                      </a:r>
                    </a:p>
                  </a:txBody>
                  <a:tcPr/>
                </a:tc>
                <a:tc>
                  <a:txBody>
                    <a:bodyPr/>
                    <a:lstStyle/>
                    <a:p>
                      <a:r>
                        <a:rPr lang="en-US" dirty="0"/>
                        <a:t>Project tittle conformation and submission of Abstract</a:t>
                      </a:r>
                    </a:p>
                  </a:txBody>
                  <a:tcPr/>
                </a:tc>
                <a:tc>
                  <a:txBody>
                    <a:bodyPr/>
                    <a:lstStyle/>
                    <a:p>
                      <a:r>
                        <a:rPr lang="en-US" dirty="0"/>
                        <a:t>2 weeks</a:t>
                      </a:r>
                    </a:p>
                  </a:txBody>
                  <a:tcPr/>
                </a:tc>
                <a:tc>
                  <a:txBody>
                    <a:bodyPr/>
                    <a:lstStyle/>
                    <a:p>
                      <a:r>
                        <a:rPr lang="en-US" dirty="0"/>
                        <a:t>16 – 12 – 2019</a:t>
                      </a:r>
                    </a:p>
                  </a:txBody>
                  <a:tcPr/>
                </a:tc>
                <a:extLst>
                  <a:ext uri="{0D108BD9-81ED-4DB2-BD59-A6C34878D82A}">
                    <a16:rowId xmlns:a16="http://schemas.microsoft.com/office/drawing/2014/main" val="2759942567"/>
                  </a:ext>
                </a:extLst>
              </a:tr>
              <a:tr h="587036">
                <a:tc>
                  <a:txBody>
                    <a:bodyPr/>
                    <a:lstStyle/>
                    <a:p>
                      <a:r>
                        <a:rPr lang="en-US" dirty="0"/>
                        <a:t>3</a:t>
                      </a:r>
                    </a:p>
                  </a:txBody>
                  <a:tcPr/>
                </a:tc>
                <a:tc>
                  <a:txBody>
                    <a:bodyPr/>
                    <a:lstStyle/>
                    <a:p>
                      <a:r>
                        <a:rPr lang="en-US" dirty="0"/>
                        <a:t>Literature Survey</a:t>
                      </a:r>
                    </a:p>
                  </a:txBody>
                  <a:tcPr/>
                </a:tc>
                <a:tc>
                  <a:txBody>
                    <a:bodyPr/>
                    <a:lstStyle/>
                    <a:p>
                      <a:r>
                        <a:rPr lang="en-US" dirty="0"/>
                        <a:t>1 week</a:t>
                      </a:r>
                    </a:p>
                  </a:txBody>
                  <a:tcPr/>
                </a:tc>
                <a:tc>
                  <a:txBody>
                    <a:bodyPr/>
                    <a:lstStyle/>
                    <a:p>
                      <a:r>
                        <a:rPr lang="en-US" dirty="0"/>
                        <a:t>23 – 12 – 2019</a:t>
                      </a:r>
                    </a:p>
                  </a:txBody>
                  <a:tcPr/>
                </a:tc>
                <a:extLst>
                  <a:ext uri="{0D108BD9-81ED-4DB2-BD59-A6C34878D82A}">
                    <a16:rowId xmlns:a16="http://schemas.microsoft.com/office/drawing/2014/main" val="1350085672"/>
                  </a:ext>
                </a:extLst>
              </a:tr>
              <a:tr h="587036">
                <a:tc>
                  <a:txBody>
                    <a:bodyPr/>
                    <a:lstStyle/>
                    <a:p>
                      <a:r>
                        <a:rPr lang="en-US" dirty="0"/>
                        <a:t>4</a:t>
                      </a:r>
                    </a:p>
                  </a:txBody>
                  <a:tcPr/>
                </a:tc>
                <a:tc>
                  <a:txBody>
                    <a:bodyPr/>
                    <a:lstStyle/>
                    <a:p>
                      <a:r>
                        <a:rPr lang="en-US" dirty="0"/>
                        <a:t>Learning Neural Networks</a:t>
                      </a:r>
                    </a:p>
                  </a:txBody>
                  <a:tcPr/>
                </a:tc>
                <a:tc>
                  <a:txBody>
                    <a:bodyPr/>
                    <a:lstStyle/>
                    <a:p>
                      <a:r>
                        <a:rPr lang="en-US" dirty="0"/>
                        <a:t>3 weeks</a:t>
                      </a:r>
                    </a:p>
                  </a:txBody>
                  <a:tcPr/>
                </a:tc>
                <a:tc>
                  <a:txBody>
                    <a:bodyPr/>
                    <a:lstStyle/>
                    <a:p>
                      <a:r>
                        <a:rPr lang="en-US" dirty="0"/>
                        <a:t>13 – 12 – 2020</a:t>
                      </a:r>
                    </a:p>
                  </a:txBody>
                  <a:tcPr/>
                </a:tc>
                <a:extLst>
                  <a:ext uri="{0D108BD9-81ED-4DB2-BD59-A6C34878D82A}">
                    <a16:rowId xmlns:a16="http://schemas.microsoft.com/office/drawing/2014/main" val="81721364"/>
                  </a:ext>
                </a:extLst>
              </a:tr>
              <a:tr h="587036">
                <a:tc>
                  <a:txBody>
                    <a:bodyPr/>
                    <a:lstStyle/>
                    <a:p>
                      <a:r>
                        <a:rPr lang="en-US" dirty="0"/>
                        <a:t>5</a:t>
                      </a:r>
                    </a:p>
                  </a:txBody>
                  <a:tcPr/>
                </a:tc>
                <a:tc>
                  <a:txBody>
                    <a:bodyPr/>
                    <a:lstStyle/>
                    <a:p>
                      <a:r>
                        <a:rPr lang="en-US" dirty="0"/>
                        <a:t>Learning Software</a:t>
                      </a:r>
                    </a:p>
                  </a:txBody>
                  <a:tcPr/>
                </a:tc>
                <a:tc>
                  <a:txBody>
                    <a:bodyPr/>
                    <a:lstStyle/>
                    <a:p>
                      <a:r>
                        <a:rPr lang="en-US" dirty="0"/>
                        <a:t>3 weeks</a:t>
                      </a:r>
                    </a:p>
                  </a:txBody>
                  <a:tcPr/>
                </a:tc>
                <a:tc>
                  <a:txBody>
                    <a:bodyPr/>
                    <a:lstStyle/>
                    <a:p>
                      <a:r>
                        <a:rPr lang="en-US" dirty="0"/>
                        <a:t>03 – 02 – 2020</a:t>
                      </a:r>
                    </a:p>
                  </a:txBody>
                  <a:tcPr/>
                </a:tc>
                <a:extLst>
                  <a:ext uri="{0D108BD9-81ED-4DB2-BD59-A6C34878D82A}">
                    <a16:rowId xmlns:a16="http://schemas.microsoft.com/office/drawing/2014/main" val="1497123852"/>
                  </a:ext>
                </a:extLst>
              </a:tr>
              <a:tr h="587036">
                <a:tc>
                  <a:txBody>
                    <a:bodyPr/>
                    <a:lstStyle/>
                    <a:p>
                      <a:r>
                        <a:rPr lang="en-US" dirty="0"/>
                        <a:t>6 </a:t>
                      </a:r>
                    </a:p>
                  </a:txBody>
                  <a:tcPr/>
                </a:tc>
                <a:tc>
                  <a:txBody>
                    <a:bodyPr/>
                    <a:lstStyle/>
                    <a:p>
                      <a:r>
                        <a:rPr lang="en-US" dirty="0"/>
                        <a:t>Simulating the Neural Network</a:t>
                      </a:r>
                    </a:p>
                  </a:txBody>
                  <a:tcPr/>
                </a:tc>
                <a:tc>
                  <a:txBody>
                    <a:bodyPr/>
                    <a:lstStyle/>
                    <a:p>
                      <a:r>
                        <a:rPr lang="en-US" dirty="0"/>
                        <a:t>6 weeks</a:t>
                      </a:r>
                    </a:p>
                  </a:txBody>
                  <a:tcPr/>
                </a:tc>
                <a:tc>
                  <a:txBody>
                    <a:bodyPr/>
                    <a:lstStyle/>
                    <a:p>
                      <a:r>
                        <a:rPr lang="en-US" dirty="0"/>
                        <a:t>19 – 03 – 2020 </a:t>
                      </a:r>
                    </a:p>
                  </a:txBody>
                  <a:tcPr/>
                </a:tc>
                <a:extLst>
                  <a:ext uri="{0D108BD9-81ED-4DB2-BD59-A6C34878D82A}">
                    <a16:rowId xmlns:a16="http://schemas.microsoft.com/office/drawing/2014/main" val="1441460306"/>
                  </a:ext>
                </a:extLst>
              </a:tr>
              <a:tr h="587036">
                <a:tc>
                  <a:txBody>
                    <a:bodyPr/>
                    <a:lstStyle/>
                    <a:p>
                      <a:r>
                        <a:rPr lang="en-US" dirty="0"/>
                        <a:t>7 </a:t>
                      </a:r>
                    </a:p>
                  </a:txBody>
                  <a:tcPr/>
                </a:tc>
                <a:tc>
                  <a:txBody>
                    <a:bodyPr/>
                    <a:lstStyle/>
                    <a:p>
                      <a:r>
                        <a:rPr lang="en-US" dirty="0"/>
                        <a:t>Submission of project thesis</a:t>
                      </a:r>
                    </a:p>
                  </a:txBody>
                  <a:tcPr/>
                </a:tc>
                <a:tc>
                  <a:txBody>
                    <a:bodyPr/>
                    <a:lstStyle/>
                    <a:p>
                      <a:r>
                        <a:rPr lang="en-US" dirty="0"/>
                        <a:t>2 weeks</a:t>
                      </a:r>
                    </a:p>
                  </a:txBody>
                  <a:tcPr/>
                </a:tc>
                <a:tc>
                  <a:txBody>
                    <a:bodyPr/>
                    <a:lstStyle/>
                    <a:p>
                      <a:r>
                        <a:rPr lang="en-US" dirty="0"/>
                        <a:t>30 – 03 – 2020</a:t>
                      </a:r>
                    </a:p>
                  </a:txBody>
                  <a:tcPr/>
                </a:tc>
                <a:extLst>
                  <a:ext uri="{0D108BD9-81ED-4DB2-BD59-A6C34878D82A}">
                    <a16:rowId xmlns:a16="http://schemas.microsoft.com/office/drawing/2014/main" val="1486239101"/>
                  </a:ext>
                </a:extLst>
              </a:tr>
            </a:tbl>
          </a:graphicData>
        </a:graphic>
      </p:graphicFrame>
      <p:sp>
        <p:nvSpPr>
          <p:cNvPr id="4" name="Date Placeholder 3">
            <a:extLst>
              <a:ext uri="{FF2B5EF4-FFF2-40B4-BE49-F238E27FC236}">
                <a16:creationId xmlns:a16="http://schemas.microsoft.com/office/drawing/2014/main" id="{B8F27343-FA37-42AF-92DB-1DA83A1FD990}"/>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37859AA6-2603-4E99-AF1B-BA4EA2375B10}"/>
              </a:ext>
            </a:extLst>
          </p:cNvPr>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a16="http://schemas.microsoft.com/office/drawing/2014/main" id="{9AF18AF7-A108-47EF-B0AF-E1986998440B}"/>
              </a:ext>
            </a:extLst>
          </p:cNvPr>
          <p:cNvSpPr txBox="1"/>
          <p:nvPr/>
        </p:nvSpPr>
        <p:spPr>
          <a:xfrm>
            <a:off x="838200" y="388649"/>
            <a:ext cx="10622872" cy="584775"/>
          </a:xfrm>
          <a:prstGeom prst="rect">
            <a:avLst/>
          </a:prstGeom>
          <a:noFill/>
        </p:spPr>
        <p:txBody>
          <a:bodyPr wrap="square" rtlCol="0">
            <a:spAutoFit/>
          </a:bodyPr>
          <a:lstStyle/>
          <a:p>
            <a:pPr algn="ctr"/>
            <a:r>
              <a:rPr lang="en-IN" sz="3200" b="1" u="sng" dirty="0">
                <a:solidFill>
                  <a:srgbClr val="FF0000"/>
                </a:solidFill>
              </a:rPr>
              <a:t>Project Time Line </a:t>
            </a:r>
          </a:p>
        </p:txBody>
      </p:sp>
    </p:spTree>
    <p:extLst>
      <p:ext uri="{BB962C8B-B14F-4D97-AF65-F5344CB8AC3E}">
        <p14:creationId xmlns:p14="http://schemas.microsoft.com/office/powerpoint/2010/main" val="271089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19-Dec-19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12</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val="3448325611"/>
                    </a:ext>
                  </a:extLst>
                </a:gridCol>
                <a:gridCol w="9848621">
                  <a:extLst>
                    <a:ext uri="{9D8B030D-6E8A-4147-A177-3AD203B41FA5}">
                      <a16:colId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330897"/>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19-Dec-19</a:t>
            </a:fld>
            <a:endParaRPr lang="en-US"/>
          </a:p>
        </p:txBody>
      </p:sp>
      <p:sp>
        <p:nvSpPr>
          <p:cNvPr id="4" name="Slide Number Placeholder 3">
            <a:extLst>
              <a:ext uri="{FF2B5EF4-FFF2-40B4-BE49-F238E27FC236}">
                <a16:creationId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8" name="Picture 7">
            <a:extLst>
              <a:ext uri="{FF2B5EF4-FFF2-40B4-BE49-F238E27FC236}">
                <a16:creationId xmlns:a16="http://schemas.microsoft.com/office/drawing/2014/main" id="{63F881B9-BB6E-445C-BA3F-A72AD63B9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val="3574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Research gap</a:t>
            </a:r>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Project Time line</a:t>
            </a:r>
          </a:p>
          <a:p>
            <a:pPr marL="457200" indent="-457200" algn="l">
              <a:buFont typeface="Wingdings" panose="05000000000000000000" pitchFamily="2" charset="2"/>
              <a:buChar char="Ø"/>
            </a:pPr>
            <a:r>
              <a:rPr lang="en-IN" sz="2800" dirty="0"/>
              <a:t>References</a:t>
            </a:r>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19-Dec-19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the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21171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a:t>In recent years, artificial intelligence technologies are becoming  more and more popular due to its amazing features.</a:t>
            </a:r>
          </a:p>
          <a:p>
            <a:pPr marL="342900" indent="-342900" algn="just">
              <a:lnSpc>
                <a:spcPct val="150000"/>
              </a:lnSpc>
              <a:buFont typeface="Wingdings" panose="05000000000000000000" pitchFamily="2" charset="2"/>
              <a:buChar char="Ø"/>
            </a:pPr>
            <a:r>
              <a:rPr lang="en-US" sz="2800" dirty="0"/>
              <a:t>Application of artificial intelligence techniques in the electric power industry which is currently undergoing extraordinary development.</a:t>
            </a:r>
          </a:p>
          <a:p>
            <a:pPr marL="342900" indent="-342900" algn="just">
              <a:lnSpc>
                <a:spcPct val="150000"/>
              </a:lnSpc>
              <a:buFont typeface="Wingdings" panose="05000000000000000000" pitchFamily="2" charset="2"/>
              <a:buChar char="Ø"/>
            </a:pPr>
            <a:r>
              <a:rPr lang="en-US" sz="2800" dirty="0"/>
              <a:t>One of the most thrilling and potentially cost-effective recent developments in this field is increasing usage of artificial intelligence techniques viz neural network, genetic algorithm, fuzzy logic, and expert systems.</a:t>
            </a:r>
            <a:endParaRPr lang="en-IN" sz="2800" dirty="0"/>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19-Dec-19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991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focuses on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13626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723CE-071F-469E-BA9D-4010FABC2CEF}"/>
              </a:ext>
            </a:extLst>
          </p:cNvPr>
          <p:cNvSpPr>
            <a:spLocks noGrp="1"/>
          </p:cNvSpPr>
          <p:nvPr>
            <p:ph idx="1"/>
          </p:nvPr>
        </p:nvSpPr>
        <p:spPr>
          <a:xfrm>
            <a:off x="838200" y="1020932"/>
            <a:ext cx="10515600" cy="5700543"/>
          </a:xfrm>
        </p:spPr>
        <p:txBody>
          <a:bodyPr>
            <a:normAutofit/>
          </a:bodyPr>
          <a:lstStyle/>
          <a:p>
            <a:pPr>
              <a:buFont typeface="Wingdings" panose="05000000000000000000" pitchFamily="2" charset="2"/>
              <a:buChar char="Ø"/>
            </a:pPr>
            <a:r>
              <a:rPr lang="en-US" dirty="0"/>
              <a:t>In 2015, Majid Jamil, Sanjeev Kumar Sharma, and </a:t>
            </a:r>
            <a:r>
              <a:rPr lang="en-US" dirty="0" err="1"/>
              <a:t>Rajveer</a:t>
            </a:r>
            <a:r>
              <a:rPr lang="en-US" dirty="0"/>
              <a:t> Singh published a paper to determine and classify the faults using a back-propagation neural network.</a:t>
            </a:r>
          </a:p>
          <a:p>
            <a:pPr>
              <a:buFont typeface="Wingdings" panose="05000000000000000000" pitchFamily="2" charset="2"/>
              <a:buChar char="Ø"/>
            </a:pPr>
            <a:r>
              <a:rPr lang="en-US" dirty="0"/>
              <a:t>In 2016, Y. Wang, M. Liu, Z. Bao published a paper for the power system fault diagnosis using stacked auto-encoders to train the deep neural network.</a:t>
            </a:r>
          </a:p>
          <a:p>
            <a:pPr>
              <a:buFont typeface="Wingdings" panose="05000000000000000000" pitchFamily="2" charset="2"/>
              <a:buChar char="Ø"/>
            </a:pPr>
            <a:r>
              <a:rPr lang="en-US" dirty="0"/>
              <a:t>In 2017, Florian Rudin, Guo-</a:t>
            </a:r>
            <a:r>
              <a:rPr lang="en-US" dirty="0" err="1"/>
              <a:t>Jie</a:t>
            </a:r>
            <a:r>
              <a:rPr lang="en-US" dirty="0"/>
              <a:t> Li, </a:t>
            </a:r>
            <a:r>
              <a:rPr lang="en-US" dirty="0" err="1"/>
              <a:t>Keyou</a:t>
            </a:r>
            <a:r>
              <a:rPr lang="en-US" dirty="0"/>
              <a:t> Wang published a paper to use the Convolution Neural Networks for fault diagnosis.</a:t>
            </a:r>
          </a:p>
          <a:p>
            <a:pPr>
              <a:buFont typeface="Wingdings" panose="05000000000000000000" pitchFamily="2" charset="2"/>
              <a:buChar char="Ø"/>
            </a:pPr>
            <a:r>
              <a:rPr lang="en-US" dirty="0"/>
              <a:t>In 2017, Gabriel </a:t>
            </a:r>
            <a:r>
              <a:rPr lang="en-US" dirty="0" err="1"/>
              <a:t>Michau</a:t>
            </a:r>
            <a:r>
              <a:rPr lang="en-US" dirty="0"/>
              <a:t>, Thomas Palm, Olga Fink published a paper on HELM for the power system fault diagnosis.</a:t>
            </a:r>
          </a:p>
          <a:p>
            <a:pPr>
              <a:buFont typeface="Wingdings" panose="05000000000000000000" pitchFamily="2" charset="2"/>
              <a:buChar char="Ø"/>
            </a:pPr>
            <a:r>
              <a:rPr lang="en-US" dirty="0"/>
              <a:t>In 2017, </a:t>
            </a:r>
            <a:r>
              <a:rPr lang="en-US" dirty="0" err="1"/>
              <a:t>Biswarup</a:t>
            </a:r>
            <a:r>
              <a:rPr lang="en-US" dirty="0"/>
              <a:t> Bhattacharya, Abhishek Sinha published a paper on fault analysis using Recurrent Neural Networks. </a:t>
            </a:r>
          </a:p>
        </p:txBody>
      </p:sp>
      <p:sp>
        <p:nvSpPr>
          <p:cNvPr id="4" name="Date Placeholder 3">
            <a:extLst>
              <a:ext uri="{FF2B5EF4-FFF2-40B4-BE49-F238E27FC236}">
                <a16:creationId xmlns:a16="http://schemas.microsoft.com/office/drawing/2014/main" id="{3E42F76C-AE18-42CC-BCFD-97642345C085}"/>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F578E3E6-C96F-47C2-AF11-67AA4F173BA9}"/>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id="{A54F299C-A042-4E63-AD4E-68885DFF816C}"/>
              </a:ext>
            </a:extLst>
          </p:cNvPr>
          <p:cNvSpPr txBox="1"/>
          <p:nvPr/>
        </p:nvSpPr>
        <p:spPr>
          <a:xfrm>
            <a:off x="838200" y="339110"/>
            <a:ext cx="10622872" cy="584775"/>
          </a:xfrm>
          <a:prstGeom prst="rect">
            <a:avLst/>
          </a:prstGeom>
          <a:noFill/>
        </p:spPr>
        <p:txBody>
          <a:bodyPr wrap="square" rtlCol="0">
            <a:spAutoFit/>
          </a:bodyPr>
          <a:lstStyle/>
          <a:p>
            <a:pPr algn="ctr"/>
            <a:r>
              <a:rPr lang="en-IN" sz="3200" b="1" u="sng" dirty="0">
                <a:solidFill>
                  <a:srgbClr val="FF0000"/>
                </a:solidFill>
              </a:rPr>
              <a:t>Literature Survey </a:t>
            </a:r>
          </a:p>
        </p:txBody>
      </p:sp>
    </p:spTree>
    <p:extLst>
      <p:ext uri="{BB962C8B-B14F-4D97-AF65-F5344CB8AC3E}">
        <p14:creationId xmlns:p14="http://schemas.microsoft.com/office/powerpoint/2010/main" val="29912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D8F2E-F312-48F9-8BEA-3CC4FEE21B43}"/>
              </a:ext>
            </a:extLst>
          </p:cNvPr>
          <p:cNvSpPr>
            <a:spLocks noGrp="1"/>
          </p:cNvSpPr>
          <p:nvPr>
            <p:ph idx="1"/>
          </p:nvPr>
        </p:nvSpPr>
        <p:spPr>
          <a:xfrm>
            <a:off x="838200" y="1411550"/>
            <a:ext cx="10515600" cy="4765413"/>
          </a:xfrm>
        </p:spPr>
        <p:txBody>
          <a:bodyPr/>
          <a:lstStyle/>
          <a:p>
            <a:pPr>
              <a:buFont typeface="Wingdings" panose="05000000000000000000" pitchFamily="2" charset="2"/>
              <a:buChar char="Ø"/>
            </a:pPr>
            <a:r>
              <a:rPr lang="en-US" dirty="0"/>
              <a:t>The artificial neural networks are not up to the mark when we compared the performance with the deep learning neural networks.</a:t>
            </a:r>
          </a:p>
          <a:p>
            <a:pPr>
              <a:buFont typeface="Wingdings" panose="05000000000000000000" pitchFamily="2" charset="2"/>
              <a:buChar char="Ø"/>
            </a:pPr>
            <a:r>
              <a:rPr lang="en-US" dirty="0"/>
              <a:t>There are many architectures of deep neural networks. In these networks, some are application-specific. </a:t>
            </a:r>
          </a:p>
        </p:txBody>
      </p:sp>
      <p:sp>
        <p:nvSpPr>
          <p:cNvPr id="4" name="Date Placeholder 3">
            <a:extLst>
              <a:ext uri="{FF2B5EF4-FFF2-40B4-BE49-F238E27FC236}">
                <a16:creationId xmlns:a16="http://schemas.microsoft.com/office/drawing/2014/main" id="{3F8F5430-90E2-457C-8DDA-49C432CED6FD}"/>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78CF1411-085B-41FA-9572-75B8D8A7BA4E}"/>
              </a:ext>
            </a:extLst>
          </p:cNvPr>
          <p:cNvSpPr>
            <a:spLocks noGrp="1"/>
          </p:cNvSpPr>
          <p:nvPr>
            <p:ph type="sldNum" sz="quarter" idx="12"/>
          </p:nvPr>
        </p:nvSpPr>
        <p:spPr/>
        <p:txBody>
          <a:body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id="{90F618BB-60FB-4135-B668-E4EE3E6684F4}"/>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Research Gap </a:t>
            </a:r>
          </a:p>
        </p:txBody>
      </p:sp>
    </p:spTree>
    <p:extLst>
      <p:ext uri="{BB962C8B-B14F-4D97-AF65-F5344CB8AC3E}">
        <p14:creationId xmlns:p14="http://schemas.microsoft.com/office/powerpoint/2010/main" val="27494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Neural network applications in power system</a:t>
            </a:r>
          </a:p>
        </p:txBody>
      </p:sp>
      <p:pic>
        <p:nvPicPr>
          <p:cNvPr id="7" name="Content Placeholder 6">
            <a:extLst>
              <a:ext uri="{FF2B5EF4-FFF2-40B4-BE49-F238E27FC236}">
                <a16:creationId xmlns:a16="http://schemas.microsoft.com/office/drawing/2014/main" id="{BA0A6C8F-802D-400B-B5FA-7B2C68FF7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702" y="2252824"/>
            <a:ext cx="4717189" cy="2857748"/>
          </a:xfrm>
        </p:spPr>
      </p:pic>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27FDA578-60F2-4A5E-BD94-10213F42A73A}"/>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39516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val="190671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2046</TotalTime>
  <Words>929</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Bahamas</vt:lpstr>
      <vt:lpstr>Calibri</vt:lpstr>
      <vt:lpstr>Calibri Light</vt:lpstr>
      <vt:lpstr>Century Gothic</vt:lpstr>
      <vt:lpstr>Times New Roman</vt:lpstr>
      <vt:lpstr>Wingdings</vt:lpstr>
      <vt:lpstr>Office Theme</vt:lpstr>
      <vt:lpstr>PowerPoint Presentation</vt:lpstr>
      <vt:lpstr>PowerPoint Presentation</vt:lpstr>
      <vt:lpstr> Objective</vt:lpstr>
      <vt:lpstr>PowerPoint Presentation</vt:lpstr>
      <vt:lpstr>PowerPoint Presentation</vt:lpstr>
      <vt:lpstr>PowerPoint Presentation</vt:lpstr>
      <vt:lpstr>PowerPoint Presentation</vt:lpstr>
      <vt:lpstr>Neural network applications in power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260</cp:revision>
  <dcterms:created xsi:type="dcterms:W3CDTF">2013-07-15T20:26:40Z</dcterms:created>
  <dcterms:modified xsi:type="dcterms:W3CDTF">2019-12-19T14:15:35Z</dcterms:modified>
</cp:coreProperties>
</file>