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>
        <p:scale>
          <a:sx n="150" d="100"/>
          <a:sy n="150" d="100"/>
        </p:scale>
        <p:origin x="33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irst\Downloads\Del\&#1054;&#1073;&#1088;&#1072;&#1097;&#1077;&#1085;&#1080;&#1103;%20&#1075;&#1088;&#1072;&#1078;&#1076;&#1072;&#1085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k\Desktop\Sobesedovanie\IAC\&#1054;&#1073;&#1088;&#1072;&#1097;&#1077;&#1085;&#1080;&#1103;%20&#1075;&#1088;&#1072;&#1078;&#1076;&#1072;&#108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k\Desktop\Sobesedovanie\IAC\&#1054;&#1073;&#1088;&#1072;&#1097;&#1077;&#1085;&#1080;&#1103;%20&#1075;&#1088;&#1072;&#1078;&#1076;&#1072;&#108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k\Desktop\Sobesedovanie\IAC\&#1054;&#1073;&#1088;&#1072;&#1097;&#1077;&#1085;&#1080;&#1103;%20&#1075;&#1088;&#1072;&#1078;&#1076;&#1072;&#108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046508724939065"/>
          <c:y val="5.629729809237996E-2"/>
          <c:w val="0.82654056212128379"/>
          <c:h val="0.69774274834785366"/>
        </c:manualLayout>
      </c:layout>
      <c:barChart>
        <c:barDir val="col"/>
        <c:grouping val="clustered"/>
        <c:varyColors val="0"/>
        <c:ser>
          <c:idx val="0"/>
          <c:order val="0"/>
          <c:tx>
            <c:v>1-3 кв 2018 года</c:v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Лист1!$F$1:$H$1</c:f>
              <c:strCache>
                <c:ptCount val="3"/>
                <c:pt idx="0">
                  <c:v>Письменная</c:v>
                </c:pt>
                <c:pt idx="1">
                  <c:v>Электронная</c:v>
                </c:pt>
                <c:pt idx="2">
                  <c:v>Устная</c:v>
                </c:pt>
              </c:strCache>
            </c:strRef>
          </c:cat>
          <c:val>
            <c:numRef>
              <c:f>Лист1!$J$20:$L$20</c:f>
              <c:numCache>
                <c:formatCode>0.0</c:formatCode>
                <c:ptCount val="3"/>
                <c:pt idx="0">
                  <c:v>60.903296890659668</c:v>
                </c:pt>
                <c:pt idx="1">
                  <c:v>36.6723564360436</c:v>
                </c:pt>
                <c:pt idx="2">
                  <c:v>2.424346673296744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7-4126-A120-FE9453BA3DA1}"/>
            </c:ext>
          </c:extLst>
        </c:ser>
        <c:ser>
          <c:idx val="1"/>
          <c:order val="1"/>
          <c:tx>
            <c:v>1-3 кв 2019 года</c:v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Лист1!$F$1:$H$1</c:f>
              <c:strCache>
                <c:ptCount val="3"/>
                <c:pt idx="0">
                  <c:v>Письменная</c:v>
                </c:pt>
                <c:pt idx="1">
                  <c:v>Электронная</c:v>
                </c:pt>
                <c:pt idx="2">
                  <c:v>Устная</c:v>
                </c:pt>
              </c:strCache>
            </c:strRef>
          </c:cat>
          <c:val>
            <c:numRef>
              <c:f>Лист1!$J$24:$L$24</c:f>
              <c:numCache>
                <c:formatCode>0.0</c:formatCode>
                <c:ptCount val="3"/>
                <c:pt idx="0">
                  <c:v>52.735649370824575</c:v>
                </c:pt>
                <c:pt idx="1">
                  <c:v>44.786023853263792</c:v>
                </c:pt>
                <c:pt idx="2">
                  <c:v>2.4783267759116354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A7-4126-A120-FE9453BA3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706710527"/>
        <c:axId val="795438431"/>
      </c:barChart>
      <c:catAx>
        <c:axId val="706710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1">
                    <a:solidFill>
                      <a:sysClr val="windowText" lastClr="000000"/>
                    </a:solidFill>
                  </a:rPr>
                  <a:t>Форма обращения</a:t>
                </a:r>
              </a:p>
            </c:rich>
          </c:tx>
          <c:layout>
            <c:manualLayout>
              <c:xMode val="edge"/>
              <c:yMode val="edge"/>
              <c:x val="0.38318897543562386"/>
              <c:y val="0.87137158223144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5438431"/>
        <c:crosses val="autoZero"/>
        <c:auto val="1"/>
        <c:lblAlgn val="ctr"/>
        <c:lblOffset val="100"/>
        <c:noMultiLvlLbl val="0"/>
      </c:catAx>
      <c:valAx>
        <c:axId val="79543843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1" dirty="0">
                    <a:solidFill>
                      <a:sysClr val="windowText" lastClr="000000"/>
                    </a:solidFill>
                  </a:rPr>
                  <a:t>Соотношение формы обращения к их общему количеству</a:t>
                </a:r>
              </a:p>
            </c:rich>
          </c:tx>
          <c:layout>
            <c:manualLayout>
              <c:xMode val="edge"/>
              <c:yMode val="edge"/>
              <c:x val="2.5422160281226479E-2"/>
              <c:y val="9.575147294603532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671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50590551181107"/>
          <c:y val="6.5392971711869308E-2"/>
          <c:w val="0.4730915695741405"/>
          <c:h val="9.3478939722750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Распределение вопросов</a:t>
            </a:r>
            <a:r>
              <a:rPr lang="ru-RU" baseline="0"/>
              <a:t> по тематическим разделам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93340478314027"/>
          <c:y val="9.2289629276767454E-2"/>
          <c:w val="0.87066595216859732"/>
          <c:h val="0.62674400575372913"/>
        </c:manualLayout>
      </c:layout>
      <c:lineChart>
        <c:grouping val="standard"/>
        <c:varyColors val="0"/>
        <c:ser>
          <c:idx val="0"/>
          <c:order val="0"/>
          <c:tx>
            <c:strRef>
              <c:f>Лист1!$J$1</c:f>
              <c:strCache>
                <c:ptCount val="1"/>
                <c:pt idx="0">
                  <c:v>Государство, общество, политика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Лист1!$A$4:$A$10</c:f>
              <c:strCache>
                <c:ptCount val="6"/>
                <c:pt idx="0">
                  <c:v>2 кв 2018</c:v>
                </c:pt>
                <c:pt idx="1">
                  <c:v>3 кв 2018</c:v>
                </c:pt>
                <c:pt idx="2">
                  <c:v>4 кв 2018</c:v>
                </c:pt>
                <c:pt idx="3">
                  <c:v>1 кв 2019</c:v>
                </c:pt>
                <c:pt idx="4">
                  <c:v>2 кв 2019</c:v>
                </c:pt>
                <c:pt idx="5">
                  <c:v>3 кв 2019</c:v>
                </c:pt>
              </c:strCache>
            </c:strRef>
          </c:cat>
          <c:val>
            <c:numRef>
              <c:f>Лист1!$J$3:$J$9</c:f>
              <c:numCache>
                <c:formatCode>General</c:formatCode>
                <c:ptCount val="7"/>
                <c:pt idx="0">
                  <c:v>2462</c:v>
                </c:pt>
                <c:pt idx="1">
                  <c:v>2561</c:v>
                </c:pt>
                <c:pt idx="2">
                  <c:v>2402</c:v>
                </c:pt>
                <c:pt idx="3">
                  <c:v>2971</c:v>
                </c:pt>
                <c:pt idx="4">
                  <c:v>2582</c:v>
                </c:pt>
                <c:pt idx="5">
                  <c:v>3150</c:v>
                </c:pt>
                <c:pt idx="6">
                  <c:v>3024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72-4A8C-94B5-8055CF4B9096}"/>
            </c:ext>
          </c:extLst>
        </c:ser>
        <c:ser>
          <c:idx val="1"/>
          <c:order val="1"/>
          <c:tx>
            <c:strRef>
              <c:f>Лист1!$K$1</c:f>
              <c:strCache>
                <c:ptCount val="1"/>
                <c:pt idx="0">
                  <c:v>Социальная сфера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Лист1!$A$4:$A$10</c:f>
              <c:strCache>
                <c:ptCount val="6"/>
                <c:pt idx="0">
                  <c:v>2 кв 2018</c:v>
                </c:pt>
                <c:pt idx="1">
                  <c:v>3 кв 2018</c:v>
                </c:pt>
                <c:pt idx="2">
                  <c:v>4 кв 2018</c:v>
                </c:pt>
                <c:pt idx="3">
                  <c:v>1 кв 2019</c:v>
                </c:pt>
                <c:pt idx="4">
                  <c:v>2 кв 2019</c:v>
                </c:pt>
                <c:pt idx="5">
                  <c:v>3 кв 2019</c:v>
                </c:pt>
              </c:strCache>
            </c:strRef>
          </c:cat>
          <c:val>
            <c:numRef>
              <c:f>Лист1!$K$3:$K$9</c:f>
              <c:numCache>
                <c:formatCode>General</c:formatCode>
                <c:ptCount val="7"/>
                <c:pt idx="0">
                  <c:v>6945</c:v>
                </c:pt>
                <c:pt idx="1">
                  <c:v>7902</c:v>
                </c:pt>
                <c:pt idx="2">
                  <c:v>6722</c:v>
                </c:pt>
                <c:pt idx="3">
                  <c:v>7175</c:v>
                </c:pt>
                <c:pt idx="4">
                  <c:v>7405</c:v>
                </c:pt>
                <c:pt idx="5">
                  <c:v>9003</c:v>
                </c:pt>
                <c:pt idx="6">
                  <c:v>8408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72-4A8C-94B5-8055CF4B9096}"/>
            </c:ext>
          </c:extLst>
        </c:ser>
        <c:ser>
          <c:idx val="2"/>
          <c:order val="2"/>
          <c:tx>
            <c:strRef>
              <c:f>Лист1!$L$1</c:f>
              <c:strCache>
                <c:ptCount val="1"/>
                <c:pt idx="0">
                  <c:v>Экономика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Лист1!$A$4:$A$10</c:f>
              <c:strCache>
                <c:ptCount val="6"/>
                <c:pt idx="0">
                  <c:v>2 кв 2018</c:v>
                </c:pt>
                <c:pt idx="1">
                  <c:v>3 кв 2018</c:v>
                </c:pt>
                <c:pt idx="2">
                  <c:v>4 кв 2018</c:v>
                </c:pt>
                <c:pt idx="3">
                  <c:v>1 кв 2019</c:v>
                </c:pt>
                <c:pt idx="4">
                  <c:v>2 кв 2019</c:v>
                </c:pt>
                <c:pt idx="5">
                  <c:v>3 кв 2019</c:v>
                </c:pt>
              </c:strCache>
            </c:strRef>
          </c:cat>
          <c:val>
            <c:numRef>
              <c:f>Лист1!$L$3:$L$9</c:f>
              <c:numCache>
                <c:formatCode>General</c:formatCode>
                <c:ptCount val="7"/>
                <c:pt idx="0">
                  <c:v>7107</c:v>
                </c:pt>
                <c:pt idx="1">
                  <c:v>10539</c:v>
                </c:pt>
                <c:pt idx="2">
                  <c:v>8213</c:v>
                </c:pt>
                <c:pt idx="3">
                  <c:v>8534</c:v>
                </c:pt>
                <c:pt idx="4">
                  <c:v>12083</c:v>
                </c:pt>
                <c:pt idx="5">
                  <c:v>11118</c:v>
                </c:pt>
                <c:pt idx="6">
                  <c:v>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72-4A8C-94B5-8055CF4B9096}"/>
            </c:ext>
          </c:extLst>
        </c:ser>
        <c:ser>
          <c:idx val="3"/>
          <c:order val="3"/>
          <c:tx>
            <c:strRef>
              <c:f>Лист1!$M$1</c:f>
              <c:strCache>
                <c:ptCount val="1"/>
                <c:pt idx="0">
                  <c:v>Оборона, безопасность, законность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Лист1!$A$4:$A$10</c:f>
              <c:strCache>
                <c:ptCount val="6"/>
                <c:pt idx="0">
                  <c:v>2 кв 2018</c:v>
                </c:pt>
                <c:pt idx="1">
                  <c:v>3 кв 2018</c:v>
                </c:pt>
                <c:pt idx="2">
                  <c:v>4 кв 2018</c:v>
                </c:pt>
                <c:pt idx="3">
                  <c:v>1 кв 2019</c:v>
                </c:pt>
                <c:pt idx="4">
                  <c:v>2 кв 2019</c:v>
                </c:pt>
                <c:pt idx="5">
                  <c:v>3 кв 2019</c:v>
                </c:pt>
              </c:strCache>
            </c:strRef>
          </c:cat>
          <c:val>
            <c:numRef>
              <c:f>Лист1!$M$3:$M$9</c:f>
              <c:numCache>
                <c:formatCode>General</c:formatCode>
                <c:ptCount val="7"/>
                <c:pt idx="0">
                  <c:v>1241</c:v>
                </c:pt>
                <c:pt idx="1">
                  <c:v>2527</c:v>
                </c:pt>
                <c:pt idx="2">
                  <c:v>1966</c:v>
                </c:pt>
                <c:pt idx="3">
                  <c:v>1840</c:v>
                </c:pt>
                <c:pt idx="4">
                  <c:v>1600</c:v>
                </c:pt>
                <c:pt idx="5">
                  <c:v>2126</c:v>
                </c:pt>
                <c:pt idx="6">
                  <c:v>2184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72-4A8C-94B5-8055CF4B9096}"/>
            </c:ext>
          </c:extLst>
        </c:ser>
        <c:ser>
          <c:idx val="4"/>
          <c:order val="4"/>
          <c:tx>
            <c:strRef>
              <c:f>Лист1!$N$1</c:f>
              <c:strCache>
                <c:ptCount val="1"/>
                <c:pt idx="0">
                  <c:v>Жилищно-коммунальная сфера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Лист1!$A$4:$A$10</c:f>
              <c:strCache>
                <c:ptCount val="6"/>
                <c:pt idx="0">
                  <c:v>2 кв 2018</c:v>
                </c:pt>
                <c:pt idx="1">
                  <c:v>3 кв 2018</c:v>
                </c:pt>
                <c:pt idx="2">
                  <c:v>4 кв 2018</c:v>
                </c:pt>
                <c:pt idx="3">
                  <c:v>1 кв 2019</c:v>
                </c:pt>
                <c:pt idx="4">
                  <c:v>2 кв 2019</c:v>
                </c:pt>
                <c:pt idx="5">
                  <c:v>3 кв 2019</c:v>
                </c:pt>
              </c:strCache>
            </c:strRef>
          </c:cat>
          <c:val>
            <c:numRef>
              <c:f>Лист1!$N$3:$N$9</c:f>
              <c:numCache>
                <c:formatCode>General</c:formatCode>
                <c:ptCount val="7"/>
                <c:pt idx="0">
                  <c:v>13369</c:v>
                </c:pt>
                <c:pt idx="1">
                  <c:v>12101</c:v>
                </c:pt>
                <c:pt idx="2">
                  <c:v>9629</c:v>
                </c:pt>
                <c:pt idx="3">
                  <c:v>13277</c:v>
                </c:pt>
                <c:pt idx="4">
                  <c:v>13900</c:v>
                </c:pt>
                <c:pt idx="5">
                  <c:v>12883</c:v>
                </c:pt>
                <c:pt idx="6">
                  <c:v>13172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72-4A8C-94B5-8055CF4B9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464590256"/>
        <c:axId val="479347824"/>
      </c:lineChart>
      <c:catAx>
        <c:axId val="464590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Временной промежуток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9347824"/>
        <c:crosses val="autoZero"/>
        <c:auto val="1"/>
        <c:lblAlgn val="ctr"/>
        <c:lblOffset val="100"/>
        <c:noMultiLvlLbl val="0"/>
      </c:catAx>
      <c:valAx>
        <c:axId val="47934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Количество вопросов в обращениях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459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85141840273881"/>
          <c:y val="0.83403106640139735"/>
          <c:w val="0.84983493332977222"/>
          <c:h val="0.16596893359860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12472811310492"/>
          <c:y val="5.7811814143297918E-2"/>
          <c:w val="0.46447573469828629"/>
          <c:h val="0.93940966529641468"/>
        </c:manualLayout>
      </c:layout>
      <c:pieChart>
        <c:varyColors val="1"/>
        <c:ser>
          <c:idx val="0"/>
          <c:order val="0"/>
          <c:explosion val="13"/>
          <c:dPt>
            <c:idx val="0"/>
            <c:bubble3D val="0"/>
            <c:explosion val="3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B8C-4F73-9DA8-EB0F4E460F4D}"/>
              </c:ext>
            </c:extLst>
          </c:dPt>
          <c:dPt>
            <c:idx val="1"/>
            <c:bubble3D val="0"/>
            <c:explosion val="4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B8C-4F73-9DA8-EB0F4E460F4D}"/>
              </c:ext>
            </c:extLst>
          </c:dPt>
          <c:dPt>
            <c:idx val="2"/>
            <c:bubble3D val="0"/>
            <c:explosion val="7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B8C-4F73-9DA8-EB0F4E460F4D}"/>
              </c:ext>
            </c:extLst>
          </c:dPt>
          <c:dPt>
            <c:idx val="3"/>
            <c:bubble3D val="0"/>
            <c:explosion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B8C-4F73-9DA8-EB0F4E460F4D}"/>
              </c:ext>
            </c:extLst>
          </c:dPt>
          <c:dPt>
            <c:idx val="4"/>
            <c:bubble3D val="0"/>
            <c:explosion val="6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B8C-4F73-9DA8-EB0F4E460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Лист1!$J$1:$N$1</c:f>
              <c:strCache>
                <c:ptCount val="5"/>
                <c:pt idx="0">
                  <c:v>Государство, общество, политика</c:v>
                </c:pt>
                <c:pt idx="1">
                  <c:v>Социальная сфера</c:v>
                </c:pt>
                <c:pt idx="2">
                  <c:v>Экономика</c:v>
                </c:pt>
                <c:pt idx="3">
                  <c:v>Оборона, безопасность, законность</c:v>
                </c:pt>
                <c:pt idx="4">
                  <c:v>Жилищно-коммунальная сфера</c:v>
                </c:pt>
              </c:strCache>
            </c:strRef>
          </c:cat>
          <c:val>
            <c:numRef>
              <c:f>Лист1!$J$11:$N$11</c:f>
              <c:numCache>
                <c:formatCode>General</c:formatCode>
                <c:ptCount val="5"/>
                <c:pt idx="0">
                  <c:v>7.7597558681520811</c:v>
                </c:pt>
                <c:pt idx="1">
                  <c:v>22.541437618878415</c:v>
                </c:pt>
                <c:pt idx="2">
                  <c:v>27.024852120477394</c:v>
                </c:pt>
                <c:pt idx="3">
                  <c:v>5.9925171916476812</c:v>
                </c:pt>
                <c:pt idx="4">
                  <c:v>36.681437200844428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B8C-4F73-9DA8-EB0F4E460F4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481027955177018"/>
          <c:y val="0.25873053947726732"/>
          <c:w val="0.42653371083169056"/>
          <c:h val="0.6819825768243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Результаты рассмотрения вопросов за 2018-2019 года</a:t>
            </a:r>
          </a:p>
        </c:rich>
      </c:tx>
      <c:layout>
        <c:manualLayout>
          <c:xMode val="edge"/>
          <c:yMode val="edge"/>
          <c:x val="0.14189105483406922"/>
          <c:y val="1.1732044717566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Лист1!$P$1</c:f>
              <c:strCache>
                <c:ptCount val="1"/>
                <c:pt idx="0">
                  <c:v>Разъяснено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Лист1!$A$11:$A$12</c:f>
              <c:strCache>
                <c:ptCount val="2"/>
                <c:pt idx="0">
                  <c:v>Первое полугодие 2018 г</c:v>
                </c:pt>
                <c:pt idx="1">
                  <c:v>Первое полугодие 2019 г</c:v>
                </c:pt>
              </c:strCache>
            </c:strRef>
          </c:cat>
          <c:val>
            <c:numRef>
              <c:f>Лист1!$P$11:$P$12</c:f>
              <c:numCache>
                <c:formatCode>General</c:formatCode>
                <c:ptCount val="2"/>
                <c:pt idx="0">
                  <c:v>44533</c:v>
                </c:pt>
                <c:pt idx="1">
                  <c:v>47402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26-4FBB-A457-91B7F739833D}"/>
            </c:ext>
          </c:extLst>
        </c:ser>
        <c:ser>
          <c:idx val="1"/>
          <c:order val="1"/>
          <c:tx>
            <c:strRef>
              <c:f>Лист1!$Q$1</c:f>
              <c:strCache>
                <c:ptCount val="1"/>
                <c:pt idx="0">
                  <c:v>Поддержано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Лист1!$A$11:$A$12</c:f>
              <c:strCache>
                <c:ptCount val="2"/>
                <c:pt idx="0">
                  <c:v>Первое полугодие 2018 г</c:v>
                </c:pt>
                <c:pt idx="1">
                  <c:v>Первое полугодие 2019 г</c:v>
                </c:pt>
              </c:strCache>
            </c:strRef>
          </c:cat>
          <c:val>
            <c:numRef>
              <c:f>Лист1!$Q$11:$Q$12</c:f>
              <c:numCache>
                <c:formatCode>General</c:formatCode>
                <c:ptCount val="2"/>
                <c:pt idx="0">
                  <c:v>9379</c:v>
                </c:pt>
                <c:pt idx="1">
                  <c:v>9204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26-4FBB-A457-91B7F739833D}"/>
            </c:ext>
          </c:extLst>
        </c:ser>
        <c:ser>
          <c:idx val="2"/>
          <c:order val="2"/>
          <c:tx>
            <c:strRef>
              <c:f>Лист1!$R$1</c:f>
              <c:strCache>
                <c:ptCount val="1"/>
                <c:pt idx="0">
                  <c:v>Не поддержано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Лист1!$A$11:$A$12</c:f>
              <c:strCache>
                <c:ptCount val="2"/>
                <c:pt idx="0">
                  <c:v>Первое полугодие 2018 г</c:v>
                </c:pt>
                <c:pt idx="1">
                  <c:v>Первое полугодие 2019 г</c:v>
                </c:pt>
              </c:strCache>
            </c:strRef>
          </c:cat>
          <c:val>
            <c:numRef>
              <c:f>Лист1!$R$11:$R$12</c:f>
              <c:numCache>
                <c:formatCode>General</c:formatCode>
                <c:ptCount val="2"/>
                <c:pt idx="0">
                  <c:v>829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26-4FBB-A457-91B7F739833D}"/>
            </c:ext>
          </c:extLst>
        </c:ser>
        <c:ser>
          <c:idx val="3"/>
          <c:order val="3"/>
          <c:tx>
            <c:strRef>
              <c:f>Лист1!$S$1</c:f>
              <c:strCache>
                <c:ptCount val="1"/>
                <c:pt idx="0">
                  <c:v>Дан ответ автору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Лист1!$A$11:$A$12</c:f>
              <c:strCache>
                <c:ptCount val="2"/>
                <c:pt idx="0">
                  <c:v>Первое полугодие 2018 г</c:v>
                </c:pt>
                <c:pt idx="1">
                  <c:v>Первое полугодие 2019 г</c:v>
                </c:pt>
              </c:strCache>
            </c:strRef>
          </c:cat>
          <c:val>
            <c:numRef>
              <c:f>Лист1!$S$11:$S$13</c:f>
              <c:numCache>
                <c:formatCode>General</c:formatCode>
                <c:ptCount val="2"/>
                <c:pt idx="0">
                  <c:v>112</c:v>
                </c:pt>
                <c:pt idx="1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26-4FBB-A457-91B7F739833D}"/>
            </c:ext>
          </c:extLst>
        </c:ser>
        <c:ser>
          <c:idx val="4"/>
          <c:order val="4"/>
          <c:tx>
            <c:strRef>
              <c:f>Лист1!$T$1</c:f>
              <c:strCache>
                <c:ptCount val="1"/>
                <c:pt idx="0">
                  <c:v>Оставлено без ответа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Лист1!$A$11:$A$12</c:f>
              <c:strCache>
                <c:ptCount val="2"/>
                <c:pt idx="0">
                  <c:v>Первое полугодие 2018 г</c:v>
                </c:pt>
                <c:pt idx="1">
                  <c:v>Первое полугодие 2019 г</c:v>
                </c:pt>
              </c:strCache>
            </c:strRef>
          </c:cat>
          <c:val>
            <c:numRef>
              <c:f>Лист1!$T$11:$T$12</c:f>
              <c:numCache>
                <c:formatCode>General</c:formatCode>
                <c:ptCount val="2"/>
                <c:pt idx="0">
                  <c:v>253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26-4FBB-A457-91B7F739833D}"/>
            </c:ext>
          </c:extLst>
        </c:ser>
        <c:ser>
          <c:idx val="5"/>
          <c:order val="5"/>
          <c:tx>
            <c:strRef>
              <c:f>Лист1!$U$1</c:f>
              <c:strCache>
                <c:ptCount val="1"/>
                <c:pt idx="0">
                  <c:v>Направлено по компетенци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Лист1!$A$11:$A$12</c:f>
              <c:strCache>
                <c:ptCount val="2"/>
                <c:pt idx="0">
                  <c:v>Первое полугодие 2018 г</c:v>
                </c:pt>
                <c:pt idx="1">
                  <c:v>Первое полугодие 2019 г</c:v>
                </c:pt>
              </c:strCache>
            </c:strRef>
          </c:cat>
          <c:val>
            <c:numRef>
              <c:f>Лист1!$U$11:$U$13</c:f>
              <c:numCache>
                <c:formatCode>General</c:formatCode>
                <c:ptCount val="2"/>
                <c:pt idx="0">
                  <c:v>4820</c:v>
                </c:pt>
                <c:pt idx="1">
                  <c:v>5880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26-4FBB-A457-91B7F739833D}"/>
            </c:ext>
          </c:extLst>
        </c:ser>
        <c:ser>
          <c:idx val="6"/>
          <c:order val="6"/>
          <c:tx>
            <c:strRef>
              <c:f>Лист1!$V$1</c:f>
              <c:strCache>
                <c:ptCount val="1"/>
                <c:pt idx="0">
                  <c:v>На рассмотрении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lumMod val="80000"/>
                  <a:lumOff val="2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Лист1!$A$11:$A$12</c:f>
              <c:strCache>
                <c:ptCount val="2"/>
                <c:pt idx="0">
                  <c:v>Первое полугодие 2018 г</c:v>
                </c:pt>
                <c:pt idx="1">
                  <c:v>Первое полугодие 2019 г</c:v>
                </c:pt>
              </c:strCache>
            </c:strRef>
          </c:cat>
          <c:val>
            <c:numRef>
              <c:f>Лист1!$V$11:$V$13</c:f>
              <c:numCache>
                <c:formatCode>General</c:formatCode>
                <c:ptCount val="2"/>
                <c:pt idx="0">
                  <c:v>1486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26-4FBB-A457-91B7F73983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70496944"/>
        <c:axId val="457486480"/>
      </c:barChart>
      <c:catAx>
        <c:axId val="470496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7486480"/>
        <c:crosses val="autoZero"/>
        <c:auto val="1"/>
        <c:lblAlgn val="ctr"/>
        <c:lblOffset val="100"/>
        <c:noMultiLvlLbl val="0"/>
      </c:catAx>
      <c:valAx>
        <c:axId val="45748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Количество рассмотренных вопросов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049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065295058960659"/>
          <c:y val="0.21363568444587222"/>
          <c:w val="0.22602693141701527"/>
          <c:h val="0.51504781369421837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D67E1-0906-4BE9-B79C-A447495E4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0BAE4E-1C17-4A6F-B5D1-BEF0B91D4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58C4F-1C91-4076-860A-11CC10C9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06427B-0456-458E-8F54-CB1179DE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964-374B-4B56-90C5-5A954D1B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99213-BF4B-4E2A-83CD-F38D4DD2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94AF2C-4471-4A16-8B47-380FC610C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324B02-62E3-4E71-B31B-BF8830F7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56931-1A4E-44E2-8D4F-1E0CFDD6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2FCEBA-CB37-426F-996F-EF72A25D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4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DE4FCD-8C24-4092-AA90-71E235108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688926-B9A5-4B09-A1DB-BC0C8772D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DB4BE2-F0C9-45C0-A2C7-B3D5B732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00B72-AB3F-4A7B-9137-318CB0CF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9D15C-4EC1-4D8A-BC91-B9A4F37F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1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48168-02FF-4B85-BC54-D58C7368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84B7B-4C1E-445A-A85B-509C2A8F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0CCE67-BF5D-4ABE-82F7-247AF225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74D9B-DBA0-414B-B3F3-EF23C376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60747A-A0A1-477E-A60B-A2378A4D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22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0702E-36DF-4EB4-92FF-DD1FFD0D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2236B2-42BD-4E1D-9E5F-8A95BAAB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999D47-3E27-4D8F-98DF-67841B0D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88577-63B2-4FAF-8BD3-B79AA54F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D63C8-DA1D-4EB8-BC2B-46D010CF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2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CC5AE-2238-467A-8572-8512BBB0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CD0A8-D265-4896-B627-4B1518A1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EC750A-1125-4331-BB91-ED03DFB4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79E70D-1BAB-4625-9860-B8185BCD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CE8116-7F56-4FEF-A3C4-2ED26A59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B5349-5A7A-4C00-A2E5-840A6914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7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10B87-D77E-4879-9458-3E8F6072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77E676-DBCA-4CD0-A553-7A76F338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7018B8-6FB9-4288-BD4F-A54160E0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B0A693-DF5F-4D43-A0E4-1F723B897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C2BA11-A065-4606-B70B-8F605B865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FB6C23-29DC-4F26-B018-518B790A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8908D2-F4CB-411C-A91C-7F61FB91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4B91F-8F4A-4366-937B-DFAF4BF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1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9A05F-3C12-44A4-9BB7-F9C51A42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0C35DA-CB27-4561-8943-AD4599E8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D13229-14D7-4612-BD6E-407D44CC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97A1E0-E991-40C7-ACAA-0F788317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0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151148-3B33-4BCF-B697-EC57C270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785AE7-EEAD-4865-8610-A609BFCC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FC0736-2F31-4E63-946F-DFA62D16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7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63725-FFD8-4268-B0C5-33DA7DD2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8C95C-6FB3-4CD5-A7D0-200D8AA5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97EC7A-05C7-48F5-9B44-905F1A4EA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2358C7-698D-4C08-895D-CB413DD3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B1DCA5-4485-43BD-A5E7-3F39AB1C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084390-522C-4E1E-9475-22DB3255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8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D33CE-B709-4142-A341-4139154D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0E7413-12AF-48FE-9F00-18C4F827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CC61D7-D1D0-49F6-93D5-ADF86CBF8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4831C3-CAEE-4E9B-95C9-8BCEFE84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643879-2E9B-4B77-852E-6CA6BE9B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1A90E3-58F1-4110-BBE3-211D94DA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7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50C56-E5F7-49FA-90EC-73926A91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01B9D8-DDFF-4DD9-8C6C-A2F59936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5136E-7DC8-4944-AD48-AA311BE22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111B-22FE-440B-86AB-EF8D07581C4B}" type="datetimeFigureOut">
              <a:rPr lang="ru-RU" smtClean="0"/>
              <a:t>12.07.2021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F8138-92C5-4FB1-B433-D842C30B7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CB840-F528-43A2-96CE-9CDA7A663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2982D-B5E7-4E4A-BDD4-652B273A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2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41E4E4-36EB-456A-BCAE-1544B9CD2942}"/>
              </a:ext>
            </a:extLst>
          </p:cNvPr>
          <p:cNvSpPr txBox="1"/>
          <p:nvPr/>
        </p:nvSpPr>
        <p:spPr>
          <a:xfrm>
            <a:off x="95251" y="85725"/>
            <a:ext cx="6029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2060"/>
                </a:solidFill>
                <a:latin typeface="+mj-lt"/>
              </a:rPr>
              <a:t>Количество поступивших обращений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2B203-707A-4C14-A971-C39892012F3F}"/>
              </a:ext>
            </a:extLst>
          </p:cNvPr>
          <p:cNvSpPr txBox="1"/>
          <p:nvPr/>
        </p:nvSpPr>
        <p:spPr>
          <a:xfrm>
            <a:off x="543248" y="4816066"/>
            <a:ext cx="4920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За первые три квартала 2019 года поступило </a:t>
            </a:r>
            <a:r>
              <a:rPr lang="ru-RU" b="1" dirty="0"/>
              <a:t>108 452 </a:t>
            </a:r>
            <a:r>
              <a:rPr lang="ru-RU" dirty="0"/>
              <a:t>обращений, что на </a:t>
            </a:r>
            <a:r>
              <a:rPr lang="ru-RU" b="1" dirty="0"/>
              <a:t>17% больше</a:t>
            </a:r>
            <a:r>
              <a:rPr lang="ru-RU" dirty="0"/>
              <a:t>, чем количество обращений, поступивших за аналогичный период 2018 года.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8B01DB6-D740-4481-A334-CC6D3F00270D}"/>
              </a:ext>
            </a:extLst>
          </p:cNvPr>
          <p:cNvCxnSpPr>
            <a:cxnSpLocks/>
          </p:cNvCxnSpPr>
          <p:nvPr/>
        </p:nvCxnSpPr>
        <p:spPr>
          <a:xfrm>
            <a:off x="264730" y="6113414"/>
            <a:ext cx="5438775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2049AD-BB2F-4069-90FF-E98655F212AC}"/>
              </a:ext>
            </a:extLst>
          </p:cNvPr>
          <p:cNvSpPr txBox="1"/>
          <p:nvPr/>
        </p:nvSpPr>
        <p:spPr>
          <a:xfrm>
            <a:off x="6834500" y="4485069"/>
            <a:ext cx="4489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  Большая часть обращений приходит в письменной и электронной форме.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  В среднем, в письменной форме приходит </a:t>
            </a:r>
            <a:r>
              <a:rPr lang="ru-RU" b="1" dirty="0"/>
              <a:t>56,7%</a:t>
            </a:r>
            <a:r>
              <a:rPr lang="ru-RU" dirty="0"/>
              <a:t>, в электронной </a:t>
            </a:r>
            <a:r>
              <a:rPr lang="ru-RU" b="1" dirty="0"/>
              <a:t>40,8%</a:t>
            </a:r>
            <a:r>
              <a:rPr lang="ru-RU" dirty="0"/>
              <a:t> и в устной форме </a:t>
            </a:r>
            <a:r>
              <a:rPr lang="ru-RU" b="1" dirty="0"/>
              <a:t>2,5%</a:t>
            </a:r>
            <a:r>
              <a:rPr lang="ru-RU" dirty="0"/>
              <a:t> обращений.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9516A-BDB1-4552-9755-0043E54036A6}"/>
              </a:ext>
            </a:extLst>
          </p:cNvPr>
          <p:cNvSpPr txBox="1"/>
          <p:nvPr/>
        </p:nvSpPr>
        <p:spPr>
          <a:xfrm>
            <a:off x="7819778" y="79387"/>
            <a:ext cx="324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/>
              <a:t>Распределение обращений по формам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87460"/>
              </p:ext>
            </p:extLst>
          </p:nvPr>
        </p:nvGraphicFramePr>
        <p:xfrm>
          <a:off x="115689" y="2368444"/>
          <a:ext cx="5945548" cy="1785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450595124"/>
                    </a:ext>
                  </a:extLst>
                </a:gridCol>
                <a:gridCol w="1345509">
                  <a:extLst>
                    <a:ext uri="{9D8B030D-6E8A-4147-A177-3AD203B41FA5}">
                      <a16:colId xmlns:a16="http://schemas.microsoft.com/office/drawing/2014/main" val="3335388051"/>
                    </a:ext>
                  </a:extLst>
                </a:gridCol>
                <a:gridCol w="1290512">
                  <a:extLst>
                    <a:ext uri="{9D8B030D-6E8A-4147-A177-3AD203B41FA5}">
                      <a16:colId xmlns:a16="http://schemas.microsoft.com/office/drawing/2014/main" val="1840211635"/>
                    </a:ext>
                  </a:extLst>
                </a:gridCol>
                <a:gridCol w="1124186">
                  <a:extLst>
                    <a:ext uri="{9D8B030D-6E8A-4147-A177-3AD203B41FA5}">
                      <a16:colId xmlns:a16="http://schemas.microsoft.com/office/drawing/2014/main" val="3289953536"/>
                    </a:ext>
                  </a:extLst>
                </a:gridCol>
                <a:gridCol w="1124186">
                  <a:extLst>
                    <a:ext uri="{9D8B030D-6E8A-4147-A177-3AD203B41FA5}">
                      <a16:colId xmlns:a16="http://schemas.microsoft.com/office/drawing/2014/main" val="2243574744"/>
                    </a:ext>
                  </a:extLst>
                </a:gridCol>
              </a:tblGrid>
              <a:tr h="3563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Временной интервал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Количество поступивших обращений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Форма обращения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3793345"/>
                  </a:ext>
                </a:extLst>
              </a:tr>
              <a:tr h="286719"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Письменная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Электронная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Устная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1564771"/>
                  </a:ext>
                </a:extLst>
              </a:tr>
              <a:tr h="263536"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i="1" u="none" strike="noStrike" dirty="0">
                          <a:effectLst/>
                        </a:rPr>
                        <a:t>ед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i="1" u="none" strike="noStrike" dirty="0">
                          <a:effectLst/>
                        </a:rPr>
                        <a:t>ед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i="1" u="none" strike="noStrike" dirty="0">
                          <a:effectLst/>
                        </a:rPr>
                        <a:t>ед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ед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011"/>
                  </a:ext>
                </a:extLst>
              </a:tr>
              <a:tr h="287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год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</a:t>
                      </a:r>
                      <a:r>
                        <a:rPr lang="ru-RU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кв 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7282743"/>
                  </a:ext>
                </a:extLst>
              </a:tr>
              <a:tr h="287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год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</a:t>
                      </a:r>
                      <a:r>
                        <a:rPr lang="ru-RU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кв 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0349526"/>
                  </a:ext>
                </a:extLst>
              </a:tr>
            </a:tbl>
          </a:graphicData>
        </a:graphic>
      </p:graphicFrame>
      <p:sp>
        <p:nvSpPr>
          <p:cNvPr id="3" name="Скругленный прямоугольник 2"/>
          <p:cNvSpPr/>
          <p:nvPr/>
        </p:nvSpPr>
        <p:spPr>
          <a:xfrm>
            <a:off x="1401279" y="3749608"/>
            <a:ext cx="966359" cy="40446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ная линия уступом 6"/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2113018" y="3925515"/>
            <a:ext cx="661991" cy="1119109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Диаграмма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34651"/>
              </p:ext>
            </p:extLst>
          </p:nvPr>
        </p:nvGraphicFramePr>
        <p:xfrm>
          <a:off x="5966847" y="387164"/>
          <a:ext cx="6225153" cy="336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8B01DB6-D740-4481-A334-CC6D3F00270D}"/>
              </a:ext>
            </a:extLst>
          </p:cNvPr>
          <p:cNvCxnSpPr>
            <a:cxnSpLocks/>
          </p:cNvCxnSpPr>
          <p:nvPr/>
        </p:nvCxnSpPr>
        <p:spPr>
          <a:xfrm>
            <a:off x="6746400" y="6316698"/>
            <a:ext cx="4687200" cy="0"/>
          </a:xfrm>
          <a:prstGeom prst="line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трелка вниз 8"/>
          <p:cNvSpPr/>
          <p:nvPr/>
        </p:nvSpPr>
        <p:spPr>
          <a:xfrm>
            <a:off x="8835956" y="3886244"/>
            <a:ext cx="486934" cy="56017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8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Диаграмма 43">
            <a:extLst>
              <a:ext uri="{FF2B5EF4-FFF2-40B4-BE49-F238E27FC236}">
                <a16:creationId xmlns:a16="http://schemas.microsoft.com/office/drawing/2014/main" id="{E2C1CBD0-6735-40B6-8519-D37F92195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810114"/>
              </p:ext>
            </p:extLst>
          </p:nvPr>
        </p:nvGraphicFramePr>
        <p:xfrm>
          <a:off x="1" y="2917265"/>
          <a:ext cx="7703999" cy="394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E3B054-C7A1-4FBF-A4C2-0CB6A7E329DB}"/>
              </a:ext>
            </a:extLst>
          </p:cNvPr>
          <p:cNvSpPr txBox="1"/>
          <p:nvPr/>
        </p:nvSpPr>
        <p:spPr>
          <a:xfrm>
            <a:off x="95250" y="85726"/>
            <a:ext cx="6619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2060"/>
                </a:solidFill>
                <a:latin typeface="+mj-lt"/>
              </a:rPr>
              <a:t>Количество поступивших вопросов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F8BC1-E7A2-44EB-83E4-96C0147EF41B}"/>
              </a:ext>
            </a:extLst>
          </p:cNvPr>
          <p:cNvSpPr txBox="1"/>
          <p:nvPr/>
        </p:nvSpPr>
        <p:spPr>
          <a:xfrm>
            <a:off x="47819" y="1424551"/>
            <a:ext cx="6943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     За первые три квартала 2019 года поступило </a:t>
            </a:r>
            <a:r>
              <a:rPr lang="ru-RU" b="1" dirty="0"/>
              <a:t>112 635 </a:t>
            </a:r>
            <a:r>
              <a:rPr lang="ru-RU" dirty="0"/>
              <a:t>вопросов. По сравнению с аналогичным периодом предыдущего года, количество вопросов увеличилось на </a:t>
            </a:r>
            <a:r>
              <a:rPr lang="ru-RU" b="1" dirty="0"/>
              <a:t>18%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     В среднем, за рассмотренный период поступило </a:t>
            </a:r>
            <a:r>
              <a:rPr lang="ru-RU" b="1" dirty="0"/>
              <a:t>34 588 </a:t>
            </a:r>
            <a:r>
              <a:rPr lang="ru-RU" dirty="0"/>
              <a:t>вопросов. Их распределение по темам представлено на графике ниже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29DC73-E1DF-457E-A2C4-A290C070EEB1}"/>
              </a:ext>
            </a:extLst>
          </p:cNvPr>
          <p:cNvSpPr txBox="1"/>
          <p:nvPr/>
        </p:nvSpPr>
        <p:spPr>
          <a:xfrm>
            <a:off x="9027764" y="0"/>
            <a:ext cx="2636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Структура полученных обращений за первые три квартала 2019 года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85905-A031-4943-AB53-90ADA1848617}"/>
              </a:ext>
            </a:extLst>
          </p:cNvPr>
          <p:cNvSpPr txBox="1"/>
          <p:nvPr/>
        </p:nvSpPr>
        <p:spPr>
          <a:xfrm>
            <a:off x="8229600" y="3820731"/>
            <a:ext cx="378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    За 2018-2019 года наибольшее количество поступивших вопросов в обращениях относится к </a:t>
            </a:r>
            <a:r>
              <a:rPr lang="ru-RU" i="1" dirty="0"/>
              <a:t>ж</a:t>
            </a:r>
            <a:r>
              <a:rPr lang="ru-RU" i="1" u="sng" dirty="0"/>
              <a:t>илищно-коммунальной сфере</a:t>
            </a:r>
            <a:r>
              <a:rPr lang="ru-RU" b="1" dirty="0"/>
              <a:t> </a:t>
            </a:r>
            <a:r>
              <a:rPr lang="ru-RU" dirty="0"/>
              <a:t>(за 1-3 кв. 2019 года </a:t>
            </a:r>
            <a:r>
              <a:rPr lang="ru-RU" b="1" dirty="0"/>
              <a:t>37%</a:t>
            </a:r>
            <a:r>
              <a:rPr lang="ru-RU" dirty="0"/>
              <a:t> от всех вопросов) и  </a:t>
            </a:r>
            <a:r>
              <a:rPr lang="ru-RU" i="1" u="sng" dirty="0"/>
              <a:t>экономической теме</a:t>
            </a:r>
            <a:r>
              <a:rPr lang="ru-RU" i="1" dirty="0"/>
              <a:t> </a:t>
            </a:r>
            <a:r>
              <a:rPr lang="ru-RU" dirty="0"/>
              <a:t>(за 1-3 кв. 2019 год </a:t>
            </a:r>
            <a:r>
              <a:rPr lang="ru-RU" b="1" dirty="0"/>
              <a:t>27%</a:t>
            </a:r>
            <a:r>
              <a:rPr lang="ru-RU" dirty="0"/>
              <a:t> от всех вопросов)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45E1F8D5-F961-4C68-AE2A-A808D307A150}"/>
              </a:ext>
            </a:extLst>
          </p:cNvPr>
          <p:cNvCxnSpPr>
            <a:cxnSpLocks/>
            <a:stCxn id="38" idx="2"/>
            <a:endCxn id="5" idx="0"/>
          </p:cNvCxnSpPr>
          <p:nvPr/>
        </p:nvCxnSpPr>
        <p:spPr>
          <a:xfrm rot="16200000" flipH="1">
            <a:off x="9485331" y="3182862"/>
            <a:ext cx="423738" cy="852000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968AA1-4F73-4C77-99E6-882DF9567745}"/>
              </a:ext>
            </a:extLst>
          </p:cNvPr>
          <p:cNvSpPr txBox="1"/>
          <p:nvPr/>
        </p:nvSpPr>
        <p:spPr>
          <a:xfrm>
            <a:off x="6506157" y="3140197"/>
            <a:ext cx="1291443" cy="314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В среднем</a:t>
            </a:r>
            <a:r>
              <a:rPr lang="en-US" sz="1400" b="1" dirty="0"/>
              <a:t>:</a:t>
            </a:r>
            <a:endParaRPr lang="ru-RU" sz="1400" b="1" dirty="0"/>
          </a:p>
        </p:txBody>
      </p:sp>
      <p:graphicFrame>
        <p:nvGraphicFramePr>
          <p:cNvPr id="38" name="Диаграмма 37">
            <a:extLst>
              <a:ext uri="{FF2B5EF4-FFF2-40B4-BE49-F238E27FC236}">
                <a16:creationId xmlns:a16="http://schemas.microsoft.com/office/drawing/2014/main" id="{5C9CB628-FAAE-4F1A-B5DD-15EB2AEFB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65990"/>
              </p:ext>
            </p:extLst>
          </p:nvPr>
        </p:nvGraphicFramePr>
        <p:xfrm>
          <a:off x="6350400" y="290658"/>
          <a:ext cx="5841600" cy="310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E58DCAC-7FE9-4558-AACE-A112E97F22A5}"/>
              </a:ext>
            </a:extLst>
          </p:cNvPr>
          <p:cNvSpPr txBox="1"/>
          <p:nvPr/>
        </p:nvSpPr>
        <p:spPr>
          <a:xfrm>
            <a:off x="6616269" y="3820731"/>
            <a:ext cx="1329465" cy="276999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9 656 вопросов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653F8-10F2-4DE7-849C-BEC141824093}"/>
              </a:ext>
            </a:extLst>
          </p:cNvPr>
          <p:cNvSpPr txBox="1"/>
          <p:nvPr/>
        </p:nvSpPr>
        <p:spPr>
          <a:xfrm>
            <a:off x="6616269" y="4941220"/>
            <a:ext cx="1348315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2 736 вопросов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DCDF6-66D5-4DC7-B88E-85483C04D1DB}"/>
              </a:ext>
            </a:extLst>
          </p:cNvPr>
          <p:cNvSpPr txBox="1"/>
          <p:nvPr/>
        </p:nvSpPr>
        <p:spPr>
          <a:xfrm>
            <a:off x="6627919" y="5505595"/>
            <a:ext cx="1348315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1 926 вопросов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AD9502-00BC-4D1D-80F1-33150187EA8D}"/>
              </a:ext>
            </a:extLst>
          </p:cNvPr>
          <p:cNvSpPr txBox="1"/>
          <p:nvPr/>
        </p:nvSpPr>
        <p:spPr>
          <a:xfrm>
            <a:off x="6627919" y="4472399"/>
            <a:ext cx="1348315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7 651 вопросов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523F82-A9F1-4109-AE5D-402FB16F47E4}"/>
              </a:ext>
            </a:extLst>
          </p:cNvPr>
          <p:cNvSpPr txBox="1"/>
          <p:nvPr/>
        </p:nvSpPr>
        <p:spPr>
          <a:xfrm>
            <a:off x="6601018" y="3426927"/>
            <a:ext cx="1359965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12 619 вопросов</a:t>
            </a:r>
          </a:p>
        </p:txBody>
      </p:sp>
    </p:spTree>
    <p:extLst>
      <p:ext uri="{BB962C8B-B14F-4D97-AF65-F5344CB8AC3E}">
        <p14:creationId xmlns:p14="http://schemas.microsoft.com/office/powerpoint/2010/main" val="271407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E3B054-C7A1-4FBF-A4C2-0CB6A7E329DB}"/>
              </a:ext>
            </a:extLst>
          </p:cNvPr>
          <p:cNvSpPr txBox="1"/>
          <p:nvPr/>
        </p:nvSpPr>
        <p:spPr>
          <a:xfrm>
            <a:off x="95250" y="85725"/>
            <a:ext cx="6391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2060"/>
                </a:solidFill>
                <a:latin typeface="+mj-lt"/>
              </a:rPr>
              <a:t>Результаты рассмотрения вопросов за первое полугодие 2018 – 2019 г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DF5366DE-0972-4ABB-83A7-3F0E49379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595571"/>
              </p:ext>
            </p:extLst>
          </p:nvPr>
        </p:nvGraphicFramePr>
        <p:xfrm>
          <a:off x="0" y="2285378"/>
          <a:ext cx="10130399" cy="433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8B9B11-B249-448F-BF8B-6A837109B1F0}"/>
              </a:ext>
            </a:extLst>
          </p:cNvPr>
          <p:cNvSpPr txBox="1"/>
          <p:nvPr/>
        </p:nvSpPr>
        <p:spPr>
          <a:xfrm>
            <a:off x="8951999" y="4933204"/>
            <a:ext cx="2817600" cy="923330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2019 году удалось рассмотреть все вопросы, заданные гражданами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660B0-3DBA-4DDD-9F9C-E379FDDD6F65}"/>
              </a:ext>
            </a:extLst>
          </p:cNvPr>
          <p:cNvSpPr txBox="1"/>
          <p:nvPr/>
        </p:nvSpPr>
        <p:spPr>
          <a:xfrm>
            <a:off x="7869600" y="566678"/>
            <a:ext cx="4227150" cy="286232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  В первом полугодии 2018 года количество разъясненных вопросов составляло </a:t>
            </a:r>
            <a:r>
              <a:rPr lang="ru-RU" b="1" dirty="0"/>
              <a:t>73% </a:t>
            </a:r>
            <a:r>
              <a:rPr lang="ru-RU" dirty="0"/>
              <a:t>от общего количества рассмотренных вопросов, в первом полугодии 2019 года – </a:t>
            </a:r>
            <a:r>
              <a:rPr lang="ru-RU" b="1" dirty="0"/>
              <a:t>75%</a:t>
            </a:r>
            <a:r>
              <a:rPr lang="ru-RU" dirty="0"/>
              <a:t>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  В целом, </a:t>
            </a:r>
            <a:r>
              <a:rPr lang="ru-RU" u="sng" dirty="0"/>
              <a:t>процентное соотношение</a:t>
            </a:r>
            <a:r>
              <a:rPr lang="ru-RU" dirty="0"/>
              <a:t> результатов рассмотрения в первом полугодии 2018 года и 2019 года </a:t>
            </a:r>
            <a:r>
              <a:rPr lang="ru-RU" u="sng" dirty="0"/>
              <a:t>практически совпадают</a:t>
            </a:r>
            <a:r>
              <a:rPr lang="ru-RU" dirty="0"/>
              <a:t>. </a:t>
            </a:r>
            <a:endParaRPr lang="ru-RU" b="1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141BA2A-A546-4DB2-90D7-F39F6FFD28AF}"/>
              </a:ext>
            </a:extLst>
          </p:cNvPr>
          <p:cNvSpPr/>
          <p:nvPr/>
        </p:nvSpPr>
        <p:spPr>
          <a:xfrm>
            <a:off x="3617236" y="5860800"/>
            <a:ext cx="511200" cy="496751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8673BC4-F002-4627-9CAF-71632AB3B77F}"/>
              </a:ext>
            </a:extLst>
          </p:cNvPr>
          <p:cNvSpPr/>
          <p:nvPr/>
        </p:nvSpPr>
        <p:spPr>
          <a:xfrm>
            <a:off x="7122043" y="5856534"/>
            <a:ext cx="463806" cy="52012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D5C2D663-DD9D-4B0E-ACE0-DE010AF3393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710513" y="5519873"/>
            <a:ext cx="257848" cy="1933203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0F6E51A1-E4C0-4D53-A572-E3DFD6627F70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6460621" y="5722073"/>
            <a:ext cx="238744" cy="1547907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E30868A-766A-42DD-9A4F-60C16D5FC98C}"/>
              </a:ext>
            </a:extLst>
          </p:cNvPr>
          <p:cNvCxnSpPr/>
          <p:nvPr/>
        </p:nvCxnSpPr>
        <p:spPr>
          <a:xfrm>
            <a:off x="5644800" y="6615399"/>
            <a:ext cx="0" cy="1742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A7AED4A-FD70-4056-AC15-1C87F679C2CE}"/>
              </a:ext>
            </a:extLst>
          </p:cNvPr>
          <p:cNvCxnSpPr>
            <a:cxnSpLocks/>
          </p:cNvCxnSpPr>
          <p:nvPr/>
        </p:nvCxnSpPr>
        <p:spPr>
          <a:xfrm flipV="1">
            <a:off x="5644800" y="6789600"/>
            <a:ext cx="4715999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4EC090B-7171-476A-A895-428827C6873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360799" y="5856534"/>
            <a:ext cx="0" cy="9330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60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319</Words>
  <Application>Microsoft Office PowerPoint</Application>
  <PresentationFormat>Широкоэкранный</PresentationFormat>
  <Paragraphs>51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Windows</cp:lastModifiedBy>
  <cp:revision>18</cp:revision>
  <dcterms:created xsi:type="dcterms:W3CDTF">2021-07-01T19:32:32Z</dcterms:created>
  <dcterms:modified xsi:type="dcterms:W3CDTF">2021-07-12T01:02:59Z</dcterms:modified>
</cp:coreProperties>
</file>