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95" r:id="rId3"/>
    <p:sldId id="296" r:id="rId4"/>
    <p:sldId id="272" r:id="rId5"/>
    <p:sldId id="278" r:id="rId6"/>
  </p:sldIdLst>
  <p:sldSz cx="9144000" cy="5143500" type="screen16x9"/>
  <p:notesSz cx="6858000" cy="9144000"/>
  <p:embeddedFontLst>
    <p:embeddedFont>
      <p:font typeface="Inria Sans Light" panose="020B0604020202020204" charset="0"/>
      <p:regular r:id="rId8"/>
      <p:bold r:id="rId9"/>
      <p:italic r:id="rId10"/>
      <p:boldItalic r:id="rId11"/>
    </p:embeddedFont>
    <p:embeddedFont>
      <p:font typeface="Saira SemiCondensed Medium" panose="020B0604020202020204" charset="0"/>
      <p:regular r:id="rId12"/>
      <p:bold r:id="rId13"/>
    </p:embeddedFont>
    <p:embeddedFont>
      <p:font typeface="Titillium Web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A5B51C-8CD4-41C5-B16D-47832BB83C99}">
  <a:tblStyle styleId="{E9A5B51C-8CD4-41C5-B16D-47832BB83C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0A4BE30-F409-4A24-8C57-9810821602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58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859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BATH SOAP</a:t>
            </a:r>
            <a:br>
              <a:rPr lang="en" sz="3600" dirty="0"/>
            </a:br>
            <a:r>
              <a:rPr lang="en" sz="3600" dirty="0"/>
              <a:t>CONSUMER SEGMENTATION</a:t>
            </a:r>
            <a:endParaRPr sz="3600"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29;p15">
            <a:extLst>
              <a:ext uri="{FF2B5EF4-FFF2-40B4-BE49-F238E27FC236}">
                <a16:creationId xmlns:a16="http://schemas.microsoft.com/office/drawing/2014/main" id="{BC0C2B8B-C147-4C3D-B52C-A98669880F39}"/>
              </a:ext>
            </a:extLst>
          </p:cNvPr>
          <p:cNvSpPr txBox="1">
            <a:spLocks/>
          </p:cNvSpPr>
          <p:nvPr/>
        </p:nvSpPr>
        <p:spPr>
          <a:xfrm>
            <a:off x="6606940" y="4111924"/>
            <a:ext cx="2434749" cy="386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None/>
              <a:defRPr sz="2400" b="0" i="0" u="none" strike="noStrike" cap="none">
                <a:solidFill>
                  <a:schemeClr val="accent4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Inria Sans Light"/>
              <a:buNone/>
              <a:defRPr sz="3000" b="0" i="0" u="none" strike="noStrike" cap="none">
                <a:solidFill>
                  <a:schemeClr val="accent4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Inria Sans Light"/>
              <a:buNone/>
              <a:defRPr sz="3000" b="0" i="0" u="none" strike="noStrike" cap="none">
                <a:solidFill>
                  <a:schemeClr val="accent4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Inria Sans Light"/>
              <a:buNone/>
              <a:defRPr sz="3000" b="0" i="0" u="none" strike="noStrike" cap="none">
                <a:solidFill>
                  <a:schemeClr val="accent4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Inria Sans Light"/>
              <a:buNone/>
              <a:defRPr sz="3000" b="0" i="0" u="none" strike="noStrike" cap="none">
                <a:solidFill>
                  <a:schemeClr val="accent4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Inria Sans Light"/>
              <a:buNone/>
              <a:defRPr sz="3000" b="0" i="0" u="none" strike="noStrike" cap="none">
                <a:solidFill>
                  <a:schemeClr val="accent4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Inria Sans Light"/>
              <a:buNone/>
              <a:defRPr sz="3000" b="0" i="0" u="none" strike="noStrike" cap="none">
                <a:solidFill>
                  <a:schemeClr val="accent4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Inria Sans Light"/>
              <a:buNone/>
              <a:defRPr sz="3000" b="0" i="0" u="none" strike="noStrike" cap="none">
                <a:solidFill>
                  <a:schemeClr val="accent4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Font typeface="Inria Sans Light"/>
              <a:buNone/>
              <a:defRPr sz="3000" b="0" i="0" u="none" strike="noStrike" cap="none">
                <a:solidFill>
                  <a:schemeClr val="accent4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en-US" b="1" dirty="0"/>
              <a:t>Sindhu Vegiraju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PROPOSITION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94088"/>
            <a:ext cx="6728400" cy="6798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1800" dirty="0"/>
              <a:t>Which of the customers must be given the mail promos such that the customer would be loyal and generate more revenue</a:t>
            </a:r>
            <a:endParaRPr sz="1800" dirty="0"/>
          </a:p>
        </p:txBody>
      </p:sp>
      <p:sp>
        <p:nvSpPr>
          <p:cNvPr id="5" name="Google Shape;241;p17">
            <a:extLst>
              <a:ext uri="{FF2B5EF4-FFF2-40B4-BE49-F238E27FC236}">
                <a16:creationId xmlns:a16="http://schemas.microsoft.com/office/drawing/2014/main" id="{02117AE5-65AD-4C0B-9E9C-A4DAEDF312CE}"/>
              </a:ext>
            </a:extLst>
          </p:cNvPr>
          <p:cNvSpPr txBox="1">
            <a:spLocks/>
          </p:cNvSpPr>
          <p:nvPr/>
        </p:nvSpPr>
        <p:spPr>
          <a:xfrm>
            <a:off x="2076424" y="2488402"/>
            <a:ext cx="4612125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pPr algn="ctr"/>
            <a:r>
              <a:rPr lang="en-US" sz="2400" dirty="0"/>
              <a:t>BRAND LOYALTY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0384E1F-5EEF-4584-AA29-F16C89617A7D}"/>
              </a:ext>
            </a:extLst>
          </p:cNvPr>
          <p:cNvSpPr/>
          <p:nvPr/>
        </p:nvSpPr>
        <p:spPr>
          <a:xfrm>
            <a:off x="842336" y="3414027"/>
            <a:ext cx="912114" cy="914400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oogle Shape;926;p47">
            <a:extLst>
              <a:ext uri="{FF2B5EF4-FFF2-40B4-BE49-F238E27FC236}">
                <a16:creationId xmlns:a16="http://schemas.microsoft.com/office/drawing/2014/main" id="{6B2AC9EE-527F-4004-9DD6-B6AA3EF65340}"/>
              </a:ext>
            </a:extLst>
          </p:cNvPr>
          <p:cNvGrpSpPr/>
          <p:nvPr/>
        </p:nvGrpSpPr>
        <p:grpSpPr>
          <a:xfrm flipV="1">
            <a:off x="1078236" y="3664723"/>
            <a:ext cx="482227" cy="453701"/>
            <a:chOff x="5972700" y="2330200"/>
            <a:chExt cx="411625" cy="387275"/>
          </a:xfrm>
          <a:solidFill>
            <a:schemeClr val="bg1"/>
          </a:solidFill>
        </p:grpSpPr>
        <p:sp>
          <p:nvSpPr>
            <p:cNvPr id="18" name="Google Shape;927;p47">
              <a:extLst>
                <a:ext uri="{FF2B5EF4-FFF2-40B4-BE49-F238E27FC236}">
                  <a16:creationId xmlns:a16="http://schemas.microsoft.com/office/drawing/2014/main" id="{3A31B79B-0535-466B-AAE8-D00DCE22EE25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grp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28;p47">
              <a:extLst>
                <a:ext uri="{FF2B5EF4-FFF2-40B4-BE49-F238E27FC236}">
                  <a16:creationId xmlns:a16="http://schemas.microsoft.com/office/drawing/2014/main" id="{48C259EF-041C-43B6-8EE8-DFD076CDD138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grp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42;p17">
            <a:extLst>
              <a:ext uri="{FF2B5EF4-FFF2-40B4-BE49-F238E27FC236}">
                <a16:creationId xmlns:a16="http://schemas.microsoft.com/office/drawing/2014/main" id="{606CE638-9538-483E-B99B-C3D755E63BF8}"/>
              </a:ext>
            </a:extLst>
          </p:cNvPr>
          <p:cNvSpPr txBox="1">
            <a:spLocks/>
          </p:cNvSpPr>
          <p:nvPr/>
        </p:nvSpPr>
        <p:spPr>
          <a:xfrm>
            <a:off x="1698941" y="3664723"/>
            <a:ext cx="3220855" cy="55143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>
              <a:buClr>
                <a:srgbClr val="FFC000"/>
              </a:buClr>
            </a:pPr>
            <a:r>
              <a:rPr lang="en-US" sz="1400" dirty="0"/>
              <a:t>Exposure to Brand</a:t>
            </a:r>
          </a:p>
          <a:p>
            <a:pPr>
              <a:buClr>
                <a:srgbClr val="FFC000"/>
              </a:buClr>
            </a:pPr>
            <a:r>
              <a:rPr lang="en-US" sz="1400" dirty="0"/>
              <a:t>Promotional Offers on Brands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813B44C-F040-4129-BCCB-0A216797D003}"/>
              </a:ext>
            </a:extLst>
          </p:cNvPr>
          <p:cNvSpPr/>
          <p:nvPr/>
        </p:nvSpPr>
        <p:spPr>
          <a:xfrm>
            <a:off x="4637624" y="3414027"/>
            <a:ext cx="912114" cy="9144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oogle Shape;926;p47">
            <a:extLst>
              <a:ext uri="{FF2B5EF4-FFF2-40B4-BE49-F238E27FC236}">
                <a16:creationId xmlns:a16="http://schemas.microsoft.com/office/drawing/2014/main" id="{21956BF8-3DCF-4AB3-B516-438E6CC97B43}"/>
              </a:ext>
            </a:extLst>
          </p:cNvPr>
          <p:cNvGrpSpPr/>
          <p:nvPr/>
        </p:nvGrpSpPr>
        <p:grpSpPr>
          <a:xfrm>
            <a:off x="4852567" y="3591836"/>
            <a:ext cx="482227" cy="453701"/>
            <a:chOff x="5972700" y="2330200"/>
            <a:chExt cx="411625" cy="387275"/>
          </a:xfrm>
          <a:solidFill>
            <a:schemeClr val="bg1"/>
          </a:solidFill>
        </p:grpSpPr>
        <p:sp>
          <p:nvSpPr>
            <p:cNvPr id="23" name="Google Shape;927;p47">
              <a:extLst>
                <a:ext uri="{FF2B5EF4-FFF2-40B4-BE49-F238E27FC236}">
                  <a16:creationId xmlns:a16="http://schemas.microsoft.com/office/drawing/2014/main" id="{5BE7C9B7-9669-4C5D-8515-E79C1ADB1B86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grp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8;p47">
              <a:extLst>
                <a:ext uri="{FF2B5EF4-FFF2-40B4-BE49-F238E27FC236}">
                  <a16:creationId xmlns:a16="http://schemas.microsoft.com/office/drawing/2014/main" id="{FBB3D320-5B6E-4CF5-8AA0-2460AB3E364F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grp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42;p17">
            <a:extLst>
              <a:ext uri="{FF2B5EF4-FFF2-40B4-BE49-F238E27FC236}">
                <a16:creationId xmlns:a16="http://schemas.microsoft.com/office/drawing/2014/main" id="{A0378F0F-D246-4690-B67F-7D5AC38D4648}"/>
              </a:ext>
            </a:extLst>
          </p:cNvPr>
          <p:cNvSpPr txBox="1">
            <a:spLocks/>
          </p:cNvSpPr>
          <p:nvPr/>
        </p:nvSpPr>
        <p:spPr>
          <a:xfrm>
            <a:off x="5554864" y="3669882"/>
            <a:ext cx="1960530" cy="55143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r>
              <a:rPr lang="en-US" sz="1400" dirty="0"/>
              <a:t>Discounts</a:t>
            </a:r>
          </a:p>
          <a:p>
            <a:r>
              <a:rPr lang="en-US" sz="1400" dirty="0"/>
              <a:t>Fresh Arrivals</a:t>
            </a:r>
          </a:p>
        </p:txBody>
      </p:sp>
      <p:sp>
        <p:nvSpPr>
          <p:cNvPr id="26" name="Google Shape;241;p17">
            <a:extLst>
              <a:ext uri="{FF2B5EF4-FFF2-40B4-BE49-F238E27FC236}">
                <a16:creationId xmlns:a16="http://schemas.microsoft.com/office/drawing/2014/main" id="{55FDFEE9-FAFD-4DC3-A236-9F619B4025D8}"/>
              </a:ext>
            </a:extLst>
          </p:cNvPr>
          <p:cNvSpPr txBox="1">
            <a:spLocks/>
          </p:cNvSpPr>
          <p:nvPr/>
        </p:nvSpPr>
        <p:spPr>
          <a:xfrm>
            <a:off x="1763098" y="3091689"/>
            <a:ext cx="1869585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pPr algn="ctr"/>
            <a:r>
              <a:rPr lang="en-US" sz="2000" dirty="0">
                <a:solidFill>
                  <a:srgbClr val="FFC000"/>
                </a:solidFill>
              </a:rPr>
              <a:t>DISLOYAL</a:t>
            </a:r>
          </a:p>
        </p:txBody>
      </p:sp>
      <p:sp>
        <p:nvSpPr>
          <p:cNvPr id="27" name="Google Shape;241;p17">
            <a:extLst>
              <a:ext uri="{FF2B5EF4-FFF2-40B4-BE49-F238E27FC236}">
                <a16:creationId xmlns:a16="http://schemas.microsoft.com/office/drawing/2014/main" id="{C9346209-8682-43DD-B3DB-C0CD57B0C8E3}"/>
              </a:ext>
            </a:extLst>
          </p:cNvPr>
          <p:cNvSpPr txBox="1">
            <a:spLocks/>
          </p:cNvSpPr>
          <p:nvPr/>
        </p:nvSpPr>
        <p:spPr>
          <a:xfrm>
            <a:off x="5225371" y="3063147"/>
            <a:ext cx="1869585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pPr algn="ctr"/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LOYAL</a:t>
            </a:r>
          </a:p>
        </p:txBody>
      </p:sp>
    </p:spTree>
    <p:extLst>
      <p:ext uri="{BB962C8B-B14F-4D97-AF65-F5344CB8AC3E}">
        <p14:creationId xmlns:p14="http://schemas.microsoft.com/office/powerpoint/2010/main" val="27413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CONSUMER SEGMENTATION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964200" cy="5116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Consumers are segmented into below 4 segments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4294967295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7" name="Google Shape;241;p17">
            <a:extLst>
              <a:ext uri="{FF2B5EF4-FFF2-40B4-BE49-F238E27FC236}">
                <a16:creationId xmlns:a16="http://schemas.microsoft.com/office/drawing/2014/main" id="{C9346209-8682-43DD-B3DB-C0CD57B0C8E3}"/>
              </a:ext>
            </a:extLst>
          </p:cNvPr>
          <p:cNvSpPr txBox="1">
            <a:spLocks/>
          </p:cNvSpPr>
          <p:nvPr/>
        </p:nvSpPr>
        <p:spPr>
          <a:xfrm>
            <a:off x="103452" y="2139990"/>
            <a:ext cx="759793" cy="60157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 01</a:t>
            </a:r>
          </a:p>
        </p:txBody>
      </p:sp>
      <p:sp>
        <p:nvSpPr>
          <p:cNvPr id="30" name="Google Shape;241;p17">
            <a:extLst>
              <a:ext uri="{FF2B5EF4-FFF2-40B4-BE49-F238E27FC236}">
                <a16:creationId xmlns:a16="http://schemas.microsoft.com/office/drawing/2014/main" id="{E8DBB6C9-7280-4CE6-84D0-73799930844E}"/>
              </a:ext>
            </a:extLst>
          </p:cNvPr>
          <p:cNvSpPr txBox="1">
            <a:spLocks/>
          </p:cNvSpPr>
          <p:nvPr/>
        </p:nvSpPr>
        <p:spPr>
          <a:xfrm>
            <a:off x="2323374" y="2139990"/>
            <a:ext cx="848251" cy="60157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02</a:t>
            </a:r>
          </a:p>
        </p:txBody>
      </p:sp>
      <p:sp>
        <p:nvSpPr>
          <p:cNvPr id="34" name="Google Shape;241;p17">
            <a:extLst>
              <a:ext uri="{FF2B5EF4-FFF2-40B4-BE49-F238E27FC236}">
                <a16:creationId xmlns:a16="http://schemas.microsoft.com/office/drawing/2014/main" id="{D1C9D420-DDBC-4E05-9A02-4B37E3236414}"/>
              </a:ext>
            </a:extLst>
          </p:cNvPr>
          <p:cNvSpPr txBox="1">
            <a:spLocks/>
          </p:cNvSpPr>
          <p:nvPr/>
        </p:nvSpPr>
        <p:spPr>
          <a:xfrm>
            <a:off x="4543296" y="2139990"/>
            <a:ext cx="848251" cy="60157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  03</a:t>
            </a:r>
          </a:p>
        </p:txBody>
      </p:sp>
      <p:sp>
        <p:nvSpPr>
          <p:cNvPr id="38" name="Google Shape;241;p17">
            <a:extLst>
              <a:ext uri="{FF2B5EF4-FFF2-40B4-BE49-F238E27FC236}">
                <a16:creationId xmlns:a16="http://schemas.microsoft.com/office/drawing/2014/main" id="{98710DF6-F121-452D-B97E-75B5B0313BE2}"/>
              </a:ext>
            </a:extLst>
          </p:cNvPr>
          <p:cNvSpPr txBox="1">
            <a:spLocks/>
          </p:cNvSpPr>
          <p:nvPr/>
        </p:nvSpPr>
        <p:spPr>
          <a:xfrm>
            <a:off x="6763218" y="2139990"/>
            <a:ext cx="848251" cy="60157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04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D77CA4-0B5F-4184-87C6-C16081094DE3}"/>
              </a:ext>
            </a:extLst>
          </p:cNvPr>
          <p:cNvSpPr/>
          <p:nvPr/>
        </p:nvSpPr>
        <p:spPr>
          <a:xfrm>
            <a:off x="313326" y="2685650"/>
            <a:ext cx="2010048" cy="211015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sz="1200" dirty="0">
              <a:solidFill>
                <a:schemeClr val="tx1">
                  <a:lumMod val="95000"/>
                </a:schemeClr>
              </a:solidFill>
              <a:latin typeface="Inria Sans Light" panose="020B0604020202020204" charset="0"/>
            </a:endParaRPr>
          </a:p>
          <a:p>
            <a:r>
              <a:rPr lang="en-IN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1) High children</a:t>
            </a:r>
          </a:p>
          <a:p>
            <a:r>
              <a:rPr lang="en-IN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2) Low educated</a:t>
            </a:r>
          </a:p>
          <a:p>
            <a:r>
              <a:rPr lang="en-IN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3) Low television availability</a:t>
            </a:r>
          </a:p>
          <a:p>
            <a:r>
              <a:rPr lang="en-IN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4) 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Low purchase on other</a:t>
            </a:r>
          </a:p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     promo</a:t>
            </a:r>
          </a:p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5) Low purchase on no</a:t>
            </a:r>
          </a:p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     promotion	</a:t>
            </a:r>
            <a:endParaRPr lang="en-IN" sz="1200" dirty="0">
              <a:solidFill>
                <a:schemeClr val="tx1">
                  <a:lumMod val="95000"/>
                </a:schemeClr>
              </a:solidFill>
              <a:latin typeface="Inria Sans Light" panose="020B060402020202020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4F4D9B-11D3-4FB6-B9BE-8CA5F2F0E6F0}"/>
              </a:ext>
            </a:extLst>
          </p:cNvPr>
          <p:cNvSpPr/>
          <p:nvPr/>
        </p:nvSpPr>
        <p:spPr>
          <a:xfrm>
            <a:off x="2533248" y="2685752"/>
            <a:ext cx="2010048" cy="2110154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sz="1200" dirty="0">
              <a:solidFill>
                <a:schemeClr val="tx1">
                  <a:lumMod val="95000"/>
                </a:schemeClr>
              </a:solidFill>
              <a:latin typeface="Inria Sans Light" panose="020B0604020202020204" charset="0"/>
            </a:endParaRPr>
          </a:p>
          <a:p>
            <a:r>
              <a:rPr lang="en-IN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1) Highly educated</a:t>
            </a:r>
          </a:p>
          <a:p>
            <a:r>
              <a:rPr lang="en-IN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2) Low children</a:t>
            </a:r>
          </a:p>
          <a:p>
            <a:r>
              <a:rPr lang="en-IN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3) High Socio-economic</a:t>
            </a:r>
          </a:p>
          <a:p>
            <a:r>
              <a:rPr lang="en-IN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4) More no. of transactions</a:t>
            </a:r>
          </a:p>
          <a:p>
            <a:r>
              <a:rPr lang="en-IN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5) Highly loyal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36AFB0-6490-4A4A-8B43-A0524150B5FE}"/>
              </a:ext>
            </a:extLst>
          </p:cNvPr>
          <p:cNvSpPr/>
          <p:nvPr/>
        </p:nvSpPr>
        <p:spPr>
          <a:xfrm>
            <a:off x="4753170" y="2685854"/>
            <a:ext cx="2010048" cy="2110154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sz="1200" dirty="0">
              <a:solidFill>
                <a:schemeClr val="tx1">
                  <a:lumMod val="95000"/>
                </a:schemeClr>
              </a:solidFill>
              <a:latin typeface="Inria Sans Light" panose="020B0604020202020204" charset="0"/>
            </a:endParaRPr>
          </a:p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1) High purchase on no </a:t>
            </a:r>
          </a:p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     promotions</a:t>
            </a:r>
          </a:p>
          <a:p>
            <a:r>
              <a:rPr lang="en-IN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2) 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High purchase on other </a:t>
            </a:r>
          </a:p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     promo</a:t>
            </a:r>
          </a:p>
          <a:p>
            <a:r>
              <a:rPr lang="en-IN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3) Not brand loyal</a:t>
            </a:r>
          </a:p>
          <a:p>
            <a:r>
              <a:rPr lang="en-IN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4) 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High purchase on promo </a:t>
            </a:r>
          </a:p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     6%</a:t>
            </a:r>
            <a:endParaRPr lang="en-IN" sz="1200" dirty="0">
              <a:solidFill>
                <a:schemeClr val="tx1">
                  <a:lumMod val="95000"/>
                </a:schemeClr>
              </a:solidFill>
              <a:latin typeface="Inria Sans Light" panose="020B0604020202020204" charset="0"/>
            </a:endParaRPr>
          </a:p>
          <a:p>
            <a:endParaRPr lang="en-US" sz="1200" dirty="0">
              <a:solidFill>
                <a:schemeClr val="tx1">
                  <a:lumMod val="95000"/>
                </a:schemeClr>
              </a:solidFill>
              <a:latin typeface="Inria Sans Light" panose="020B060402020202020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929B50-A828-44CE-8977-C6599F917ED5}"/>
              </a:ext>
            </a:extLst>
          </p:cNvPr>
          <p:cNvSpPr/>
          <p:nvPr/>
        </p:nvSpPr>
        <p:spPr>
          <a:xfrm>
            <a:off x="6973092" y="2685956"/>
            <a:ext cx="2010048" cy="211015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sz="1200" dirty="0">
              <a:solidFill>
                <a:schemeClr val="tx1">
                  <a:lumMod val="95000"/>
                </a:schemeClr>
              </a:solidFill>
              <a:latin typeface="Inria Sans Light" panose="020B0604020202020204" charset="0"/>
            </a:endParaRPr>
          </a:p>
          <a:p>
            <a:r>
              <a:rPr lang="en-IN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1) Low Socio-economic</a:t>
            </a:r>
          </a:p>
          <a:p>
            <a:r>
              <a:rPr lang="en-IN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2) Large household</a:t>
            </a:r>
          </a:p>
          <a:p>
            <a:r>
              <a:rPr lang="en-IN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3) High television</a:t>
            </a:r>
          </a:p>
          <a:p>
            <a:r>
              <a:rPr lang="en-IN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     availability</a:t>
            </a:r>
          </a:p>
          <a:p>
            <a:r>
              <a:rPr lang="en-IN" sz="1200" dirty="0">
                <a:solidFill>
                  <a:schemeClr val="tx1">
                    <a:lumMod val="95000"/>
                  </a:schemeClr>
                </a:solidFill>
                <a:latin typeface="Inria Sans Light" panose="020B0604020202020204" charset="0"/>
              </a:rPr>
              <a:t>4) Moderately brand loyal</a:t>
            </a:r>
          </a:p>
        </p:txBody>
      </p:sp>
    </p:spTree>
    <p:extLst>
      <p:ext uri="{BB962C8B-B14F-4D97-AF65-F5344CB8AC3E}">
        <p14:creationId xmlns:p14="http://schemas.microsoft.com/office/powerpoint/2010/main" val="192094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420336-DF03-41D9-ABA0-FDABE7E6ED70}"/>
              </a:ext>
            </a:extLst>
          </p:cNvPr>
          <p:cNvSpPr/>
          <p:nvPr/>
        </p:nvSpPr>
        <p:spPr>
          <a:xfrm>
            <a:off x="792906" y="1296358"/>
            <a:ext cx="6728400" cy="3694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Google Shape;375;p2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76" name="Google Shape;376;p28"/>
          <p:cNvSpPr txBox="1">
            <a:spLocks noGrp="1"/>
          </p:cNvSpPr>
          <p:nvPr>
            <p:ph type="sldNum" idx="4294967295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82" name="Google Shape;382;p28"/>
          <p:cNvSpPr txBox="1"/>
          <p:nvPr/>
        </p:nvSpPr>
        <p:spPr>
          <a:xfrm>
            <a:off x="716173" y="1296358"/>
            <a:ext cx="6419984" cy="3586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 algn="just">
              <a:buClr>
                <a:schemeClr val="accent4">
                  <a:lumMod val="60000"/>
                  <a:lumOff val="40000"/>
                </a:schemeClr>
              </a:buClr>
              <a:buSzPts val="1800"/>
              <a:buFont typeface="Inria Sans Light"/>
              <a:buChar char="⬥"/>
            </a:pP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  <a:latin typeface="Inria Sans Light"/>
            </a:endParaRPr>
          </a:p>
          <a:p>
            <a:pPr marL="457200" indent="-342900" algn="just">
              <a:buClr>
                <a:schemeClr val="accent4">
                  <a:lumMod val="60000"/>
                  <a:lumOff val="40000"/>
                </a:schemeClr>
              </a:buClr>
              <a:buSzPts val="1800"/>
              <a:buFont typeface="Inria Sans Light"/>
              <a:buChar char="⬥"/>
            </a:pP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Inria Sans Light"/>
              </a:rPr>
              <a:t>The customers of cluster 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nria Sans Light"/>
              </a:rPr>
              <a:t>2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Inria Sans Light"/>
              </a:rPr>
              <a:t> are 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nria Sans Light"/>
              </a:rPr>
              <a:t>highly brand loyal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Inria Sans Light"/>
              </a:rPr>
              <a:t>as they purchase the products even there are no promotions. These customer are eligible for new arrivals.  These customers can be targeted by providing discounts in their price range.</a:t>
            </a:r>
          </a:p>
          <a:p>
            <a:pPr marL="114300" algn="just">
              <a:buClr>
                <a:schemeClr val="accent4">
                  <a:lumMod val="60000"/>
                  <a:lumOff val="40000"/>
                </a:schemeClr>
              </a:buClr>
              <a:buSzPts val="1800"/>
            </a:pP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  <a:latin typeface="Inria Sans Light"/>
            </a:endParaRPr>
          </a:p>
          <a:p>
            <a:pPr marL="457200" indent="-342900" algn="just">
              <a:buClr>
                <a:srgbClr val="FFC000"/>
              </a:buClr>
              <a:buSzPts val="1800"/>
              <a:buFont typeface="Inria Sans Light"/>
              <a:buChar char="⬥"/>
            </a:pPr>
            <a:r>
              <a:rPr lang="en-IN" dirty="0">
                <a:solidFill>
                  <a:srgbClr val="FFC000"/>
                </a:solidFill>
                <a:latin typeface="Inria Sans Light"/>
              </a:rPr>
              <a:t>The customers of cluster </a:t>
            </a:r>
            <a:r>
              <a:rPr lang="en-IN" b="1" dirty="0">
                <a:solidFill>
                  <a:srgbClr val="FFC000"/>
                </a:solidFill>
                <a:latin typeface="Inria Sans Light"/>
              </a:rPr>
              <a:t>3</a:t>
            </a:r>
            <a:r>
              <a:rPr lang="en-IN" dirty="0">
                <a:solidFill>
                  <a:srgbClr val="FFC000"/>
                </a:solidFill>
                <a:latin typeface="Inria Sans Light"/>
              </a:rPr>
              <a:t> are </a:t>
            </a:r>
            <a:r>
              <a:rPr lang="en-IN" b="1" dirty="0">
                <a:solidFill>
                  <a:srgbClr val="FFC000"/>
                </a:solidFill>
                <a:latin typeface="Inria Sans Light"/>
              </a:rPr>
              <a:t>not brand loyal </a:t>
            </a:r>
            <a:r>
              <a:rPr lang="en-IN" dirty="0">
                <a:solidFill>
                  <a:srgbClr val="FFC000"/>
                </a:solidFill>
                <a:latin typeface="Inria Sans Light"/>
              </a:rPr>
              <a:t>and they purchase the products when there are promotions available. These group of people should not be given promos.</a:t>
            </a:r>
          </a:p>
          <a:p>
            <a:pPr marL="457200" indent="-342900" algn="just">
              <a:buClr>
                <a:srgbClr val="FFC000"/>
              </a:buClr>
              <a:buSzPts val="1800"/>
              <a:buFont typeface="Inria Sans Light"/>
              <a:buChar char="⬥"/>
            </a:pPr>
            <a:endParaRPr lang="en-IN" dirty="0">
              <a:solidFill>
                <a:srgbClr val="FFC000"/>
              </a:solidFill>
              <a:latin typeface="Inria Sans Light"/>
            </a:endParaRPr>
          </a:p>
          <a:p>
            <a:pPr marL="457200" indent="-342900" algn="just">
              <a:buClr>
                <a:schemeClr val="accent6">
                  <a:lumMod val="75000"/>
                </a:schemeClr>
              </a:buClr>
              <a:buSzPts val="1800"/>
              <a:buFont typeface="Inria Sans Light"/>
              <a:buChar char="⬥"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Inria Sans Light"/>
              </a:rPr>
              <a:t>The customers of cluster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Inria Sans Light"/>
              </a:rPr>
              <a:t>4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Inria Sans Light"/>
              </a:rPr>
              <a:t> are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Inria Sans Light"/>
              </a:rPr>
              <a:t>moderately brand loyal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Inria Sans Light"/>
              </a:rPr>
              <a:t> to specific brands and they are buying during the promos available. As they have high television availability, more promos should be advertised in television. These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Inria Sans Light"/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Inria Sans Light"/>
              </a:rPr>
              <a:t>customers can be targeted by proper marketing and giving appropriate and timely promotional offers which can be communicated through mailing, email or phone.</a:t>
            </a:r>
          </a:p>
          <a:p>
            <a:pPr marL="114300" algn="just">
              <a:buClr>
                <a:schemeClr val="accent6">
                  <a:lumMod val="75000"/>
                </a:schemeClr>
              </a:buClr>
              <a:buSzPts val="1800"/>
            </a:pPr>
            <a:endParaRPr lang="en-IN" dirty="0">
              <a:solidFill>
                <a:schemeClr val="accent6">
                  <a:lumMod val="75000"/>
                </a:schemeClr>
              </a:solidFill>
              <a:latin typeface="Inria Sans Light"/>
            </a:endParaRPr>
          </a:p>
          <a:p>
            <a:pPr marL="457200" indent="-342900" algn="just">
              <a:buClr>
                <a:schemeClr val="accent6">
                  <a:lumMod val="75000"/>
                </a:schemeClr>
              </a:buClr>
              <a:buSzPts val="1800"/>
              <a:buFont typeface="Inria Sans Light"/>
              <a:buChar char="⬥"/>
            </a:pPr>
            <a:endParaRPr lang="en-IN" dirty="0">
              <a:solidFill>
                <a:schemeClr val="accent6">
                  <a:lumMod val="75000"/>
                </a:schemeClr>
              </a:solidFill>
              <a:latin typeface="Inria Sans Light"/>
            </a:endParaRPr>
          </a:p>
          <a:p>
            <a:pPr marL="457200" lvl="0" indent="-342900" algn="just">
              <a:buClr>
                <a:srgbClr val="FFC000"/>
              </a:buClr>
              <a:buSzPts val="1800"/>
              <a:buFont typeface="Inria Sans Light"/>
              <a:buChar char="⬥"/>
            </a:pPr>
            <a:endParaRPr dirty="0">
              <a:solidFill>
                <a:srgbClr val="FFC000"/>
              </a:solidFill>
              <a:latin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"/>
          <p:cNvSpPr txBox="1">
            <a:spLocks noGrp="1"/>
          </p:cNvSpPr>
          <p:nvPr>
            <p:ph type="subTitle" idx="4294967295"/>
          </p:nvPr>
        </p:nvSpPr>
        <p:spPr>
          <a:xfrm>
            <a:off x="1207775" y="2134468"/>
            <a:ext cx="3364225" cy="5352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4"/>
                </a:solidFill>
              </a:rPr>
              <a:t>THANK YOU !!</a:t>
            </a:r>
            <a:endParaRPr sz="4000" b="1" dirty="0">
              <a:solidFill>
                <a:schemeClr val="accent4"/>
              </a:solidFill>
            </a:endParaRPr>
          </a:p>
        </p:txBody>
      </p:sp>
      <p:sp>
        <p:nvSpPr>
          <p:cNvPr id="464" name="Google Shape;464;p34"/>
          <p:cNvSpPr txBox="1">
            <a:spLocks noGrp="1"/>
          </p:cNvSpPr>
          <p:nvPr>
            <p:ph type="sldNum" idx="4294967295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465" name="Google Shape;465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66" name="Google Shape;466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69" name="Google Shape;469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304</Words>
  <Application>Microsoft Office PowerPoint</Application>
  <PresentationFormat>On-screen Show (16:9)</PresentationFormat>
  <Paragraphs>57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Titillium Web</vt:lpstr>
      <vt:lpstr>Saira SemiCondensed Medium</vt:lpstr>
      <vt:lpstr>Inria Sans Light</vt:lpstr>
      <vt:lpstr>Arial</vt:lpstr>
      <vt:lpstr>Gurney template</vt:lpstr>
      <vt:lpstr>BATH SOAP CONSUMER SEGMENTATION</vt:lpstr>
      <vt:lpstr>BUSINESS PROPOSITION</vt:lpstr>
      <vt:lpstr>CONSUMER SEGMENTATION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SINDHU VEGIRAJU</dc:creator>
  <cp:lastModifiedBy>JAGADISH BATHULA</cp:lastModifiedBy>
  <cp:revision>24</cp:revision>
  <dcterms:modified xsi:type="dcterms:W3CDTF">2021-05-10T03:36:31Z</dcterms:modified>
</cp:coreProperties>
</file>