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11" r:id="rId3"/>
  </p:sldMasterIdLst>
  <p:notesMasterIdLst>
    <p:notesMasterId r:id="rId22"/>
  </p:notesMasterIdLst>
  <p:sldIdLst>
    <p:sldId id="263" r:id="rId4"/>
    <p:sldId id="275" r:id="rId5"/>
    <p:sldId id="276" r:id="rId6"/>
    <p:sldId id="274" r:id="rId7"/>
    <p:sldId id="268" r:id="rId8"/>
    <p:sldId id="272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71" r:id="rId18"/>
    <p:sldId id="267" r:id="rId19"/>
    <p:sldId id="269" r:id="rId20"/>
    <p:sldId id="273" r:id="rId2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unicacion Grafica" initials="C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2B0"/>
    <a:srgbClr val="4A71AF"/>
    <a:srgbClr val="EDEEF0"/>
    <a:srgbClr val="4A71B1"/>
    <a:srgbClr val="3C3B3C"/>
    <a:srgbClr val="570727"/>
    <a:srgbClr val="4E5157"/>
    <a:srgbClr val="52242C"/>
    <a:srgbClr val="97989A"/>
    <a:srgbClr val="743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5501" autoAdjust="0"/>
  </p:normalViewPr>
  <p:slideViewPr>
    <p:cSldViewPr snapToGrid="0">
      <p:cViewPr varScale="1">
        <p:scale>
          <a:sx n="91" d="100"/>
          <a:sy n="91" d="100"/>
        </p:scale>
        <p:origin x="132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7AE3E-D3CF-44AF-A50A-EC6D93FD4E9F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8E0E77E-AB61-46DA-891E-837DE07141BA}">
      <dgm:prSet phldrT="[Texto]" custT="1"/>
      <dgm:spPr>
        <a:solidFill>
          <a:srgbClr val="4972B0">
            <a:alpha val="85000"/>
          </a:srgbClr>
        </a:solidFill>
      </dgm:spPr>
      <dgm:t>
        <a:bodyPr/>
        <a:lstStyle/>
        <a:p>
          <a:pPr algn="l"/>
          <a:r>
            <a:rPr lang="es-ES" sz="2400" dirty="0" smtClean="0">
              <a:latin typeface="Ancizar Sans" panose="020B0602040300000003" pitchFamily="34" charset="0"/>
            </a:rPr>
            <a:t>Contexto</a:t>
          </a:r>
          <a:endParaRPr lang="es-ES" sz="2400" dirty="0">
            <a:latin typeface="Ancizar Sans" panose="020B0602040300000003" pitchFamily="34" charset="0"/>
          </a:endParaRPr>
        </a:p>
      </dgm:t>
    </dgm:pt>
    <dgm:pt modelId="{95B58987-F703-4C4A-A8EC-0314BE7F7F32}" type="parTrans" cxnId="{0852377A-0B80-425B-A44B-B487338A7052}">
      <dgm:prSet/>
      <dgm:spPr/>
      <dgm:t>
        <a:bodyPr/>
        <a:lstStyle/>
        <a:p>
          <a:endParaRPr lang="es-ES"/>
        </a:p>
      </dgm:t>
    </dgm:pt>
    <dgm:pt modelId="{3764C664-02FD-4B2B-A8A7-E580BB789470}" type="sibTrans" cxnId="{0852377A-0B80-425B-A44B-B487338A7052}">
      <dgm:prSet/>
      <dgm:spPr/>
      <dgm:t>
        <a:bodyPr/>
        <a:lstStyle/>
        <a:p>
          <a:endParaRPr lang="es-ES"/>
        </a:p>
      </dgm:t>
    </dgm:pt>
    <dgm:pt modelId="{C1D9D8BD-0F77-45F8-B712-C0C44C462BF3}">
      <dgm:prSet phldrT="[Texto]" custT="1"/>
      <dgm:spPr>
        <a:solidFill>
          <a:srgbClr val="4972B0">
            <a:alpha val="70000"/>
          </a:srgbClr>
        </a:solidFill>
      </dgm:spPr>
      <dgm:t>
        <a:bodyPr/>
        <a:lstStyle/>
        <a:p>
          <a:pPr algn="l"/>
          <a:r>
            <a:rPr lang="es-ES" sz="2400" dirty="0" smtClean="0">
              <a:latin typeface="Ancizar Sans" panose="020B0602040300000003" pitchFamily="34" charset="0"/>
            </a:rPr>
            <a:t>Antecedentes</a:t>
          </a:r>
          <a:endParaRPr lang="es-ES" sz="2400" dirty="0">
            <a:latin typeface="Ancizar Sans" panose="020B0602040300000003" pitchFamily="34" charset="0"/>
          </a:endParaRPr>
        </a:p>
      </dgm:t>
    </dgm:pt>
    <dgm:pt modelId="{91491360-E5EA-4A34-AC73-0E6B5D925F3D}" type="parTrans" cxnId="{0114AF64-74EC-48E8-B55C-D1AE86CA811F}">
      <dgm:prSet/>
      <dgm:spPr/>
      <dgm:t>
        <a:bodyPr/>
        <a:lstStyle/>
        <a:p>
          <a:endParaRPr lang="es-ES"/>
        </a:p>
      </dgm:t>
    </dgm:pt>
    <dgm:pt modelId="{69DC8E25-D10F-474B-8FFB-DEC04CD44842}" type="sibTrans" cxnId="{0114AF64-74EC-48E8-B55C-D1AE86CA811F}">
      <dgm:prSet/>
      <dgm:spPr/>
      <dgm:t>
        <a:bodyPr/>
        <a:lstStyle/>
        <a:p>
          <a:endParaRPr lang="es-ES"/>
        </a:p>
      </dgm:t>
    </dgm:pt>
    <dgm:pt modelId="{6B1976A0-5BD0-4F3C-94B5-3A7AC3923671}">
      <dgm:prSet phldrT="[Texto]" custT="1"/>
      <dgm:spPr>
        <a:solidFill>
          <a:srgbClr val="4972B0">
            <a:alpha val="55000"/>
          </a:srgbClr>
        </a:solidFill>
      </dgm:spPr>
      <dgm:t>
        <a:bodyPr/>
        <a:lstStyle/>
        <a:p>
          <a:pPr algn="l"/>
          <a:r>
            <a:rPr lang="es-ES" sz="2400" dirty="0" smtClean="0">
              <a:latin typeface="Ancizar Sans" panose="020B0602040300000003" pitchFamily="34" charset="0"/>
            </a:rPr>
            <a:t>Solución</a:t>
          </a:r>
          <a:endParaRPr lang="es-ES" sz="2400" dirty="0">
            <a:latin typeface="Ancizar Sans" panose="020B0602040300000003" pitchFamily="34" charset="0"/>
          </a:endParaRPr>
        </a:p>
      </dgm:t>
    </dgm:pt>
    <dgm:pt modelId="{B5D67A98-F3A6-4BC4-8199-C377BDD34F87}" type="parTrans" cxnId="{7C920AB8-19A2-4605-A23F-AF15DB4CC113}">
      <dgm:prSet/>
      <dgm:spPr/>
      <dgm:t>
        <a:bodyPr/>
        <a:lstStyle/>
        <a:p>
          <a:endParaRPr lang="es-ES"/>
        </a:p>
      </dgm:t>
    </dgm:pt>
    <dgm:pt modelId="{2EFEDF3D-2BF0-4405-A637-485D05347227}" type="sibTrans" cxnId="{7C920AB8-19A2-4605-A23F-AF15DB4CC113}">
      <dgm:prSet/>
      <dgm:spPr/>
      <dgm:t>
        <a:bodyPr/>
        <a:lstStyle/>
        <a:p>
          <a:endParaRPr lang="es-ES"/>
        </a:p>
      </dgm:t>
    </dgm:pt>
    <dgm:pt modelId="{A93FE85A-7957-46F1-B6E6-3A780D2DAEFC}">
      <dgm:prSet phldrT="[Texto]" custT="1"/>
      <dgm:spPr>
        <a:solidFill>
          <a:srgbClr val="4972B0">
            <a:alpha val="40000"/>
          </a:srgbClr>
        </a:solidFill>
      </dgm:spPr>
      <dgm:t>
        <a:bodyPr/>
        <a:lstStyle/>
        <a:p>
          <a:pPr algn="l"/>
          <a:r>
            <a:rPr lang="es-ES" sz="2400" dirty="0" smtClean="0">
              <a:latin typeface="Ancizar Sans" panose="020B0602040300000003" pitchFamily="34" charset="0"/>
            </a:rPr>
            <a:t>Conclusiones</a:t>
          </a:r>
          <a:endParaRPr lang="es-ES" sz="2400" dirty="0">
            <a:latin typeface="Ancizar Sans" panose="020B0602040300000003" pitchFamily="34" charset="0"/>
          </a:endParaRPr>
        </a:p>
      </dgm:t>
    </dgm:pt>
    <dgm:pt modelId="{3CD9FB80-D9A0-480A-AF6E-58B3C93BDEDA}" type="parTrans" cxnId="{9FE6CF89-A54F-4EE2-A219-40C5AEB03D72}">
      <dgm:prSet/>
      <dgm:spPr/>
      <dgm:t>
        <a:bodyPr/>
        <a:lstStyle/>
        <a:p>
          <a:endParaRPr lang="es-ES"/>
        </a:p>
      </dgm:t>
    </dgm:pt>
    <dgm:pt modelId="{2A3CBC0C-8704-4066-97FF-29BE261421F3}" type="sibTrans" cxnId="{9FE6CF89-A54F-4EE2-A219-40C5AEB03D72}">
      <dgm:prSet/>
      <dgm:spPr/>
      <dgm:t>
        <a:bodyPr/>
        <a:lstStyle/>
        <a:p>
          <a:endParaRPr lang="es-ES"/>
        </a:p>
      </dgm:t>
    </dgm:pt>
    <dgm:pt modelId="{C21307D6-6BF4-4E31-B1DF-EACDA6DD0645}">
      <dgm:prSet phldrT="[Texto]" custT="1"/>
      <dgm:spPr>
        <a:solidFill>
          <a:schemeClr val="bg1"/>
        </a:solidFill>
      </dgm:spPr>
      <dgm:t>
        <a:bodyPr/>
        <a:lstStyle/>
        <a:p>
          <a:pPr algn="l"/>
          <a:r>
            <a:rPr lang="es-ES" sz="4400" dirty="0" smtClean="0">
              <a:solidFill>
                <a:schemeClr val="tx1"/>
              </a:solidFill>
              <a:latin typeface="Ancizar Sans" panose="020B0602040300000003" pitchFamily="34" charset="0"/>
            </a:rPr>
            <a:t>Agenda</a:t>
          </a:r>
          <a:endParaRPr lang="es-ES" sz="4400" dirty="0">
            <a:solidFill>
              <a:schemeClr val="tx1"/>
            </a:solidFill>
            <a:latin typeface="Ancizar Sans" panose="020B0602040300000003" pitchFamily="34" charset="0"/>
          </a:endParaRPr>
        </a:p>
      </dgm:t>
    </dgm:pt>
    <dgm:pt modelId="{EB575C6A-8ED2-4E2C-8EE2-341B5955DB7C}" type="parTrans" cxnId="{7E64099C-73AE-465E-92FC-07ED22E01FF9}">
      <dgm:prSet/>
      <dgm:spPr/>
      <dgm:t>
        <a:bodyPr/>
        <a:lstStyle/>
        <a:p>
          <a:endParaRPr lang="es-ES"/>
        </a:p>
      </dgm:t>
    </dgm:pt>
    <dgm:pt modelId="{19946AF6-25B4-4D45-88D0-D1D86587CE86}" type="sibTrans" cxnId="{7E64099C-73AE-465E-92FC-07ED22E01FF9}">
      <dgm:prSet/>
      <dgm:spPr/>
      <dgm:t>
        <a:bodyPr/>
        <a:lstStyle/>
        <a:p>
          <a:endParaRPr lang="es-ES"/>
        </a:p>
      </dgm:t>
    </dgm:pt>
    <dgm:pt modelId="{A2423BE2-271A-445C-8AF3-1F111B9FDFE4}">
      <dgm:prSet phldrT="[Texto]" custT="1"/>
      <dgm:spPr>
        <a:solidFill>
          <a:srgbClr val="4972B0"/>
        </a:solidFill>
      </dgm:spPr>
      <dgm:t>
        <a:bodyPr/>
        <a:lstStyle/>
        <a:p>
          <a:pPr algn="l"/>
          <a:r>
            <a:rPr lang="es-ES" sz="2400" dirty="0" smtClean="0">
              <a:ln/>
              <a:latin typeface="Ancizar Sans" panose="020B0602040300000003" pitchFamily="34" charset="0"/>
            </a:rPr>
            <a:t>Introducción</a:t>
          </a:r>
          <a:endParaRPr lang="es-ES" sz="2400" dirty="0">
            <a:ln/>
            <a:latin typeface="Ancizar Sans" panose="020B0602040300000003" pitchFamily="34" charset="0"/>
          </a:endParaRPr>
        </a:p>
      </dgm:t>
    </dgm:pt>
    <dgm:pt modelId="{066EE1B6-BEE7-45FE-A30D-29EAE4CC4C40}" type="parTrans" cxnId="{AFFCEB30-F899-4E0A-9B46-33D36081189F}">
      <dgm:prSet/>
      <dgm:spPr/>
      <dgm:t>
        <a:bodyPr/>
        <a:lstStyle/>
        <a:p>
          <a:endParaRPr lang="es-ES"/>
        </a:p>
      </dgm:t>
    </dgm:pt>
    <dgm:pt modelId="{03AB0357-6102-4727-82B0-E5BB4615FF4E}" type="sibTrans" cxnId="{AFFCEB30-F899-4E0A-9B46-33D36081189F}">
      <dgm:prSet/>
      <dgm:spPr/>
      <dgm:t>
        <a:bodyPr/>
        <a:lstStyle/>
        <a:p>
          <a:endParaRPr lang="es-ES"/>
        </a:p>
      </dgm:t>
    </dgm:pt>
    <dgm:pt modelId="{D1F67B85-F11D-42DC-B909-C632A8453528}" type="pres">
      <dgm:prSet presAssocID="{C257AE3E-D3CF-44AF-A50A-EC6D93FD4E9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1560F604-1689-46BD-937C-4C665C375D67}" type="pres">
      <dgm:prSet presAssocID="{C21307D6-6BF4-4E31-B1DF-EACDA6DD0645}" presName="root" presStyleCnt="0">
        <dgm:presLayoutVars>
          <dgm:chMax/>
          <dgm:chPref val="4"/>
        </dgm:presLayoutVars>
      </dgm:prSet>
      <dgm:spPr/>
      <dgm:t>
        <a:bodyPr/>
        <a:lstStyle/>
        <a:p>
          <a:endParaRPr lang="es-ES"/>
        </a:p>
      </dgm:t>
    </dgm:pt>
    <dgm:pt modelId="{CB3DFDA9-5967-4F73-B574-08D95C842111}" type="pres">
      <dgm:prSet presAssocID="{C21307D6-6BF4-4E31-B1DF-EACDA6DD0645}" presName="rootComposite" presStyleCnt="0">
        <dgm:presLayoutVars/>
      </dgm:prSet>
      <dgm:spPr/>
      <dgm:t>
        <a:bodyPr/>
        <a:lstStyle/>
        <a:p>
          <a:endParaRPr lang="es-ES"/>
        </a:p>
      </dgm:t>
    </dgm:pt>
    <dgm:pt modelId="{A817A31D-5EB5-4F97-BAAC-09F835F58CB4}" type="pres">
      <dgm:prSet presAssocID="{C21307D6-6BF4-4E31-B1DF-EACDA6DD0645}" presName="rootText" presStyleLbl="node0" presStyleIdx="0" presStyleCnt="1">
        <dgm:presLayoutVars>
          <dgm:chMax/>
          <dgm:chPref val="4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419F1B13-3EEF-4F35-9107-34CBBBD617E9}" type="pres">
      <dgm:prSet presAssocID="{C21307D6-6BF4-4E31-B1DF-EACDA6DD0645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05A2BD77-1B6D-4096-B626-42534B9850A9}" type="pres">
      <dgm:prSet presAssocID="{A2423BE2-271A-445C-8AF3-1F111B9FDFE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9D34F8AB-4BE3-4841-9CCC-70DBA6BC7361}" type="pres">
      <dgm:prSet presAssocID="{A2423BE2-271A-445C-8AF3-1F111B9FDFE4}" presName="Image" presStyleLbl="node1" presStyleIdx="0" presStyleCnt="5" custLinFactX="-100000" custLinFactNeighborX="-125729" custLinFactNeighborY="8741"/>
      <dgm:spPr>
        <a:solidFill>
          <a:srgbClr val="4972B0"/>
        </a:solidFill>
      </dgm:spPr>
      <dgm:t>
        <a:bodyPr/>
        <a:lstStyle/>
        <a:p>
          <a:endParaRPr lang="es-ES"/>
        </a:p>
      </dgm:t>
    </dgm:pt>
    <dgm:pt modelId="{5B6946EE-EDC1-4BE1-A5E5-3E6740297CC9}" type="pres">
      <dgm:prSet presAssocID="{A2423BE2-271A-445C-8AF3-1F111B9FDFE4}" presName="childText" presStyleLbl="lnNode1" presStyleIdx="0" presStyleCnt="5" custScaleX="52271" custScaleY="63454" custLinFactNeighborX="-48179" custLinFactNeighborY="9905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D216C165-21CA-4383-89C5-4B1ADC882178}" type="pres">
      <dgm:prSet presAssocID="{A8E0E77E-AB61-46DA-891E-837DE07141B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24E71CF0-F194-446D-87AB-0CF16B5FB7B5}" type="pres">
      <dgm:prSet presAssocID="{A8E0E77E-AB61-46DA-891E-837DE07141BA}" presName="Image" presStyleLbl="node1" presStyleIdx="1" presStyleCnt="5" custLinFactX="-74428" custLinFactNeighborX="-100000" custLinFactNeighborY="7157"/>
      <dgm:spPr>
        <a:solidFill>
          <a:srgbClr val="4972B0">
            <a:alpha val="85000"/>
          </a:srgbClr>
        </a:solidFill>
      </dgm:spPr>
      <dgm:t>
        <a:bodyPr/>
        <a:lstStyle/>
        <a:p>
          <a:endParaRPr lang="es-ES"/>
        </a:p>
      </dgm:t>
    </dgm:pt>
    <dgm:pt modelId="{BAF09808-FEA9-45E7-A35B-08C0BBA03A46}" type="pres">
      <dgm:prSet presAssocID="{A8E0E77E-AB61-46DA-891E-837DE07141BA}" presName="childText" presStyleLbl="lnNode1" presStyleIdx="1" presStyleCnt="5" custScaleX="63267" custScaleY="62798" custLinFactNeighborX="-37166" custLinFactNeighborY="749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9D0B07A9-E727-4427-9232-4E47D2BAD8A7}" type="pres">
      <dgm:prSet presAssocID="{C1D9D8BD-0F77-45F8-B712-C0C44C462BF3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6AF7B1BE-3EA6-43F7-9B7C-33E0B2EF1E1E}" type="pres">
      <dgm:prSet presAssocID="{C1D9D8BD-0F77-45F8-B712-C0C44C462BF3}" presName="Image" presStyleLbl="node1" presStyleIdx="2" presStyleCnt="5" custLinFactX="-20355" custLinFactNeighborX="-100000" custLinFactNeighborY="4587"/>
      <dgm:spPr>
        <a:solidFill>
          <a:srgbClr val="4972B0">
            <a:alpha val="70000"/>
          </a:srgbClr>
        </a:solidFill>
      </dgm:spPr>
      <dgm:t>
        <a:bodyPr/>
        <a:lstStyle/>
        <a:p>
          <a:endParaRPr lang="es-ES"/>
        </a:p>
      </dgm:t>
    </dgm:pt>
    <dgm:pt modelId="{01297416-494A-4F73-A80C-14D60197314C}" type="pres">
      <dgm:prSet presAssocID="{C1D9D8BD-0F77-45F8-B712-C0C44C462BF3}" presName="childText" presStyleLbl="lnNode1" presStyleIdx="2" presStyleCnt="5" custScaleX="74857" custScaleY="62798" custLinFactNeighborX="-25612" custLinFactNeighborY="227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0E3D2E4E-E634-46B3-9C94-6F0FF7883620}" type="pres">
      <dgm:prSet presAssocID="{6B1976A0-5BD0-4F3C-94B5-3A7AC392367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47A44ADA-005E-4757-8EBB-30D147984957}" type="pres">
      <dgm:prSet presAssocID="{6B1976A0-5BD0-4F3C-94B5-3A7AC3923671}" presName="Image" presStyleLbl="node1" presStyleIdx="3" presStyleCnt="5" custLinFactNeighborX="-58669" custLinFactNeighborY="2157"/>
      <dgm:spPr>
        <a:solidFill>
          <a:srgbClr val="4972B0">
            <a:alpha val="55000"/>
          </a:srgbClr>
        </a:solidFill>
      </dgm:spPr>
      <dgm:t>
        <a:bodyPr/>
        <a:lstStyle/>
        <a:p>
          <a:endParaRPr lang="es-ES"/>
        </a:p>
      </dgm:t>
    </dgm:pt>
    <dgm:pt modelId="{C62D1EC6-F4C4-4353-8F14-CD8238264259}" type="pres">
      <dgm:prSet presAssocID="{6B1976A0-5BD0-4F3C-94B5-3A7AC3923671}" presName="childText" presStyleLbl="lnNode1" presStyleIdx="3" presStyleCnt="5" custScaleX="88079" custScaleY="62798" custLinFactNeighborX="-12385" custLinFactNeighborY="272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FE23FA1E-C837-463C-955D-AA577C9F7E03}" type="pres">
      <dgm:prSet presAssocID="{A93FE85A-7957-46F1-B6E6-3A780D2DAEF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7AC56B9C-7E67-4647-9D43-A28D2E5B8564}" type="pres">
      <dgm:prSet presAssocID="{A93FE85A-7957-46F1-B6E6-3A780D2DAEFC}" presName="Image" presStyleLbl="node1" presStyleIdx="4" presStyleCnt="5" custLinFactNeighborX="-3052"/>
      <dgm:spPr>
        <a:solidFill>
          <a:srgbClr val="4972B0">
            <a:alpha val="40000"/>
          </a:srgbClr>
        </a:solidFill>
      </dgm:spPr>
      <dgm:t>
        <a:bodyPr/>
        <a:lstStyle/>
        <a:p>
          <a:endParaRPr lang="es-ES"/>
        </a:p>
      </dgm:t>
    </dgm:pt>
    <dgm:pt modelId="{F26C7E60-A22E-461D-B691-7DE770EE9A18}" type="pres">
      <dgm:prSet presAssocID="{A93FE85A-7957-46F1-B6E6-3A780D2DAEFC}" presName="childText" presStyleLbl="lnNode1" presStyleIdx="4" presStyleCnt="5" custScaleY="62798" custLinFactNeighborX="-536" custLinFactNeighborY="-1246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</dgm:ptLst>
  <dgm:cxnLst>
    <dgm:cxn modelId="{B20A9FD7-EFFD-42DA-BCEA-20D0D51D803F}" type="presOf" srcId="{C257AE3E-D3CF-44AF-A50A-EC6D93FD4E9F}" destId="{D1F67B85-F11D-42DC-B909-C632A8453528}" srcOrd="0" destOrd="0" presId="urn:microsoft.com/office/officeart/2008/layout/PictureAccentList"/>
    <dgm:cxn modelId="{5E01591E-FF7C-470E-A0D7-A10F1CD58FA3}" type="presOf" srcId="{A93FE85A-7957-46F1-B6E6-3A780D2DAEFC}" destId="{F26C7E60-A22E-461D-B691-7DE770EE9A18}" srcOrd="0" destOrd="0" presId="urn:microsoft.com/office/officeart/2008/layout/PictureAccentList"/>
    <dgm:cxn modelId="{AFFCEB30-F899-4E0A-9B46-33D36081189F}" srcId="{C21307D6-6BF4-4E31-B1DF-EACDA6DD0645}" destId="{A2423BE2-271A-445C-8AF3-1F111B9FDFE4}" srcOrd="0" destOrd="0" parTransId="{066EE1B6-BEE7-45FE-A30D-29EAE4CC4C40}" sibTransId="{03AB0357-6102-4727-82B0-E5BB4615FF4E}"/>
    <dgm:cxn modelId="{7E64099C-73AE-465E-92FC-07ED22E01FF9}" srcId="{C257AE3E-D3CF-44AF-A50A-EC6D93FD4E9F}" destId="{C21307D6-6BF4-4E31-B1DF-EACDA6DD0645}" srcOrd="0" destOrd="0" parTransId="{EB575C6A-8ED2-4E2C-8EE2-341B5955DB7C}" sibTransId="{19946AF6-25B4-4D45-88D0-D1D86587CE86}"/>
    <dgm:cxn modelId="{0852377A-0B80-425B-A44B-B487338A7052}" srcId="{C21307D6-6BF4-4E31-B1DF-EACDA6DD0645}" destId="{A8E0E77E-AB61-46DA-891E-837DE07141BA}" srcOrd="1" destOrd="0" parTransId="{95B58987-F703-4C4A-A8EC-0314BE7F7F32}" sibTransId="{3764C664-02FD-4B2B-A8A7-E580BB789470}"/>
    <dgm:cxn modelId="{7C920AB8-19A2-4605-A23F-AF15DB4CC113}" srcId="{C21307D6-6BF4-4E31-B1DF-EACDA6DD0645}" destId="{6B1976A0-5BD0-4F3C-94B5-3A7AC3923671}" srcOrd="3" destOrd="0" parTransId="{B5D67A98-F3A6-4BC4-8199-C377BDD34F87}" sibTransId="{2EFEDF3D-2BF0-4405-A637-485D05347227}"/>
    <dgm:cxn modelId="{67212E5B-6CA1-4A08-B4F1-E921EADE8A70}" type="presOf" srcId="{A2423BE2-271A-445C-8AF3-1F111B9FDFE4}" destId="{5B6946EE-EDC1-4BE1-A5E5-3E6740297CC9}" srcOrd="0" destOrd="0" presId="urn:microsoft.com/office/officeart/2008/layout/PictureAccentList"/>
    <dgm:cxn modelId="{DBC3561D-4E44-4442-96F7-AC87FCA243D6}" type="presOf" srcId="{C21307D6-6BF4-4E31-B1DF-EACDA6DD0645}" destId="{A817A31D-5EB5-4F97-BAAC-09F835F58CB4}" srcOrd="0" destOrd="0" presId="urn:microsoft.com/office/officeart/2008/layout/PictureAccentList"/>
    <dgm:cxn modelId="{7605B001-E0E1-4961-97EB-19B7231ADE0B}" type="presOf" srcId="{6B1976A0-5BD0-4F3C-94B5-3A7AC3923671}" destId="{C62D1EC6-F4C4-4353-8F14-CD8238264259}" srcOrd="0" destOrd="0" presId="urn:microsoft.com/office/officeart/2008/layout/PictureAccentList"/>
    <dgm:cxn modelId="{8413396D-6858-44F3-8CCB-9FF17E4D26FD}" type="presOf" srcId="{C1D9D8BD-0F77-45F8-B712-C0C44C462BF3}" destId="{01297416-494A-4F73-A80C-14D60197314C}" srcOrd="0" destOrd="0" presId="urn:microsoft.com/office/officeart/2008/layout/PictureAccentList"/>
    <dgm:cxn modelId="{9FE6CF89-A54F-4EE2-A219-40C5AEB03D72}" srcId="{C21307D6-6BF4-4E31-B1DF-EACDA6DD0645}" destId="{A93FE85A-7957-46F1-B6E6-3A780D2DAEFC}" srcOrd="4" destOrd="0" parTransId="{3CD9FB80-D9A0-480A-AF6E-58B3C93BDEDA}" sibTransId="{2A3CBC0C-8704-4066-97FF-29BE261421F3}"/>
    <dgm:cxn modelId="{0114AF64-74EC-48E8-B55C-D1AE86CA811F}" srcId="{C21307D6-6BF4-4E31-B1DF-EACDA6DD0645}" destId="{C1D9D8BD-0F77-45F8-B712-C0C44C462BF3}" srcOrd="2" destOrd="0" parTransId="{91491360-E5EA-4A34-AC73-0E6B5D925F3D}" sibTransId="{69DC8E25-D10F-474B-8FFB-DEC04CD44842}"/>
    <dgm:cxn modelId="{C6825AA0-68DE-48D4-BD47-F2B857EE2703}" type="presOf" srcId="{A8E0E77E-AB61-46DA-891E-837DE07141BA}" destId="{BAF09808-FEA9-45E7-A35B-08C0BBA03A46}" srcOrd="0" destOrd="0" presId="urn:microsoft.com/office/officeart/2008/layout/PictureAccentList"/>
    <dgm:cxn modelId="{586F6B3E-89AB-4660-85A6-9469AFD54465}" type="presParOf" srcId="{D1F67B85-F11D-42DC-B909-C632A8453528}" destId="{1560F604-1689-46BD-937C-4C665C375D67}" srcOrd="0" destOrd="0" presId="urn:microsoft.com/office/officeart/2008/layout/PictureAccentList"/>
    <dgm:cxn modelId="{FD25C89D-90A3-4198-A529-2E78A594CAC9}" type="presParOf" srcId="{1560F604-1689-46BD-937C-4C665C375D67}" destId="{CB3DFDA9-5967-4F73-B574-08D95C842111}" srcOrd="0" destOrd="0" presId="urn:microsoft.com/office/officeart/2008/layout/PictureAccentList"/>
    <dgm:cxn modelId="{C6C4F7F5-DE81-45CD-86B1-1D8B69A310FA}" type="presParOf" srcId="{CB3DFDA9-5967-4F73-B574-08D95C842111}" destId="{A817A31D-5EB5-4F97-BAAC-09F835F58CB4}" srcOrd="0" destOrd="0" presId="urn:microsoft.com/office/officeart/2008/layout/PictureAccentList"/>
    <dgm:cxn modelId="{BA89DE1B-CF77-4A5C-96FB-2F1B7A9858A7}" type="presParOf" srcId="{1560F604-1689-46BD-937C-4C665C375D67}" destId="{419F1B13-3EEF-4F35-9107-34CBBBD617E9}" srcOrd="1" destOrd="0" presId="urn:microsoft.com/office/officeart/2008/layout/PictureAccentList"/>
    <dgm:cxn modelId="{7E9EA5AF-855B-439C-A564-0817DA7BD090}" type="presParOf" srcId="{419F1B13-3EEF-4F35-9107-34CBBBD617E9}" destId="{05A2BD77-1B6D-4096-B626-42534B9850A9}" srcOrd="0" destOrd="0" presId="urn:microsoft.com/office/officeart/2008/layout/PictureAccentList"/>
    <dgm:cxn modelId="{89B85478-23E0-4395-A142-533CBC3FCA52}" type="presParOf" srcId="{05A2BD77-1B6D-4096-B626-42534B9850A9}" destId="{9D34F8AB-4BE3-4841-9CCC-70DBA6BC7361}" srcOrd="0" destOrd="0" presId="urn:microsoft.com/office/officeart/2008/layout/PictureAccentList"/>
    <dgm:cxn modelId="{1B9D4291-1D4A-4060-AE0A-01DBBCCB3244}" type="presParOf" srcId="{05A2BD77-1B6D-4096-B626-42534B9850A9}" destId="{5B6946EE-EDC1-4BE1-A5E5-3E6740297CC9}" srcOrd="1" destOrd="0" presId="urn:microsoft.com/office/officeart/2008/layout/PictureAccentList"/>
    <dgm:cxn modelId="{31F8796A-82CD-44BE-85A9-D4E827C7C1C6}" type="presParOf" srcId="{419F1B13-3EEF-4F35-9107-34CBBBD617E9}" destId="{D216C165-21CA-4383-89C5-4B1ADC882178}" srcOrd="1" destOrd="0" presId="urn:microsoft.com/office/officeart/2008/layout/PictureAccentList"/>
    <dgm:cxn modelId="{BA6C2FF7-9F3E-4E13-88AC-1B632EECF929}" type="presParOf" srcId="{D216C165-21CA-4383-89C5-4B1ADC882178}" destId="{24E71CF0-F194-446D-87AB-0CF16B5FB7B5}" srcOrd="0" destOrd="0" presId="urn:microsoft.com/office/officeart/2008/layout/PictureAccentList"/>
    <dgm:cxn modelId="{8F2637AB-BE4E-42B8-8125-481E11FF20A5}" type="presParOf" srcId="{D216C165-21CA-4383-89C5-4B1ADC882178}" destId="{BAF09808-FEA9-45E7-A35B-08C0BBA03A46}" srcOrd="1" destOrd="0" presId="urn:microsoft.com/office/officeart/2008/layout/PictureAccentList"/>
    <dgm:cxn modelId="{62C2D8BC-8EFA-4B7F-8F2A-773CC2ECDCBC}" type="presParOf" srcId="{419F1B13-3EEF-4F35-9107-34CBBBD617E9}" destId="{9D0B07A9-E727-4427-9232-4E47D2BAD8A7}" srcOrd="2" destOrd="0" presId="urn:microsoft.com/office/officeart/2008/layout/PictureAccentList"/>
    <dgm:cxn modelId="{3306F607-E479-4AC3-9660-92DD8C4DB501}" type="presParOf" srcId="{9D0B07A9-E727-4427-9232-4E47D2BAD8A7}" destId="{6AF7B1BE-3EA6-43F7-9B7C-33E0B2EF1E1E}" srcOrd="0" destOrd="0" presId="urn:microsoft.com/office/officeart/2008/layout/PictureAccentList"/>
    <dgm:cxn modelId="{B5997B09-3236-42F8-905D-06F08E6679C6}" type="presParOf" srcId="{9D0B07A9-E727-4427-9232-4E47D2BAD8A7}" destId="{01297416-494A-4F73-A80C-14D60197314C}" srcOrd="1" destOrd="0" presId="urn:microsoft.com/office/officeart/2008/layout/PictureAccentList"/>
    <dgm:cxn modelId="{87582412-3929-4170-9044-4539E37679DF}" type="presParOf" srcId="{419F1B13-3EEF-4F35-9107-34CBBBD617E9}" destId="{0E3D2E4E-E634-46B3-9C94-6F0FF7883620}" srcOrd="3" destOrd="0" presId="urn:microsoft.com/office/officeart/2008/layout/PictureAccentList"/>
    <dgm:cxn modelId="{90BFF30B-575E-48C7-8177-44211285EC55}" type="presParOf" srcId="{0E3D2E4E-E634-46B3-9C94-6F0FF7883620}" destId="{47A44ADA-005E-4757-8EBB-30D147984957}" srcOrd="0" destOrd="0" presId="urn:microsoft.com/office/officeart/2008/layout/PictureAccentList"/>
    <dgm:cxn modelId="{507D0749-DDEA-495F-9565-87A09DC2F5DD}" type="presParOf" srcId="{0E3D2E4E-E634-46B3-9C94-6F0FF7883620}" destId="{C62D1EC6-F4C4-4353-8F14-CD8238264259}" srcOrd="1" destOrd="0" presId="urn:microsoft.com/office/officeart/2008/layout/PictureAccentList"/>
    <dgm:cxn modelId="{20BDA5DE-56E1-4524-8D00-91AE59E422D6}" type="presParOf" srcId="{419F1B13-3EEF-4F35-9107-34CBBBD617E9}" destId="{FE23FA1E-C837-463C-955D-AA577C9F7E03}" srcOrd="4" destOrd="0" presId="urn:microsoft.com/office/officeart/2008/layout/PictureAccentList"/>
    <dgm:cxn modelId="{10EE073C-9814-4CEB-B07F-691CA0221422}" type="presParOf" srcId="{FE23FA1E-C837-463C-955D-AA577C9F7E03}" destId="{7AC56B9C-7E67-4647-9D43-A28D2E5B8564}" srcOrd="0" destOrd="0" presId="urn:microsoft.com/office/officeart/2008/layout/PictureAccentList"/>
    <dgm:cxn modelId="{9D8E2C12-2406-4133-97DD-DF851A77275B}" type="presParOf" srcId="{FE23FA1E-C837-463C-955D-AA577C9F7E03}" destId="{F26C7E60-A22E-461D-B691-7DE770EE9A1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7A31D-5EB5-4F97-BAAC-09F835F58CB4}">
      <dsp:nvSpPr>
        <dsp:cNvPr id="0" name=""/>
        <dsp:cNvSpPr/>
      </dsp:nvSpPr>
      <dsp:spPr>
        <a:xfrm>
          <a:off x="2108339" y="49"/>
          <a:ext cx="6340484" cy="61019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>
              <a:solidFill>
                <a:schemeClr val="tx1"/>
              </a:solidFill>
              <a:latin typeface="Ancizar Sans" panose="020B0602040300000003" pitchFamily="34" charset="0"/>
            </a:rPr>
            <a:t>Agenda</a:t>
          </a:r>
          <a:endParaRPr lang="es-ES" sz="4400" kern="1200" dirty="0">
            <a:solidFill>
              <a:schemeClr val="tx1"/>
            </a:solidFill>
            <a:latin typeface="Ancizar Sans" panose="020B0602040300000003" pitchFamily="34" charset="0"/>
          </a:endParaRPr>
        </a:p>
      </dsp:txBody>
      <dsp:txXfrm>
        <a:off x="2108339" y="49"/>
        <a:ext cx="6340484" cy="610195"/>
      </dsp:txXfrm>
    </dsp:sp>
    <dsp:sp modelId="{9D34F8AB-4BE3-4841-9CCC-70DBA6BC7361}">
      <dsp:nvSpPr>
        <dsp:cNvPr id="0" name=""/>
        <dsp:cNvSpPr/>
      </dsp:nvSpPr>
      <dsp:spPr>
        <a:xfrm>
          <a:off x="2089719" y="773417"/>
          <a:ext cx="610195" cy="610195"/>
        </a:xfrm>
        <a:prstGeom prst="roundRect">
          <a:avLst>
            <a:gd name="adj" fmla="val 16670"/>
          </a:avLst>
        </a:prstGeom>
        <a:solidFill>
          <a:srgbClr val="4972B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946EE-EDC1-4BE1-A5E5-3E6740297CC9}">
      <dsp:nvSpPr>
        <dsp:cNvPr id="0" name=""/>
        <dsp:cNvSpPr/>
      </dsp:nvSpPr>
      <dsp:spPr>
        <a:xfrm>
          <a:off x="2729525" y="892020"/>
          <a:ext cx="2976142" cy="387193"/>
        </a:xfrm>
        <a:prstGeom prst="rect">
          <a:avLst/>
        </a:prstGeom>
        <a:solidFill>
          <a:srgbClr val="4972B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n/>
              <a:latin typeface="Ancizar Sans" panose="020B0602040300000003" pitchFamily="34" charset="0"/>
            </a:rPr>
            <a:t>Introducción</a:t>
          </a:r>
          <a:endParaRPr lang="es-ES" sz="2400" kern="1200" dirty="0">
            <a:ln/>
            <a:latin typeface="Ancizar Sans" panose="020B0602040300000003" pitchFamily="34" charset="0"/>
          </a:endParaRPr>
        </a:p>
      </dsp:txBody>
      <dsp:txXfrm>
        <a:off x="2729525" y="892020"/>
        <a:ext cx="2976142" cy="387193"/>
      </dsp:txXfrm>
    </dsp:sp>
    <dsp:sp modelId="{24E71CF0-F194-446D-87AB-0CF16B5FB7B5}">
      <dsp:nvSpPr>
        <dsp:cNvPr id="0" name=""/>
        <dsp:cNvSpPr/>
      </dsp:nvSpPr>
      <dsp:spPr>
        <a:xfrm>
          <a:off x="2089717" y="1447170"/>
          <a:ext cx="610195" cy="610195"/>
        </a:xfrm>
        <a:prstGeom prst="roundRect">
          <a:avLst>
            <a:gd name="adj" fmla="val 16670"/>
          </a:avLst>
        </a:prstGeom>
        <a:solidFill>
          <a:srgbClr val="4972B0">
            <a:alpha val="8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09808-FEA9-45E7-A35B-08C0BBA03A46}">
      <dsp:nvSpPr>
        <dsp:cNvPr id="0" name=""/>
        <dsp:cNvSpPr/>
      </dsp:nvSpPr>
      <dsp:spPr>
        <a:xfrm>
          <a:off x="2730493" y="1562729"/>
          <a:ext cx="3602218" cy="383190"/>
        </a:xfrm>
        <a:prstGeom prst="rect">
          <a:avLst/>
        </a:prstGeom>
        <a:solidFill>
          <a:srgbClr val="4972B0">
            <a:alpha val="8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Ancizar Sans" panose="020B0602040300000003" pitchFamily="34" charset="0"/>
            </a:rPr>
            <a:t>Contexto</a:t>
          </a:r>
          <a:endParaRPr lang="es-ES" sz="2400" kern="1200" dirty="0">
            <a:latin typeface="Ancizar Sans" panose="020B0602040300000003" pitchFamily="34" charset="0"/>
          </a:endParaRPr>
        </a:p>
      </dsp:txBody>
      <dsp:txXfrm>
        <a:off x="2730493" y="1562729"/>
        <a:ext cx="3602218" cy="383190"/>
      </dsp:txXfrm>
    </dsp:sp>
    <dsp:sp modelId="{6AF7B1BE-3EA6-43F7-9B7C-33E0B2EF1E1E}">
      <dsp:nvSpPr>
        <dsp:cNvPr id="0" name=""/>
        <dsp:cNvSpPr/>
      </dsp:nvSpPr>
      <dsp:spPr>
        <a:xfrm>
          <a:off x="2089719" y="2114907"/>
          <a:ext cx="610195" cy="610195"/>
        </a:xfrm>
        <a:prstGeom prst="roundRect">
          <a:avLst>
            <a:gd name="adj" fmla="val 16670"/>
          </a:avLst>
        </a:prstGeom>
        <a:solidFill>
          <a:srgbClr val="4972B0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97416-494A-4F73-A80C-14D60197314C}">
      <dsp:nvSpPr>
        <dsp:cNvPr id="0" name=""/>
        <dsp:cNvSpPr/>
      </dsp:nvSpPr>
      <dsp:spPr>
        <a:xfrm>
          <a:off x="2728443" y="2214289"/>
          <a:ext cx="4262115" cy="383190"/>
        </a:xfrm>
        <a:prstGeom prst="rect">
          <a:avLst/>
        </a:prstGeom>
        <a:solidFill>
          <a:srgbClr val="4972B0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Ancizar Sans" panose="020B0602040300000003" pitchFamily="34" charset="0"/>
            </a:rPr>
            <a:t>Antecedentes</a:t>
          </a:r>
          <a:endParaRPr lang="es-ES" sz="2400" kern="1200" dirty="0">
            <a:latin typeface="Ancizar Sans" panose="020B0602040300000003" pitchFamily="34" charset="0"/>
          </a:endParaRPr>
        </a:p>
      </dsp:txBody>
      <dsp:txXfrm>
        <a:off x="2728443" y="2214289"/>
        <a:ext cx="4262115" cy="383190"/>
      </dsp:txXfrm>
    </dsp:sp>
    <dsp:sp modelId="{47A44ADA-005E-4757-8EBB-30D147984957}">
      <dsp:nvSpPr>
        <dsp:cNvPr id="0" name=""/>
        <dsp:cNvSpPr/>
      </dsp:nvSpPr>
      <dsp:spPr>
        <a:xfrm>
          <a:off x="2089716" y="2783498"/>
          <a:ext cx="610195" cy="610195"/>
        </a:xfrm>
        <a:prstGeom prst="roundRect">
          <a:avLst>
            <a:gd name="adj" fmla="val 16670"/>
          </a:avLst>
        </a:prstGeom>
        <a:solidFill>
          <a:srgbClr val="4972B0">
            <a:alpha val="5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D1EC6-F4C4-4353-8F14-CD8238264259}">
      <dsp:nvSpPr>
        <dsp:cNvPr id="0" name=""/>
        <dsp:cNvSpPr/>
      </dsp:nvSpPr>
      <dsp:spPr>
        <a:xfrm>
          <a:off x="2728728" y="2900436"/>
          <a:ext cx="5014933" cy="383190"/>
        </a:xfrm>
        <a:prstGeom prst="rect">
          <a:avLst/>
        </a:prstGeom>
        <a:solidFill>
          <a:srgbClr val="4972B0">
            <a:alpha val="5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Ancizar Sans" panose="020B0602040300000003" pitchFamily="34" charset="0"/>
            </a:rPr>
            <a:t>Solución</a:t>
          </a:r>
          <a:endParaRPr lang="es-ES" sz="2400" kern="1200" dirty="0">
            <a:latin typeface="Ancizar Sans" panose="020B0602040300000003" pitchFamily="34" charset="0"/>
          </a:endParaRPr>
        </a:p>
      </dsp:txBody>
      <dsp:txXfrm>
        <a:off x="2728728" y="2900436"/>
        <a:ext cx="5014933" cy="383190"/>
      </dsp:txXfrm>
    </dsp:sp>
    <dsp:sp modelId="{7AC56B9C-7E67-4647-9D43-A28D2E5B8564}">
      <dsp:nvSpPr>
        <dsp:cNvPr id="0" name=""/>
        <dsp:cNvSpPr/>
      </dsp:nvSpPr>
      <dsp:spPr>
        <a:xfrm>
          <a:off x="2089716" y="3453755"/>
          <a:ext cx="610195" cy="610195"/>
        </a:xfrm>
        <a:prstGeom prst="roundRect">
          <a:avLst>
            <a:gd name="adj" fmla="val 16670"/>
          </a:avLst>
        </a:prstGeom>
        <a:solidFill>
          <a:srgbClr val="4972B0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C7E60-A22E-461D-B691-7DE770EE9A18}">
      <dsp:nvSpPr>
        <dsp:cNvPr id="0" name=""/>
        <dsp:cNvSpPr/>
      </dsp:nvSpPr>
      <dsp:spPr>
        <a:xfrm>
          <a:off x="2724628" y="3559654"/>
          <a:ext cx="5693677" cy="383190"/>
        </a:xfrm>
        <a:prstGeom prst="rect">
          <a:avLst/>
        </a:prstGeom>
        <a:solidFill>
          <a:srgbClr val="4972B0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Ancizar Sans" panose="020B0602040300000003" pitchFamily="34" charset="0"/>
            </a:rPr>
            <a:t>Conclusiones</a:t>
          </a:r>
          <a:endParaRPr lang="es-ES" sz="2400" kern="1200" dirty="0">
            <a:latin typeface="Ancizar Sans" panose="020B0602040300000003" pitchFamily="34" charset="0"/>
          </a:endParaRPr>
        </a:p>
      </dsp:txBody>
      <dsp:txXfrm>
        <a:off x="2724628" y="3559654"/>
        <a:ext cx="5693677" cy="383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0D6C-F50D-43BA-B1DE-EC341AEEB9CA}" type="datetimeFigureOut">
              <a:rPr lang="es-CO" smtClean="0"/>
              <a:t>4/10/2019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E51F7-A888-472D-B416-6312F0764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47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4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40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ncizar Sans Bold" panose="020B08020403000000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ncizar Sans Regular" panose="020B060204030000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712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716988" y="6366295"/>
            <a:ext cx="787178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Ancizar Sans Light" panose="020B0502040300000003" pitchFamily="34" charset="0"/>
              </a:defRPr>
            </a:lvl1pPr>
          </a:lstStyle>
          <a:p>
            <a:fld id="{C00DC2FA-3888-4A2D-BBC7-11D5C2B2300A}" type="slidenum">
              <a:rPr lang="es-CO" smtClean="0"/>
              <a:pPr/>
              <a:t>‹Nº›</a:t>
            </a:fld>
            <a:endParaRPr lang="es-CO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14299" y="5652798"/>
            <a:ext cx="6389867" cy="493560"/>
          </a:xfrm>
          <a:prstGeom prst="rect">
            <a:avLst/>
          </a:prstGeom>
        </p:spPr>
        <p:txBody>
          <a:bodyPr/>
          <a:lstStyle>
            <a:lvl1pPr>
              <a:defRPr sz="1400" i="1">
                <a:latin typeface="Ancizar Sans Light" panose="020B0502040300000003" pitchFamily="34" charset="0"/>
              </a:defRPr>
            </a:lvl1pPr>
          </a:lstStyle>
          <a:p>
            <a:r>
              <a:rPr lang="es-CO" dirty="0" smtClean="0"/>
              <a:t>Un modelo ejecutable para la simulación </a:t>
            </a:r>
            <a:r>
              <a:rPr lang="es-CO" dirty="0" err="1" smtClean="0"/>
              <a:t>multi</a:t>
            </a:r>
            <a:r>
              <a:rPr lang="es-CO" dirty="0" smtClean="0"/>
              <a:t>-física de procesos de recobro mejorado en yacimientos de petróleo basado en esquemas preconceptuales</a:t>
            </a:r>
            <a:endParaRPr lang="es-CO" dirty="0"/>
          </a:p>
        </p:txBody>
      </p:sp>
      <p:sp>
        <p:nvSpPr>
          <p:cNvPr id="9" name="Marcador de pie de página 4"/>
          <p:cNvSpPr txBox="1">
            <a:spLocks/>
          </p:cNvSpPr>
          <p:nvPr userDrawn="1"/>
        </p:nvSpPr>
        <p:spPr>
          <a:xfrm>
            <a:off x="114298" y="6140743"/>
            <a:ext cx="2112067" cy="246780"/>
          </a:xfrm>
          <a:prstGeom prst="rect">
            <a:avLst/>
          </a:prstGeom>
        </p:spPr>
        <p:txBody>
          <a:bodyPr/>
          <a:lstStyle>
            <a:defPPr>
              <a:defRPr lang="es-CO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i="0" dirty="0" smtClean="0"/>
              <a:t>Steven Velásquez</a:t>
            </a:r>
            <a:r>
              <a:rPr lang="es-CO" b="1" i="0" baseline="0" dirty="0" smtClean="0"/>
              <a:t> Chancí</a:t>
            </a:r>
            <a:endParaRPr lang="es-CO" b="1" i="0" dirty="0"/>
          </a:p>
        </p:txBody>
      </p:sp>
    </p:spTree>
    <p:extLst>
      <p:ext uri="{BB962C8B-B14F-4D97-AF65-F5344CB8AC3E}">
        <p14:creationId xmlns:p14="http://schemas.microsoft.com/office/powerpoint/2010/main" val="825171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716988" y="6366295"/>
            <a:ext cx="787178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Ancizar Sans Light" panose="020B0502040300000003" pitchFamily="34" charset="0"/>
              </a:defRPr>
            </a:lvl1pPr>
          </a:lstStyle>
          <a:p>
            <a:fld id="{C00DC2FA-3888-4A2D-BBC7-11D5C2B2300A}" type="slidenum">
              <a:rPr lang="es-CO" smtClean="0"/>
              <a:pPr/>
              <a:t>‹Nº›</a:t>
            </a:fld>
            <a:endParaRPr lang="es-CO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14299" y="5652798"/>
            <a:ext cx="6389867" cy="493560"/>
          </a:xfrm>
          <a:prstGeom prst="rect">
            <a:avLst/>
          </a:prstGeom>
        </p:spPr>
        <p:txBody>
          <a:bodyPr/>
          <a:lstStyle>
            <a:lvl1pPr>
              <a:defRPr sz="1400" i="1">
                <a:latin typeface="Ancizar Sans Light" panose="020B0502040300000003" pitchFamily="34" charset="0"/>
              </a:defRPr>
            </a:lvl1pPr>
          </a:lstStyle>
          <a:p>
            <a:r>
              <a:rPr lang="es-CO" dirty="0" smtClean="0"/>
              <a:t>Un modelo ejecutable para la simulación </a:t>
            </a:r>
            <a:r>
              <a:rPr lang="es-CO" dirty="0" err="1" smtClean="0"/>
              <a:t>multi</a:t>
            </a:r>
            <a:r>
              <a:rPr lang="es-CO" dirty="0" smtClean="0"/>
              <a:t>-física de procesos de recobro mejorado en yacimientos de petróleo basado en esquemas preconceptuales</a:t>
            </a:r>
            <a:endParaRPr lang="es-CO" dirty="0"/>
          </a:p>
        </p:txBody>
      </p:sp>
      <p:sp>
        <p:nvSpPr>
          <p:cNvPr id="2" name="Entrada manual 1"/>
          <p:cNvSpPr/>
          <p:nvPr userDrawn="1"/>
        </p:nvSpPr>
        <p:spPr>
          <a:xfrm rot="5400000" flipH="1">
            <a:off x="3460173" y="-2649682"/>
            <a:ext cx="353290" cy="727363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90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907 h 10000"/>
              <a:gd name="connsiteX0" fmla="*/ 294 w 10000"/>
              <a:gd name="connsiteY0" fmla="*/ 18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94 w 10000"/>
              <a:gd name="connsiteY4" fmla="*/ 181 h 10000"/>
              <a:gd name="connsiteX0" fmla="*/ 294 w 10000"/>
              <a:gd name="connsiteY0" fmla="*/ 34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94 w 10000"/>
              <a:gd name="connsiteY4" fmla="*/ 34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294" y="346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294" y="346"/>
                </a:lnTo>
                <a:close/>
              </a:path>
            </a:pathLst>
          </a:custGeom>
          <a:solidFill>
            <a:srgbClr val="4A7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 userDrawn="1"/>
        </p:nvSpPr>
        <p:spPr>
          <a:xfrm>
            <a:off x="-3912" y="803002"/>
            <a:ext cx="1706491" cy="3693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38 w 10038"/>
              <a:gd name="connsiteY0" fmla="*/ 10000 h 10000"/>
              <a:gd name="connsiteX1" fmla="*/ 0 w 10038"/>
              <a:gd name="connsiteY1" fmla="*/ 9790 h 10000"/>
              <a:gd name="connsiteX2" fmla="*/ 2038 w 10038"/>
              <a:gd name="connsiteY2" fmla="*/ 0 h 10000"/>
              <a:gd name="connsiteX3" fmla="*/ 10038 w 10038"/>
              <a:gd name="connsiteY3" fmla="*/ 0 h 10000"/>
              <a:gd name="connsiteX4" fmla="*/ 8038 w 10038"/>
              <a:gd name="connsiteY4" fmla="*/ 10000 h 10000"/>
              <a:gd name="connsiteX5" fmla="*/ 38 w 10038"/>
              <a:gd name="connsiteY5" fmla="*/ 10000 h 10000"/>
              <a:gd name="connsiteX0" fmla="*/ 2089 w 10038"/>
              <a:gd name="connsiteY0" fmla="*/ 10000 h 10000"/>
              <a:gd name="connsiteX1" fmla="*/ 0 w 10038"/>
              <a:gd name="connsiteY1" fmla="*/ 9790 h 10000"/>
              <a:gd name="connsiteX2" fmla="*/ 2038 w 10038"/>
              <a:gd name="connsiteY2" fmla="*/ 0 h 10000"/>
              <a:gd name="connsiteX3" fmla="*/ 10038 w 10038"/>
              <a:gd name="connsiteY3" fmla="*/ 0 h 10000"/>
              <a:gd name="connsiteX4" fmla="*/ 8038 w 10038"/>
              <a:gd name="connsiteY4" fmla="*/ 10000 h 10000"/>
              <a:gd name="connsiteX5" fmla="*/ 2089 w 10038"/>
              <a:gd name="connsiteY5" fmla="*/ 10000 h 10000"/>
              <a:gd name="connsiteX0" fmla="*/ 905 w 8854"/>
              <a:gd name="connsiteY0" fmla="*/ 10000 h 10000"/>
              <a:gd name="connsiteX1" fmla="*/ 854 w 8854"/>
              <a:gd name="connsiteY1" fmla="*/ 0 h 10000"/>
              <a:gd name="connsiteX2" fmla="*/ 8854 w 8854"/>
              <a:gd name="connsiteY2" fmla="*/ 0 h 10000"/>
              <a:gd name="connsiteX3" fmla="*/ 6854 w 8854"/>
              <a:gd name="connsiteY3" fmla="*/ 10000 h 10000"/>
              <a:gd name="connsiteX4" fmla="*/ 905 w 8854"/>
              <a:gd name="connsiteY4" fmla="*/ 10000 h 10000"/>
              <a:gd name="connsiteX0" fmla="*/ 57 w 9035"/>
              <a:gd name="connsiteY0" fmla="*/ 10000 h 10000"/>
              <a:gd name="connsiteX1" fmla="*/ 0 w 9035"/>
              <a:gd name="connsiteY1" fmla="*/ 0 h 10000"/>
              <a:gd name="connsiteX2" fmla="*/ 9035 w 9035"/>
              <a:gd name="connsiteY2" fmla="*/ 0 h 10000"/>
              <a:gd name="connsiteX3" fmla="*/ 6776 w 9035"/>
              <a:gd name="connsiteY3" fmla="*/ 10000 h 10000"/>
              <a:gd name="connsiteX4" fmla="*/ 57 w 9035"/>
              <a:gd name="connsiteY4" fmla="*/ 10000 h 10000"/>
              <a:gd name="connsiteX0" fmla="*/ 5 w 10007"/>
              <a:gd name="connsiteY0" fmla="*/ 10000 h 10000"/>
              <a:gd name="connsiteX1" fmla="*/ 7 w 10007"/>
              <a:gd name="connsiteY1" fmla="*/ 0 h 10000"/>
              <a:gd name="connsiteX2" fmla="*/ 10007 w 10007"/>
              <a:gd name="connsiteY2" fmla="*/ 0 h 10000"/>
              <a:gd name="connsiteX3" fmla="*/ 7507 w 10007"/>
              <a:gd name="connsiteY3" fmla="*/ 10000 h 10000"/>
              <a:gd name="connsiteX4" fmla="*/ 5 w 10007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7" h="10000">
                <a:moveTo>
                  <a:pt x="5" y="10000"/>
                </a:moveTo>
                <a:cubicBezTo>
                  <a:pt x="-16" y="6667"/>
                  <a:pt x="28" y="3333"/>
                  <a:pt x="7" y="0"/>
                </a:cubicBezTo>
                <a:lnTo>
                  <a:pt x="10007" y="0"/>
                </a:lnTo>
                <a:lnTo>
                  <a:pt x="7507" y="10000"/>
                </a:lnTo>
                <a:lnTo>
                  <a:pt x="5" y="10000"/>
                </a:lnTo>
                <a:close/>
              </a:path>
            </a:pathLst>
          </a:custGeom>
          <a:solidFill>
            <a:srgbClr val="EDEEF0"/>
          </a:solidFill>
        </p:spPr>
        <p:txBody>
          <a:bodyPr wrap="square" rtlCol="0">
            <a:spAutoFit/>
          </a:bodyPr>
          <a:lstStyle/>
          <a:p>
            <a:r>
              <a:rPr lang="es-419" b="1" i="1" dirty="0" smtClean="0">
                <a:solidFill>
                  <a:schemeClr val="tx1"/>
                </a:solidFill>
                <a:latin typeface="Ancizar Sans" panose="020B0602040300000003" pitchFamily="34" charset="0"/>
              </a:rPr>
              <a:t>Introducción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1506682" y="802470"/>
            <a:ext cx="103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Contexto</a:t>
            </a:r>
          </a:p>
        </p:txBody>
      </p:sp>
      <p:sp>
        <p:nvSpPr>
          <p:cNvPr id="11" name="Rectángulo 10"/>
          <p:cNvSpPr/>
          <p:nvPr userDrawn="1"/>
        </p:nvSpPr>
        <p:spPr>
          <a:xfrm>
            <a:off x="2774373" y="802470"/>
            <a:ext cx="133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Antecedentes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4335582" y="794450"/>
            <a:ext cx="924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Solución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 userDrawn="1"/>
        </p:nvSpPr>
        <p:spPr>
          <a:xfrm>
            <a:off x="5488730" y="784059"/>
            <a:ext cx="12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Conclusiones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Marcador de pie de página 4"/>
          <p:cNvSpPr txBox="1">
            <a:spLocks/>
          </p:cNvSpPr>
          <p:nvPr userDrawn="1"/>
        </p:nvSpPr>
        <p:spPr>
          <a:xfrm>
            <a:off x="114298" y="6140743"/>
            <a:ext cx="2112067" cy="246780"/>
          </a:xfrm>
          <a:prstGeom prst="rect">
            <a:avLst/>
          </a:prstGeom>
        </p:spPr>
        <p:txBody>
          <a:bodyPr/>
          <a:lstStyle>
            <a:defPPr>
              <a:defRPr lang="es-CO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i="0" dirty="0" smtClean="0"/>
              <a:t>Steven Velásquez</a:t>
            </a:r>
            <a:r>
              <a:rPr lang="es-CO" b="1" i="0" baseline="0" dirty="0" smtClean="0"/>
              <a:t> Chancí</a:t>
            </a:r>
            <a:endParaRPr lang="es-CO" b="1" i="0" dirty="0"/>
          </a:p>
        </p:txBody>
      </p:sp>
    </p:spTree>
    <p:extLst>
      <p:ext uri="{BB962C8B-B14F-4D97-AF65-F5344CB8AC3E}">
        <p14:creationId xmlns:p14="http://schemas.microsoft.com/office/powerpoint/2010/main" val="104393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ntrada manual 1"/>
          <p:cNvSpPr/>
          <p:nvPr userDrawn="1"/>
        </p:nvSpPr>
        <p:spPr>
          <a:xfrm rot="5400000" flipH="1">
            <a:off x="3460173" y="-2649682"/>
            <a:ext cx="353290" cy="727363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90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907 h 10000"/>
              <a:gd name="connsiteX0" fmla="*/ 294 w 10000"/>
              <a:gd name="connsiteY0" fmla="*/ 18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94 w 10000"/>
              <a:gd name="connsiteY4" fmla="*/ 181 h 10000"/>
              <a:gd name="connsiteX0" fmla="*/ 294 w 10000"/>
              <a:gd name="connsiteY0" fmla="*/ 34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94 w 10000"/>
              <a:gd name="connsiteY4" fmla="*/ 34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294" y="346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294" y="346"/>
                </a:lnTo>
                <a:close/>
              </a:path>
            </a:pathLst>
          </a:custGeom>
          <a:solidFill>
            <a:srgbClr val="4A7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 userDrawn="1"/>
        </p:nvSpPr>
        <p:spPr>
          <a:xfrm>
            <a:off x="0" y="796959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Introducción</a:t>
            </a:r>
          </a:p>
        </p:txBody>
      </p:sp>
      <p:sp>
        <p:nvSpPr>
          <p:cNvPr id="10" name="Datos 9"/>
          <p:cNvSpPr/>
          <p:nvPr userDrawn="1"/>
        </p:nvSpPr>
        <p:spPr>
          <a:xfrm>
            <a:off x="1278082" y="805487"/>
            <a:ext cx="1584388" cy="369332"/>
          </a:xfrm>
          <a:prstGeom prst="flowChartInputOutput">
            <a:avLst/>
          </a:prstGeom>
          <a:solidFill>
            <a:srgbClr val="EDEEF0"/>
          </a:solidFill>
        </p:spPr>
        <p:txBody>
          <a:bodyPr wrap="square">
            <a:spAutoFit/>
          </a:bodyPr>
          <a:lstStyle/>
          <a:p>
            <a:r>
              <a:rPr lang="es-419" b="1" i="1" dirty="0" smtClean="0">
                <a:solidFill>
                  <a:schemeClr val="tx1"/>
                </a:solidFill>
                <a:latin typeface="Ancizar Sans" panose="020B0602040300000003" pitchFamily="34" charset="0"/>
              </a:rPr>
              <a:t>Contexto</a:t>
            </a:r>
          </a:p>
        </p:txBody>
      </p:sp>
      <p:sp>
        <p:nvSpPr>
          <p:cNvPr id="11" name="Rectángulo 10"/>
          <p:cNvSpPr/>
          <p:nvPr userDrawn="1"/>
        </p:nvSpPr>
        <p:spPr>
          <a:xfrm>
            <a:off x="2774373" y="802470"/>
            <a:ext cx="133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Antecedentes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4335582" y="794450"/>
            <a:ext cx="924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Solución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 userDrawn="1"/>
        </p:nvSpPr>
        <p:spPr>
          <a:xfrm>
            <a:off x="5488730" y="784059"/>
            <a:ext cx="12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Conclusiones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716988" y="6366295"/>
            <a:ext cx="787178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Ancizar Sans Light" panose="020B0502040300000003" pitchFamily="34" charset="0"/>
              </a:defRPr>
            </a:lvl1pPr>
          </a:lstStyle>
          <a:p>
            <a:fld id="{C00DC2FA-3888-4A2D-BBC7-11D5C2B2300A}" type="slidenum">
              <a:rPr lang="es-CO" smtClean="0"/>
              <a:pPr/>
              <a:t>‹Nº›</a:t>
            </a:fld>
            <a:endParaRPr lang="es-CO" dirty="0"/>
          </a:p>
        </p:txBody>
      </p:sp>
      <p:sp>
        <p:nvSpPr>
          <p:cNvPr id="1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14299" y="5652798"/>
            <a:ext cx="6389867" cy="493560"/>
          </a:xfrm>
          <a:prstGeom prst="rect">
            <a:avLst/>
          </a:prstGeom>
        </p:spPr>
        <p:txBody>
          <a:bodyPr/>
          <a:lstStyle>
            <a:lvl1pPr>
              <a:defRPr sz="1400" i="1">
                <a:latin typeface="Ancizar Sans Light" panose="020B0502040300000003" pitchFamily="34" charset="0"/>
              </a:defRPr>
            </a:lvl1pPr>
          </a:lstStyle>
          <a:p>
            <a:r>
              <a:rPr lang="es-CO" dirty="0" smtClean="0"/>
              <a:t>Un modelo ejecutable para la simulación </a:t>
            </a:r>
            <a:r>
              <a:rPr lang="es-CO" dirty="0" err="1" smtClean="0"/>
              <a:t>multi</a:t>
            </a:r>
            <a:r>
              <a:rPr lang="es-CO" dirty="0" smtClean="0"/>
              <a:t>-física de procesos de recobro mejorado en yacimientos de petróleo basado en esquemas preconceptuales</a:t>
            </a:r>
            <a:endParaRPr lang="es-CO" dirty="0"/>
          </a:p>
        </p:txBody>
      </p:sp>
      <p:sp>
        <p:nvSpPr>
          <p:cNvPr id="16" name="Marcador de pie de página 4"/>
          <p:cNvSpPr txBox="1">
            <a:spLocks/>
          </p:cNvSpPr>
          <p:nvPr userDrawn="1"/>
        </p:nvSpPr>
        <p:spPr>
          <a:xfrm>
            <a:off x="114298" y="6140743"/>
            <a:ext cx="2112067" cy="246780"/>
          </a:xfrm>
          <a:prstGeom prst="rect">
            <a:avLst/>
          </a:prstGeom>
        </p:spPr>
        <p:txBody>
          <a:bodyPr/>
          <a:lstStyle>
            <a:defPPr>
              <a:defRPr lang="es-CO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i="0" dirty="0" smtClean="0"/>
              <a:t>Steven Velásquez</a:t>
            </a:r>
            <a:r>
              <a:rPr lang="es-CO" b="1" i="0" baseline="0" dirty="0" smtClean="0"/>
              <a:t> Chancí</a:t>
            </a:r>
            <a:endParaRPr lang="es-CO" b="1" i="0" dirty="0"/>
          </a:p>
        </p:txBody>
      </p:sp>
    </p:spTree>
    <p:extLst>
      <p:ext uri="{BB962C8B-B14F-4D97-AF65-F5344CB8AC3E}">
        <p14:creationId xmlns:p14="http://schemas.microsoft.com/office/powerpoint/2010/main" val="384041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ecede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ntrada manual 1"/>
          <p:cNvSpPr/>
          <p:nvPr userDrawn="1"/>
        </p:nvSpPr>
        <p:spPr>
          <a:xfrm rot="5400000" flipH="1">
            <a:off x="3460173" y="-2649682"/>
            <a:ext cx="353290" cy="727363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90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907 h 10000"/>
              <a:gd name="connsiteX0" fmla="*/ 294 w 10000"/>
              <a:gd name="connsiteY0" fmla="*/ 18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94 w 10000"/>
              <a:gd name="connsiteY4" fmla="*/ 181 h 10000"/>
              <a:gd name="connsiteX0" fmla="*/ 294 w 10000"/>
              <a:gd name="connsiteY0" fmla="*/ 34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94 w 10000"/>
              <a:gd name="connsiteY4" fmla="*/ 34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294" y="346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294" y="346"/>
                </a:lnTo>
                <a:close/>
              </a:path>
            </a:pathLst>
          </a:custGeom>
          <a:solidFill>
            <a:srgbClr val="4A7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 userDrawn="1"/>
        </p:nvSpPr>
        <p:spPr>
          <a:xfrm>
            <a:off x="0" y="796959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Introducción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1506682" y="802470"/>
            <a:ext cx="103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Contexto</a:t>
            </a:r>
          </a:p>
        </p:txBody>
      </p:sp>
      <p:sp>
        <p:nvSpPr>
          <p:cNvPr id="11" name="Datos 10"/>
          <p:cNvSpPr/>
          <p:nvPr userDrawn="1"/>
        </p:nvSpPr>
        <p:spPr>
          <a:xfrm>
            <a:off x="2322077" y="805487"/>
            <a:ext cx="2202216" cy="369332"/>
          </a:xfrm>
          <a:prstGeom prst="flowChartInputOutput">
            <a:avLst/>
          </a:prstGeom>
          <a:solidFill>
            <a:srgbClr val="EDEEF0"/>
          </a:solidFill>
        </p:spPr>
        <p:txBody>
          <a:bodyPr wrap="square">
            <a:spAutoFit/>
          </a:bodyPr>
          <a:lstStyle/>
          <a:p>
            <a:r>
              <a:rPr lang="es-419" b="1" i="1" dirty="0" smtClean="0">
                <a:solidFill>
                  <a:schemeClr val="tx1"/>
                </a:solidFill>
                <a:latin typeface="Ancizar Sans" panose="020B0602040300000003" pitchFamily="34" charset="0"/>
              </a:rPr>
              <a:t>Antecedentes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4335582" y="794450"/>
            <a:ext cx="924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Solución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 userDrawn="1"/>
        </p:nvSpPr>
        <p:spPr>
          <a:xfrm>
            <a:off x="5488730" y="784059"/>
            <a:ext cx="12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Conclusiones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716988" y="6366295"/>
            <a:ext cx="787178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Ancizar Sans Light" panose="020B0502040300000003" pitchFamily="34" charset="0"/>
              </a:defRPr>
            </a:lvl1pPr>
          </a:lstStyle>
          <a:p>
            <a:fld id="{C00DC2FA-3888-4A2D-BBC7-11D5C2B2300A}" type="slidenum">
              <a:rPr lang="es-CO" smtClean="0"/>
              <a:pPr/>
              <a:t>‹Nº›</a:t>
            </a:fld>
            <a:endParaRPr lang="es-CO" dirty="0"/>
          </a:p>
        </p:txBody>
      </p:sp>
      <p:sp>
        <p:nvSpPr>
          <p:cNvPr id="1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14299" y="5652798"/>
            <a:ext cx="6389867" cy="493560"/>
          </a:xfrm>
          <a:prstGeom prst="rect">
            <a:avLst/>
          </a:prstGeom>
        </p:spPr>
        <p:txBody>
          <a:bodyPr/>
          <a:lstStyle>
            <a:lvl1pPr>
              <a:defRPr sz="1400" i="1">
                <a:latin typeface="Ancizar Sans Light" panose="020B0502040300000003" pitchFamily="34" charset="0"/>
              </a:defRPr>
            </a:lvl1pPr>
          </a:lstStyle>
          <a:p>
            <a:r>
              <a:rPr lang="es-CO" dirty="0" smtClean="0"/>
              <a:t>Un modelo ejecutable para la simulación </a:t>
            </a:r>
            <a:r>
              <a:rPr lang="es-CO" dirty="0" err="1" smtClean="0"/>
              <a:t>multi</a:t>
            </a:r>
            <a:r>
              <a:rPr lang="es-CO" dirty="0" smtClean="0"/>
              <a:t>-física de procesos de recobro mejorado en yacimientos de petróleo basado en esquemas preconceptuales</a:t>
            </a:r>
            <a:endParaRPr lang="es-CO" dirty="0"/>
          </a:p>
        </p:txBody>
      </p:sp>
      <p:sp>
        <p:nvSpPr>
          <p:cNvPr id="16" name="Marcador de pie de página 4"/>
          <p:cNvSpPr txBox="1">
            <a:spLocks/>
          </p:cNvSpPr>
          <p:nvPr userDrawn="1"/>
        </p:nvSpPr>
        <p:spPr>
          <a:xfrm>
            <a:off x="114298" y="6140743"/>
            <a:ext cx="2112067" cy="246780"/>
          </a:xfrm>
          <a:prstGeom prst="rect">
            <a:avLst/>
          </a:prstGeom>
        </p:spPr>
        <p:txBody>
          <a:bodyPr/>
          <a:lstStyle>
            <a:defPPr>
              <a:defRPr lang="es-CO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i="0" dirty="0" smtClean="0"/>
              <a:t>Steven Velásquez</a:t>
            </a:r>
            <a:r>
              <a:rPr lang="es-CO" b="1" i="0" baseline="0" dirty="0" smtClean="0"/>
              <a:t> Chancí</a:t>
            </a:r>
            <a:endParaRPr lang="es-CO" b="1" i="0" dirty="0"/>
          </a:p>
        </p:txBody>
      </p:sp>
    </p:spTree>
    <p:extLst>
      <p:ext uri="{BB962C8B-B14F-4D97-AF65-F5344CB8AC3E}">
        <p14:creationId xmlns:p14="http://schemas.microsoft.com/office/powerpoint/2010/main" val="304686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ntrada manual 1"/>
          <p:cNvSpPr/>
          <p:nvPr userDrawn="1"/>
        </p:nvSpPr>
        <p:spPr>
          <a:xfrm rot="5400000" flipH="1">
            <a:off x="3460173" y="-2649682"/>
            <a:ext cx="353290" cy="727363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90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907 h 10000"/>
              <a:gd name="connsiteX0" fmla="*/ 294 w 10000"/>
              <a:gd name="connsiteY0" fmla="*/ 18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94 w 10000"/>
              <a:gd name="connsiteY4" fmla="*/ 181 h 10000"/>
              <a:gd name="connsiteX0" fmla="*/ 294 w 10000"/>
              <a:gd name="connsiteY0" fmla="*/ 34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94 w 10000"/>
              <a:gd name="connsiteY4" fmla="*/ 34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294" y="346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294" y="346"/>
                </a:lnTo>
                <a:close/>
              </a:path>
            </a:pathLst>
          </a:custGeom>
          <a:solidFill>
            <a:srgbClr val="4A7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 userDrawn="1"/>
        </p:nvSpPr>
        <p:spPr>
          <a:xfrm>
            <a:off x="0" y="796959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Introducción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1506682" y="802470"/>
            <a:ext cx="103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Contexto</a:t>
            </a:r>
          </a:p>
        </p:txBody>
      </p:sp>
      <p:sp>
        <p:nvSpPr>
          <p:cNvPr id="11" name="Rectángulo 10"/>
          <p:cNvSpPr/>
          <p:nvPr userDrawn="1"/>
        </p:nvSpPr>
        <p:spPr>
          <a:xfrm>
            <a:off x="2774373" y="802470"/>
            <a:ext cx="133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Antecedentes</a:t>
            </a:r>
          </a:p>
        </p:txBody>
      </p:sp>
      <p:sp>
        <p:nvSpPr>
          <p:cNvPr id="12" name="Datos 11"/>
          <p:cNvSpPr/>
          <p:nvPr userDrawn="1"/>
        </p:nvSpPr>
        <p:spPr>
          <a:xfrm>
            <a:off x="4083343" y="806073"/>
            <a:ext cx="1532569" cy="369332"/>
          </a:xfrm>
          <a:prstGeom prst="flowChartInputOutput">
            <a:avLst/>
          </a:prstGeom>
          <a:solidFill>
            <a:srgbClr val="EDEEF0"/>
          </a:solidFill>
        </p:spPr>
        <p:txBody>
          <a:bodyPr wrap="none">
            <a:spAutoFit/>
          </a:bodyPr>
          <a:lstStyle/>
          <a:p>
            <a:r>
              <a:rPr lang="es-419" b="1" i="1" dirty="0" smtClean="0">
                <a:solidFill>
                  <a:schemeClr val="tx1"/>
                </a:solidFill>
                <a:latin typeface="Ancizar Sans" panose="020B0602040300000003" pitchFamily="34" charset="0"/>
              </a:rPr>
              <a:t>Solución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 userDrawn="1"/>
        </p:nvSpPr>
        <p:spPr>
          <a:xfrm>
            <a:off x="5488730" y="784059"/>
            <a:ext cx="12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Conclusiones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716988" y="6366295"/>
            <a:ext cx="787178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Ancizar Sans Light" panose="020B0502040300000003" pitchFamily="34" charset="0"/>
              </a:defRPr>
            </a:lvl1pPr>
          </a:lstStyle>
          <a:p>
            <a:fld id="{C00DC2FA-3888-4A2D-BBC7-11D5C2B2300A}" type="slidenum">
              <a:rPr lang="es-CO" smtClean="0"/>
              <a:pPr/>
              <a:t>‹Nº›</a:t>
            </a:fld>
            <a:endParaRPr lang="es-CO" dirty="0"/>
          </a:p>
        </p:txBody>
      </p:sp>
      <p:sp>
        <p:nvSpPr>
          <p:cNvPr id="1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14299" y="5652798"/>
            <a:ext cx="6389867" cy="493560"/>
          </a:xfrm>
          <a:prstGeom prst="rect">
            <a:avLst/>
          </a:prstGeom>
        </p:spPr>
        <p:txBody>
          <a:bodyPr/>
          <a:lstStyle>
            <a:lvl1pPr>
              <a:defRPr sz="1400" i="1">
                <a:latin typeface="Ancizar Sans Light" panose="020B0502040300000003" pitchFamily="34" charset="0"/>
              </a:defRPr>
            </a:lvl1pPr>
          </a:lstStyle>
          <a:p>
            <a:r>
              <a:rPr lang="es-CO" dirty="0" smtClean="0"/>
              <a:t>Un modelo ejecutable para la simulación </a:t>
            </a:r>
            <a:r>
              <a:rPr lang="es-CO" dirty="0" err="1" smtClean="0"/>
              <a:t>multi</a:t>
            </a:r>
            <a:r>
              <a:rPr lang="es-CO" dirty="0" smtClean="0"/>
              <a:t>-física de procesos de recobro mejorado en yacimientos de petróleo basado en esquemas preconceptuales</a:t>
            </a:r>
            <a:endParaRPr lang="es-CO" dirty="0"/>
          </a:p>
        </p:txBody>
      </p:sp>
      <p:sp>
        <p:nvSpPr>
          <p:cNvPr id="16" name="Marcador de pie de página 4"/>
          <p:cNvSpPr txBox="1">
            <a:spLocks/>
          </p:cNvSpPr>
          <p:nvPr userDrawn="1"/>
        </p:nvSpPr>
        <p:spPr>
          <a:xfrm>
            <a:off x="114298" y="6140743"/>
            <a:ext cx="2112067" cy="246780"/>
          </a:xfrm>
          <a:prstGeom prst="rect">
            <a:avLst/>
          </a:prstGeom>
        </p:spPr>
        <p:txBody>
          <a:bodyPr/>
          <a:lstStyle>
            <a:defPPr>
              <a:defRPr lang="es-CO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i="0" dirty="0" smtClean="0"/>
              <a:t>Steven Velásquez</a:t>
            </a:r>
            <a:r>
              <a:rPr lang="es-CO" b="1" i="0" baseline="0" dirty="0" smtClean="0"/>
              <a:t> Chancí</a:t>
            </a:r>
            <a:endParaRPr lang="es-CO" b="1" i="0" dirty="0"/>
          </a:p>
        </p:txBody>
      </p:sp>
    </p:spTree>
    <p:extLst>
      <p:ext uri="{BB962C8B-B14F-4D97-AF65-F5344CB8AC3E}">
        <p14:creationId xmlns:p14="http://schemas.microsoft.com/office/powerpoint/2010/main" val="165279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ntrada manual 1"/>
          <p:cNvSpPr/>
          <p:nvPr userDrawn="1"/>
        </p:nvSpPr>
        <p:spPr>
          <a:xfrm rot="5400000" flipH="1">
            <a:off x="3460173" y="-2649682"/>
            <a:ext cx="353290" cy="727363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90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907 h 10000"/>
              <a:gd name="connsiteX0" fmla="*/ 294 w 10000"/>
              <a:gd name="connsiteY0" fmla="*/ 18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94 w 10000"/>
              <a:gd name="connsiteY4" fmla="*/ 181 h 10000"/>
              <a:gd name="connsiteX0" fmla="*/ 294 w 10000"/>
              <a:gd name="connsiteY0" fmla="*/ 34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94 w 10000"/>
              <a:gd name="connsiteY4" fmla="*/ 34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294" y="346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294" y="346"/>
                </a:lnTo>
                <a:close/>
              </a:path>
            </a:pathLst>
          </a:custGeom>
          <a:solidFill>
            <a:srgbClr val="4A7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 userDrawn="1"/>
        </p:nvSpPr>
        <p:spPr>
          <a:xfrm>
            <a:off x="0" y="796959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Introducción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1506682" y="802470"/>
            <a:ext cx="103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Contexto</a:t>
            </a:r>
          </a:p>
        </p:txBody>
      </p:sp>
      <p:sp>
        <p:nvSpPr>
          <p:cNvPr id="11" name="Rectángulo 10"/>
          <p:cNvSpPr/>
          <p:nvPr userDrawn="1"/>
        </p:nvSpPr>
        <p:spPr>
          <a:xfrm>
            <a:off x="2774373" y="802470"/>
            <a:ext cx="133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Antecedentes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4335582" y="794450"/>
            <a:ext cx="924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i="1" dirty="0" smtClean="0">
                <a:solidFill>
                  <a:schemeClr val="bg1"/>
                </a:solidFill>
                <a:latin typeface="Ancizar Sans" panose="020B0602040300000003" pitchFamily="34" charset="0"/>
              </a:rPr>
              <a:t>Solución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Datos 12"/>
          <p:cNvSpPr/>
          <p:nvPr userDrawn="1"/>
        </p:nvSpPr>
        <p:spPr>
          <a:xfrm>
            <a:off x="5260130" y="795682"/>
            <a:ext cx="2242106" cy="369332"/>
          </a:xfrm>
          <a:prstGeom prst="flowChartInputOutput">
            <a:avLst/>
          </a:prstGeom>
          <a:solidFill>
            <a:srgbClr val="EDEEF0"/>
          </a:solidFill>
        </p:spPr>
        <p:txBody>
          <a:bodyPr wrap="square">
            <a:spAutoFit/>
          </a:bodyPr>
          <a:lstStyle/>
          <a:p>
            <a:r>
              <a:rPr lang="es-419" b="1" i="1" dirty="0" smtClean="0">
                <a:solidFill>
                  <a:schemeClr val="tx1"/>
                </a:solidFill>
                <a:latin typeface="Ancizar Sans" panose="020B0602040300000003" pitchFamily="34" charset="0"/>
              </a:rPr>
              <a:t>Conclusiones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716988" y="6366295"/>
            <a:ext cx="787178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Ancizar Sans Light" panose="020B0502040300000003" pitchFamily="34" charset="0"/>
              </a:defRPr>
            </a:lvl1pPr>
          </a:lstStyle>
          <a:p>
            <a:fld id="{C00DC2FA-3888-4A2D-BBC7-11D5C2B2300A}" type="slidenum">
              <a:rPr lang="es-CO" smtClean="0"/>
              <a:pPr/>
              <a:t>‹Nº›</a:t>
            </a:fld>
            <a:endParaRPr lang="es-CO" dirty="0"/>
          </a:p>
        </p:txBody>
      </p:sp>
      <p:sp>
        <p:nvSpPr>
          <p:cNvPr id="1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14299" y="5652798"/>
            <a:ext cx="6389867" cy="493560"/>
          </a:xfrm>
          <a:prstGeom prst="rect">
            <a:avLst/>
          </a:prstGeom>
        </p:spPr>
        <p:txBody>
          <a:bodyPr/>
          <a:lstStyle>
            <a:lvl1pPr>
              <a:defRPr sz="1400" i="1">
                <a:latin typeface="Ancizar Sans Light" panose="020B0502040300000003" pitchFamily="34" charset="0"/>
              </a:defRPr>
            </a:lvl1pPr>
          </a:lstStyle>
          <a:p>
            <a:r>
              <a:rPr lang="es-CO" dirty="0" smtClean="0"/>
              <a:t>Un modelo ejecutable para la simulación </a:t>
            </a:r>
            <a:r>
              <a:rPr lang="es-CO" dirty="0" err="1" smtClean="0"/>
              <a:t>multi</a:t>
            </a:r>
            <a:r>
              <a:rPr lang="es-CO" dirty="0" smtClean="0"/>
              <a:t>-física de procesos de recobro mejorado en yacimientos de petróleo basado en esquemas preconceptuales</a:t>
            </a:r>
            <a:endParaRPr lang="es-CO" dirty="0"/>
          </a:p>
        </p:txBody>
      </p:sp>
      <p:sp>
        <p:nvSpPr>
          <p:cNvPr id="16" name="Marcador de pie de página 4"/>
          <p:cNvSpPr txBox="1">
            <a:spLocks/>
          </p:cNvSpPr>
          <p:nvPr userDrawn="1"/>
        </p:nvSpPr>
        <p:spPr>
          <a:xfrm>
            <a:off x="114298" y="6140743"/>
            <a:ext cx="2112067" cy="246780"/>
          </a:xfrm>
          <a:prstGeom prst="rect">
            <a:avLst/>
          </a:prstGeom>
        </p:spPr>
        <p:txBody>
          <a:bodyPr/>
          <a:lstStyle>
            <a:defPPr>
              <a:defRPr lang="es-CO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i="0" dirty="0" smtClean="0"/>
              <a:t>Steven Velásquez</a:t>
            </a:r>
            <a:r>
              <a:rPr lang="es-CO" b="1" i="0" baseline="0" dirty="0" smtClean="0"/>
              <a:t> Chancí</a:t>
            </a:r>
            <a:endParaRPr lang="es-CO" b="1" i="0" dirty="0"/>
          </a:p>
        </p:txBody>
      </p:sp>
    </p:spTree>
    <p:extLst>
      <p:ext uri="{BB962C8B-B14F-4D97-AF65-F5344CB8AC3E}">
        <p14:creationId xmlns:p14="http://schemas.microsoft.com/office/powerpoint/2010/main" val="861236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" y="0"/>
            <a:ext cx="9137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9137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8" r:id="rId2"/>
    <p:sldLayoutId id="2147483710" r:id="rId3"/>
    <p:sldLayoutId id="2147483715" r:id="rId4"/>
    <p:sldLayoutId id="2147483713" r:id="rId5"/>
    <p:sldLayoutId id="2147483716" r:id="rId6"/>
    <p:sldLayoutId id="2147483717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0"/>
            <a:ext cx="9107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5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10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Un modelo ejecutable para la simulación multi-física de procesos de recobro mejorado en yacimientos de petróleo basado en esquemas preconceptuales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0" y="1527616"/>
            <a:ext cx="8941676" cy="9686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3057525"/>
            <a:ext cx="3314700" cy="742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0" y="4276570"/>
            <a:ext cx="8883541" cy="8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11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Un modelo ejecutable para la simulación multi-física de procesos de recobro mejorado en yacimientos de petróleo basado en esquemas preconceptuales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1239238"/>
            <a:ext cx="4857750" cy="3790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49" y="1677388"/>
            <a:ext cx="4019550" cy="2914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73437" y="4990067"/>
            <a:ext cx="874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latin typeface="Ancizar Sans" panose="020B0602040300000003" pitchFamily="34" charset="0"/>
              </a:rPr>
              <a:t>Método de Newton-</a:t>
            </a:r>
            <a:r>
              <a:rPr lang="es-CO" dirty="0" err="1" smtClean="0">
                <a:latin typeface="Ancizar Sans" panose="020B0602040300000003" pitchFamily="34" charset="0"/>
              </a:rPr>
              <a:t>Raphson</a:t>
            </a:r>
            <a:r>
              <a:rPr lang="es-CO" i="1" dirty="0" smtClean="0">
                <a:latin typeface="Ancizar Sans" panose="020B0602040300000003" pitchFamily="34" charset="0"/>
              </a:rPr>
              <a:t> </a:t>
            </a:r>
            <a:r>
              <a:rPr lang="es-CO" dirty="0" smtClean="0">
                <a:latin typeface="Ancizar Sans" panose="020B0602040300000003" pitchFamily="34" charset="0"/>
              </a:rPr>
              <a:t>(</a:t>
            </a:r>
            <a:r>
              <a:rPr lang="es-CO" dirty="0" err="1" smtClean="0">
                <a:latin typeface="Ancizar Sans" panose="020B0602040300000003" pitchFamily="34" charset="0"/>
              </a:rPr>
              <a:t>Atkinson</a:t>
            </a:r>
            <a:r>
              <a:rPr lang="es-CO" dirty="0" smtClean="0">
                <a:latin typeface="Ancizar Sans" panose="020B0602040300000003" pitchFamily="34" charset="0"/>
              </a:rPr>
              <a:t>, 2008).</a:t>
            </a:r>
            <a:endParaRPr lang="es-CO" dirty="0"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3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12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Un modelo ejecutable para la simulación multi-física de procesos de recobro mejorado en yacimientos de petróleo basado en esquemas preconceptuales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95" y="1753587"/>
            <a:ext cx="8572500" cy="27622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40422" y="4515837"/>
            <a:ext cx="874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latin typeface="Ancizar Sans" panose="020B0602040300000003" pitchFamily="34" charset="0"/>
              </a:rPr>
              <a:t>División de procesos de recobro mejorado (EOR)</a:t>
            </a:r>
            <a:r>
              <a:rPr lang="es-CO" i="1" dirty="0" smtClean="0">
                <a:latin typeface="Ancizar Sans" panose="020B0602040300000003" pitchFamily="34" charset="0"/>
              </a:rPr>
              <a:t> </a:t>
            </a:r>
            <a:r>
              <a:rPr lang="es-CO" dirty="0" smtClean="0">
                <a:latin typeface="Ancizar Sans" panose="020B0602040300000003" pitchFamily="34" charset="0"/>
              </a:rPr>
              <a:t>(</a:t>
            </a:r>
            <a:r>
              <a:rPr lang="es-CO" dirty="0" err="1" smtClean="0">
                <a:latin typeface="Ancizar Sans" panose="020B0602040300000003" pitchFamily="34" charset="0"/>
              </a:rPr>
              <a:t>Gogoi</a:t>
            </a:r>
            <a:r>
              <a:rPr lang="es-CO" dirty="0" smtClean="0">
                <a:latin typeface="Ancizar Sans" panose="020B0602040300000003" pitchFamily="34" charset="0"/>
              </a:rPr>
              <a:t>, 2013).</a:t>
            </a:r>
            <a:endParaRPr lang="es-CO" dirty="0"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2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13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Un modelo ejecutable para la simulación multi-física de procesos de recobro mejorado en yacimientos de petróleo basado en esquemas preconceptuales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02" y="1222749"/>
            <a:ext cx="5616502" cy="38537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4155" y="5076496"/>
            <a:ext cx="874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latin typeface="Ancizar Sans" panose="020B0602040300000003" pitchFamily="34" charset="0"/>
              </a:rPr>
              <a:t>Elementos base del Esquema Preconceptual (EP)</a:t>
            </a:r>
            <a:r>
              <a:rPr lang="es-CO" i="1" dirty="0" smtClean="0">
                <a:latin typeface="Ancizar Sans" panose="020B0602040300000003" pitchFamily="34" charset="0"/>
              </a:rPr>
              <a:t> </a:t>
            </a:r>
            <a:r>
              <a:rPr lang="es-CO" dirty="0" smtClean="0">
                <a:latin typeface="Ancizar Sans" panose="020B0602040300000003" pitchFamily="34" charset="0"/>
              </a:rPr>
              <a:t>(Zapata, 2012).</a:t>
            </a:r>
            <a:endParaRPr lang="es-CO" dirty="0"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0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14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Un modelo ejecutable para la simulación multi-física de procesos de recobro mejorado en yacimientos de petróleo basado en esquemas preconceptuales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5" y="1247940"/>
            <a:ext cx="4919333" cy="390760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1708" y="5117861"/>
            <a:ext cx="874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latin typeface="Ancizar Sans" panose="020B0602040300000003" pitchFamily="34" charset="0"/>
              </a:rPr>
              <a:t>Elementos del EP para representación de software científico</a:t>
            </a:r>
            <a:r>
              <a:rPr lang="es-CO" i="1" dirty="0" smtClean="0">
                <a:latin typeface="Ancizar Sans" panose="020B0602040300000003" pitchFamily="34" charset="0"/>
              </a:rPr>
              <a:t> </a:t>
            </a:r>
            <a:r>
              <a:rPr lang="es-CO" dirty="0" smtClean="0">
                <a:latin typeface="Ancizar Sans" panose="020B0602040300000003" pitchFamily="34" charset="0"/>
              </a:rPr>
              <a:t>(Zapata, 2012).</a:t>
            </a:r>
            <a:endParaRPr lang="es-CO" dirty="0"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8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15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Un modelo ejecutable para la simulación multi-física de procesos de recobro mejorado en yacimientos de petróleo basado en esquemas preconceptuales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48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16</a:t>
            </a:fld>
            <a:endParaRPr lang="es-CO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Un modelo ejecutable para la simulación multi-física de procesos de recobro mejorado en yacimientos de petróleo basado en esquemas preconceptuales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00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17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Un modelo ejecutable para la simulación multi-física de procesos de recobro mejorado en yacimientos de petróleo basado en esquemas preconceptuales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32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4"/>
          <p:cNvSpPr txBox="1">
            <a:spLocks/>
          </p:cNvSpPr>
          <p:nvPr/>
        </p:nvSpPr>
        <p:spPr>
          <a:xfrm>
            <a:off x="1985432" y="2145614"/>
            <a:ext cx="6858000" cy="30480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800" b="1" i="0" baseline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Dinámicas de Flujo y Transporte en medios</a:t>
            </a:r>
            <a:r>
              <a:rPr lang="es-ES" sz="1800" b="1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 porosos</a:t>
            </a:r>
            <a:endParaRPr lang="es-ES" sz="1800" b="1" i="0" dirty="0">
              <a:latin typeface="Ancizar Sans Regular Italic" panose="020B0602040300000003" pitchFamily="34" charset="0"/>
              <a:ea typeface="Ancizar Sans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882459" y="2544186"/>
            <a:ext cx="6960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b="1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Dirección:</a:t>
            </a:r>
            <a:endParaRPr lang="es-ES" sz="1600" b="1" i="0" dirty="0">
              <a:solidFill>
                <a:schemeClr val="bg1"/>
              </a:solidFill>
              <a:latin typeface="Ancizar Sans Regular Italic" panose="020B0602040300000003" pitchFamily="34" charset="0"/>
              <a:ea typeface="Ancizar Sans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189514" y="2758474"/>
            <a:ext cx="5643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Ancizar Sans Regular Italic" panose="020B0602040300000003" pitchFamily="34" charset="0"/>
                <a:ea typeface="Ancizar Sans" panose="02000000000000000000" pitchFamily="2" charset="0"/>
              </a:rPr>
              <a:t>Carrera </a:t>
            </a:r>
            <a:r>
              <a:rPr lang="pt-BR" sz="140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80 </a:t>
            </a:r>
            <a:r>
              <a:rPr lang="pt-BR" sz="1400" dirty="0" err="1">
                <a:latin typeface="Ancizar Sans Regular Italic" panose="020B0602040300000003" pitchFamily="34" charset="0"/>
                <a:ea typeface="Ancizar Sans" panose="02000000000000000000" pitchFamily="2" charset="0"/>
              </a:rPr>
              <a:t>Nro</a:t>
            </a:r>
            <a:r>
              <a:rPr lang="pt-BR" sz="1400" dirty="0">
                <a:latin typeface="Ancizar Sans Regular Italic" panose="020B0602040300000003" pitchFamily="34" charset="0"/>
                <a:ea typeface="Ancizar Sans" panose="02000000000000000000" pitchFamily="2" charset="0"/>
              </a:rPr>
              <a:t>. </a:t>
            </a:r>
            <a:r>
              <a:rPr lang="pt-BR" sz="140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65 – 223 </a:t>
            </a:r>
            <a:r>
              <a:rPr lang="es-ES" sz="1400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Bloque M3 – Oficina 100A 05 </a:t>
            </a:r>
          </a:p>
          <a:p>
            <a:pPr algn="r"/>
            <a:r>
              <a:rPr lang="es-ES" sz="1400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Medellín, Colombia</a:t>
            </a:r>
          </a:p>
          <a:p>
            <a:pPr algn="r"/>
            <a:r>
              <a:rPr lang="es-ES" sz="1400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svelasquezc@unal.edu.co</a:t>
            </a:r>
            <a:endParaRPr lang="es-ES" sz="1400" i="0" dirty="0">
              <a:latin typeface="Ancizar Sans Regular Italic" panose="020B0602040300000003" pitchFamily="34" charset="0"/>
              <a:ea typeface="Ancizar Sans" panose="02000000000000000000" pitchFamily="2" charset="0"/>
            </a:endParaRPr>
          </a:p>
          <a:p>
            <a:endParaRPr lang="es-ES" i="0" dirty="0">
              <a:latin typeface="Ancizar Sans Regular Italic" panose="020B0602040300000003" pitchFamily="34" charset="0"/>
            </a:endParaRPr>
          </a:p>
        </p:txBody>
      </p:sp>
      <p:sp>
        <p:nvSpPr>
          <p:cNvPr id="7" name="CuadroTexto 6"/>
          <p:cNvSpPr txBox="1">
            <a:spLocks/>
          </p:cNvSpPr>
          <p:nvPr/>
        </p:nvSpPr>
        <p:spPr>
          <a:xfrm>
            <a:off x="2344238" y="3914789"/>
            <a:ext cx="637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0" i="0" dirty="0" smtClean="0">
                <a:solidFill>
                  <a:schemeClr val="bg1"/>
                </a:solidFill>
                <a:latin typeface="Ancizar Sans Bold Italic" panose="020B0802040300000003" pitchFamily="34" charset="0"/>
                <a:ea typeface="Ancizar Sans" panose="02000000000000000000" pitchFamily="2" charset="0"/>
              </a:rPr>
              <a:t>medellin.unal.edu.co</a:t>
            </a:r>
            <a:endParaRPr lang="es-ES" sz="2000" b="0" i="0" dirty="0">
              <a:solidFill>
                <a:schemeClr val="bg1"/>
              </a:solidFill>
              <a:latin typeface="Ancizar Sans Bold Italic" panose="020B08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28600" y="715295"/>
            <a:ext cx="8679426" cy="2197357"/>
          </a:xfrm>
        </p:spPr>
        <p:txBody>
          <a:bodyPr/>
          <a:lstStyle/>
          <a:p>
            <a:r>
              <a:rPr lang="es-CO" sz="3600" dirty="0"/>
              <a:t>Un modelo ejecutable para la simulación </a:t>
            </a:r>
            <a:r>
              <a:rPr lang="es-CO" sz="3600" dirty="0" err="1"/>
              <a:t>multi</a:t>
            </a:r>
            <a:r>
              <a:rPr lang="es-CO" sz="3600" dirty="0"/>
              <a:t>-física de procesos de recobro mejorado en yacimientos de petróleo basado en esquemas preconceptuales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39313" y="3185921"/>
            <a:ext cx="6858000" cy="2699109"/>
          </a:xfrm>
        </p:spPr>
        <p:txBody>
          <a:bodyPr/>
          <a:lstStyle/>
          <a:p>
            <a:r>
              <a:rPr lang="es-419" sz="2000" dirty="0" smtClean="0"/>
              <a:t>Steven Velásquez Chancí, Ing.</a:t>
            </a:r>
          </a:p>
          <a:p>
            <a:r>
              <a:rPr lang="es-419" sz="2000" dirty="0" smtClean="0"/>
              <a:t>Director: Juan Manuel Mejía Cárdenas</a:t>
            </a:r>
            <a:r>
              <a:rPr lang="en-US" sz="2000" dirty="0" smtClean="0"/>
              <a:t>, Ph.D.</a:t>
            </a:r>
          </a:p>
          <a:p>
            <a:r>
              <a:rPr lang="es-419" sz="2000" dirty="0" smtClean="0"/>
              <a:t>Codirector: Carlos Mario Zapata Jaramillo</a:t>
            </a:r>
            <a:r>
              <a:rPr lang="en-US" sz="2000" dirty="0" smtClean="0"/>
              <a:t>, </a:t>
            </a:r>
            <a:r>
              <a:rPr lang="en-US" sz="2000" dirty="0"/>
              <a:t>Ph.D</a:t>
            </a:r>
            <a:r>
              <a:rPr lang="en-US" sz="2000" dirty="0" smtClean="0"/>
              <a:t>.</a:t>
            </a:r>
          </a:p>
          <a:p>
            <a:endParaRPr lang="es-419" sz="2000" dirty="0" smtClean="0"/>
          </a:p>
          <a:p>
            <a:r>
              <a:rPr lang="es-419" sz="2000" dirty="0" smtClean="0"/>
              <a:t>Sustentación de Tesis de Maestría</a:t>
            </a:r>
          </a:p>
          <a:p>
            <a:r>
              <a:rPr lang="es-419" sz="2000" dirty="0" smtClean="0"/>
              <a:t>30/10/2019</a:t>
            </a:r>
          </a:p>
        </p:txBody>
      </p:sp>
    </p:spTree>
    <p:extLst>
      <p:ext uri="{BB962C8B-B14F-4D97-AF65-F5344CB8AC3E}">
        <p14:creationId xmlns:p14="http://schemas.microsoft.com/office/powerpoint/2010/main" val="25733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3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Un modelo ejecutable para la simulación multi-física de procesos de recobro mejorado en yacimientos de petróleo basado en esquemas preconceptuales</a:t>
            </a:r>
            <a:endParaRPr lang="es-CO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91975937"/>
              </p:ext>
            </p:extLst>
          </p:nvPr>
        </p:nvGraphicFramePr>
        <p:xfrm>
          <a:off x="-1498747" y="950578"/>
          <a:ext cx="105571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3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4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Un modelo ejecutable para la simulación multi-física de procesos de recobro mejorado en yacimientos de petróleo basado en esquemas preconceptuales</a:t>
            </a:r>
            <a:endParaRPr lang="es-CO" dirty="0"/>
          </a:p>
        </p:txBody>
      </p:sp>
      <p:sp>
        <p:nvSpPr>
          <p:cNvPr id="4" name="Marcador de contenido 8"/>
          <p:cNvSpPr txBox="1">
            <a:spLocks/>
          </p:cNvSpPr>
          <p:nvPr/>
        </p:nvSpPr>
        <p:spPr>
          <a:xfrm>
            <a:off x="225366" y="1414812"/>
            <a:ext cx="4580667" cy="38403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Ancizar Sans" panose="020B0602040300000003" pitchFamily="34" charset="0"/>
              </a:rPr>
              <a:t>En</a:t>
            </a:r>
            <a:r>
              <a:rPr lang="en-US" sz="2400" dirty="0" smtClean="0">
                <a:latin typeface="Ancizar Sans" panose="020B0602040300000003" pitchFamily="34" charset="0"/>
              </a:rPr>
              <a:t> la </a:t>
            </a:r>
            <a:r>
              <a:rPr lang="es-CO" sz="2400" dirty="0" smtClean="0">
                <a:latin typeface="Ancizar Sans" panose="020B0602040300000003" pitchFamily="34" charset="0"/>
              </a:rPr>
              <a:t>simulación</a:t>
            </a:r>
            <a:r>
              <a:rPr lang="en-US" sz="2400" dirty="0" smtClean="0">
                <a:latin typeface="Ancizar Sans" panose="020B0602040300000003" pitchFamily="34" charset="0"/>
              </a:rPr>
              <a:t> </a:t>
            </a:r>
            <a:r>
              <a:rPr lang="en-US" sz="2400" dirty="0" smtClean="0">
                <a:latin typeface="Ancizar Sans" panose="020B0602040300000003" pitchFamily="34" charset="0"/>
              </a:rPr>
              <a:t>de </a:t>
            </a:r>
            <a:r>
              <a:rPr lang="en-US" sz="2400" dirty="0" err="1" smtClean="0">
                <a:latin typeface="Ancizar Sans" panose="020B0602040300000003" pitchFamily="34" charset="0"/>
              </a:rPr>
              <a:t>procesos</a:t>
            </a:r>
            <a:r>
              <a:rPr lang="en-US" sz="2400" dirty="0" smtClean="0">
                <a:latin typeface="Ancizar Sans" panose="020B0602040300000003" pitchFamily="34" charset="0"/>
              </a:rPr>
              <a:t> de </a:t>
            </a:r>
            <a:r>
              <a:rPr lang="en-US" sz="2400" dirty="0" err="1" smtClean="0">
                <a:latin typeface="Ancizar Sans" panose="020B0602040300000003" pitchFamily="34" charset="0"/>
              </a:rPr>
              <a:t>recobro</a:t>
            </a:r>
            <a:r>
              <a:rPr lang="en-US" sz="2400" dirty="0" smtClean="0">
                <a:latin typeface="Ancizar Sans" panose="020B0602040300000003" pitchFamily="34" charset="0"/>
              </a:rPr>
              <a:t> </a:t>
            </a:r>
            <a:r>
              <a:rPr lang="en-US" sz="2400" dirty="0" err="1" smtClean="0">
                <a:latin typeface="Ancizar Sans" panose="020B0602040300000003" pitchFamily="34" charset="0"/>
              </a:rPr>
              <a:t>mejorado</a:t>
            </a:r>
            <a:r>
              <a:rPr lang="en-US" sz="2400" dirty="0" smtClean="0">
                <a:latin typeface="Ancizar Sans" panose="020B0602040300000003" pitchFamily="34" charset="0"/>
              </a:rPr>
              <a:t> </a:t>
            </a:r>
            <a:r>
              <a:rPr lang="en-US" sz="2400" dirty="0" smtClean="0">
                <a:latin typeface="Ancizar Sans" panose="020B0602040300000003" pitchFamily="34" charset="0"/>
              </a:rPr>
              <a:t>se </a:t>
            </a:r>
            <a:r>
              <a:rPr lang="es-CO" sz="2400" dirty="0" smtClean="0">
                <a:latin typeface="Ancizar Sans" panose="020B0602040300000003" pitchFamily="34" charset="0"/>
              </a:rPr>
              <a:t>considera</a:t>
            </a:r>
            <a:r>
              <a:rPr lang="en-US" sz="2400" dirty="0" smtClean="0">
                <a:latin typeface="Ancizar Sans" panose="020B0602040300000003" pitchFamily="34" charset="0"/>
              </a:rPr>
              <a:t> </a:t>
            </a:r>
            <a:r>
              <a:rPr lang="en-US" sz="2400" dirty="0" smtClean="0">
                <a:latin typeface="Ancizar Sans" panose="020B0602040300000003" pitchFamily="34" charset="0"/>
              </a:rPr>
              <a:t>el </a:t>
            </a:r>
            <a:r>
              <a:rPr lang="en-US" sz="2400" dirty="0" err="1" smtClean="0">
                <a:latin typeface="Ancizar Sans" panose="020B0602040300000003" pitchFamily="34" charset="0"/>
              </a:rPr>
              <a:t>desplazamiento</a:t>
            </a:r>
            <a:r>
              <a:rPr lang="en-US" sz="2400" dirty="0" smtClean="0">
                <a:latin typeface="Ancizar Sans" panose="020B0602040300000003" pitchFamily="34" charset="0"/>
              </a:rPr>
              <a:t> de </a:t>
            </a:r>
            <a:r>
              <a:rPr lang="en-US" sz="2400" dirty="0" err="1" smtClean="0">
                <a:latin typeface="Ancizar Sans" panose="020B0602040300000003" pitchFamily="34" charset="0"/>
              </a:rPr>
              <a:t>fluidos</a:t>
            </a:r>
            <a:r>
              <a:rPr lang="en-US" sz="2400" dirty="0" smtClean="0">
                <a:latin typeface="Ancizar Sans" panose="020B0602040300000003" pitchFamily="34" charset="0"/>
              </a:rPr>
              <a:t>, </a:t>
            </a:r>
            <a:r>
              <a:rPr lang="en-US" sz="2400" dirty="0" err="1" smtClean="0">
                <a:latin typeface="Ancizar Sans" panose="020B0602040300000003" pitchFamily="34" charset="0"/>
              </a:rPr>
              <a:t>en</a:t>
            </a:r>
            <a:r>
              <a:rPr lang="en-US" sz="2400" dirty="0" smtClean="0">
                <a:latin typeface="Ancizar Sans" panose="020B0602040300000003" pitchFamily="34" charset="0"/>
              </a:rPr>
              <a:t> un </a:t>
            </a:r>
            <a:r>
              <a:rPr lang="en-US" sz="2400" dirty="0" err="1" smtClean="0">
                <a:latin typeface="Ancizar Sans" panose="020B0602040300000003" pitchFamily="34" charset="0"/>
              </a:rPr>
              <a:t>medio</a:t>
            </a:r>
            <a:r>
              <a:rPr lang="en-US" sz="2400" dirty="0" smtClean="0">
                <a:latin typeface="Ancizar Sans" panose="020B0602040300000003" pitchFamily="34" charset="0"/>
              </a:rPr>
              <a:t> </a:t>
            </a:r>
            <a:r>
              <a:rPr lang="en-US" sz="2400" dirty="0" err="1" smtClean="0">
                <a:latin typeface="Ancizar Sans" panose="020B0602040300000003" pitchFamily="34" charset="0"/>
              </a:rPr>
              <a:t>poroso</a:t>
            </a:r>
            <a:r>
              <a:rPr lang="en-US" sz="2400" dirty="0" smtClean="0">
                <a:latin typeface="Ancizar Sans" panose="020B0602040300000003" pitchFamily="34" charset="0"/>
              </a:rPr>
              <a:t>, </a:t>
            </a:r>
            <a:r>
              <a:rPr lang="en-US" sz="2400" dirty="0" smtClean="0">
                <a:latin typeface="Ancizar Sans" panose="020B0602040300000003" pitchFamily="34" charset="0"/>
              </a:rPr>
              <a:t>que </a:t>
            </a:r>
            <a:r>
              <a:rPr lang="en-US" sz="2400" dirty="0" smtClean="0">
                <a:latin typeface="Ancizar Sans" panose="020B0602040300000003" pitchFamily="34" charset="0"/>
              </a:rPr>
              <a:t>se </a:t>
            </a:r>
            <a:r>
              <a:rPr lang="en-US" sz="2400" dirty="0" err="1" smtClean="0">
                <a:latin typeface="Ancizar Sans" panose="020B0602040300000003" pitchFamily="34" charset="0"/>
              </a:rPr>
              <a:t>exponen</a:t>
            </a:r>
            <a:r>
              <a:rPr lang="en-US" sz="2400" dirty="0" smtClean="0">
                <a:latin typeface="Ancizar Sans" panose="020B0602040300000003" pitchFamily="34" charset="0"/>
              </a:rPr>
              <a:t> </a:t>
            </a:r>
            <a:r>
              <a:rPr lang="en-US" sz="2400" dirty="0" smtClean="0">
                <a:latin typeface="Ancizar Sans" panose="020B0602040300000003" pitchFamily="34" charset="0"/>
              </a:rPr>
              <a:t>a </a:t>
            </a:r>
            <a:r>
              <a:rPr lang="en-US" sz="2400" dirty="0" err="1" smtClean="0">
                <a:latin typeface="Ancizar Sans" panose="020B0602040300000003" pitchFamily="34" charset="0"/>
              </a:rPr>
              <a:t>variaciones</a:t>
            </a:r>
            <a:r>
              <a:rPr lang="en-US" sz="2400" dirty="0" smtClean="0">
                <a:latin typeface="Ancizar Sans" panose="020B0602040300000003" pitchFamily="34" charset="0"/>
              </a:rPr>
              <a:t> de </a:t>
            </a:r>
            <a:r>
              <a:rPr lang="en-US" sz="2400" dirty="0" err="1" smtClean="0">
                <a:latin typeface="Ancizar Sans" panose="020B0602040300000003" pitchFamily="34" charset="0"/>
              </a:rPr>
              <a:t>presión</a:t>
            </a:r>
            <a:r>
              <a:rPr lang="en-US" sz="2400" dirty="0" smtClean="0">
                <a:latin typeface="Ancizar Sans" panose="020B0602040300000003" pitchFamily="34" charset="0"/>
              </a:rPr>
              <a:t>, </a:t>
            </a:r>
            <a:r>
              <a:rPr lang="es-CO" sz="2400" dirty="0" smtClean="0">
                <a:latin typeface="Ancizar Sans" panose="020B0602040300000003" pitchFamily="34" charset="0"/>
              </a:rPr>
              <a:t>saturación, concentración, entre otros.</a:t>
            </a:r>
            <a:endParaRPr lang="es-CO" sz="2400" dirty="0" smtClean="0">
              <a:latin typeface="Ancizar Sans" panose="020B0602040300000003" pitchFamily="34" charset="0"/>
            </a:endParaRPr>
          </a:p>
          <a:p>
            <a:pPr algn="just"/>
            <a:r>
              <a:rPr lang="es-ES" sz="2400" dirty="0" smtClean="0">
                <a:latin typeface="Ancizar Sans" panose="020B0602040300000003" pitchFamily="34" charset="0"/>
              </a:rPr>
              <a:t>Los Esquemas </a:t>
            </a:r>
            <a:r>
              <a:rPr lang="es-ES" sz="2400" dirty="0">
                <a:latin typeface="Ancizar Sans" panose="020B0602040300000003" pitchFamily="34" charset="0"/>
              </a:rPr>
              <a:t>Preconceptuales (EP) </a:t>
            </a:r>
            <a:r>
              <a:rPr lang="es-ES" sz="2400" dirty="0" smtClean="0">
                <a:latin typeface="Ancizar Sans" panose="020B0602040300000003" pitchFamily="34" charset="0"/>
              </a:rPr>
              <a:t>sirven </a:t>
            </a:r>
            <a:r>
              <a:rPr lang="es-ES" sz="2400" dirty="0" smtClean="0">
                <a:latin typeface="Ancizar Sans" panose="020B0602040300000003" pitchFamily="34" charset="0"/>
              </a:rPr>
              <a:t>para establecer </a:t>
            </a:r>
            <a:r>
              <a:rPr lang="es-ES" sz="2400" dirty="0">
                <a:latin typeface="Ancizar Sans" panose="020B0602040300000003" pitchFamily="34" charset="0"/>
              </a:rPr>
              <a:t>un punto </a:t>
            </a:r>
            <a:r>
              <a:rPr lang="es-ES" sz="2400" dirty="0" smtClean="0">
                <a:latin typeface="Ancizar Sans" panose="020B0602040300000003" pitchFamily="34" charset="0"/>
              </a:rPr>
              <a:t>común </a:t>
            </a:r>
            <a:r>
              <a:rPr lang="es-ES" sz="2400" dirty="0">
                <a:latin typeface="Ancizar Sans" panose="020B0602040300000003" pitchFamily="34" charset="0"/>
              </a:rPr>
              <a:t>de </a:t>
            </a:r>
            <a:r>
              <a:rPr lang="es-ES" sz="2400" dirty="0" smtClean="0">
                <a:latin typeface="Ancizar Sans" panose="020B0602040300000003" pitchFamily="34" charset="0"/>
              </a:rPr>
              <a:t>comprensión </a:t>
            </a:r>
            <a:r>
              <a:rPr lang="es-ES" sz="2400" dirty="0">
                <a:latin typeface="Ancizar Sans" panose="020B0602040300000003" pitchFamily="34" charset="0"/>
              </a:rPr>
              <a:t>entre un interesado y un analista de </a:t>
            </a:r>
            <a:r>
              <a:rPr lang="es-ES" sz="2400" dirty="0" smtClean="0">
                <a:latin typeface="Ancizar Sans" panose="020B0602040300000003" pitchFamily="34" charset="0"/>
              </a:rPr>
              <a:t>software (Zapata</a:t>
            </a:r>
            <a:r>
              <a:rPr lang="es-ES" sz="2400" dirty="0">
                <a:latin typeface="Ancizar Sans" panose="020B0602040300000003" pitchFamily="34" charset="0"/>
              </a:rPr>
              <a:t>, 2007).</a:t>
            </a:r>
            <a:endParaRPr lang="en-US" sz="2400" dirty="0" smtClean="0">
              <a:latin typeface="Ancizar Sans" panose="020B0602040300000003" pitchFamily="34" charset="0"/>
            </a:endParaRPr>
          </a:p>
          <a:p>
            <a:pPr algn="just"/>
            <a:endParaRPr lang="en-U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483" y="1513325"/>
            <a:ext cx="3945881" cy="190253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93484" y="3531476"/>
            <a:ext cx="416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  <a:latin typeface="Ancizar Sans" panose="020B0602040300000003" pitchFamily="34" charset="0"/>
              </a:rPr>
              <a:t>Poner imagen de fluidos en un medio poroso. (Los autores)</a:t>
            </a:r>
            <a:endParaRPr lang="es-CO" dirty="0">
              <a:solidFill>
                <a:srgbClr val="FF0000"/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5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Un modelo ejecutable para la simulación </a:t>
            </a:r>
            <a:r>
              <a:rPr lang="es-CO" dirty="0" err="1" smtClean="0"/>
              <a:t>multi</a:t>
            </a:r>
            <a:r>
              <a:rPr lang="es-CO" dirty="0" smtClean="0"/>
              <a:t>-física de procesos de recobro mejorado en yacimientos de petróleo basado en esquemas preconceptuales</a:t>
            </a:r>
            <a:endParaRPr lang="es-CO" dirty="0"/>
          </a:p>
        </p:txBody>
      </p:sp>
      <p:sp>
        <p:nvSpPr>
          <p:cNvPr id="5" name="Marcador de contenido 8"/>
          <p:cNvSpPr txBox="1">
            <a:spLocks/>
          </p:cNvSpPr>
          <p:nvPr/>
        </p:nvSpPr>
        <p:spPr>
          <a:xfrm>
            <a:off x="204346" y="1730122"/>
            <a:ext cx="4580667" cy="3241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419" dirty="0" smtClean="0">
                <a:latin typeface="Ancizar Sans" panose="020B0602040300000003" pitchFamily="34" charset="0"/>
              </a:rPr>
              <a:t>Desarrollamos un modelo ejecutable para la simulación multi-física de procesos de recobro mejorado basado en esquemas preconceptuales</a:t>
            </a:r>
            <a:r>
              <a:rPr lang="es-CO" dirty="0" smtClean="0">
                <a:latin typeface="Ancizar Sans" panose="020B0602040300000003" pitchFamily="34" charset="0"/>
              </a:rPr>
              <a:t>.</a:t>
            </a:r>
            <a:endParaRPr lang="es-CO" dirty="0" smtClean="0">
              <a:latin typeface="Ancizar Sans" panose="020B0602040300000003" pitchFamily="34" charset="0"/>
            </a:endParaRPr>
          </a:p>
          <a:p>
            <a:pPr algn="just"/>
            <a:r>
              <a:rPr lang="es-ES" dirty="0" smtClean="0">
                <a:latin typeface="Ancizar Sans" panose="020B0602040300000003" pitchFamily="34" charset="0"/>
              </a:rPr>
              <a:t>Validamos el modelo ejecutable con un caso de literatura.</a:t>
            </a:r>
            <a:endParaRPr lang="en-US" dirty="0" smtClean="0">
              <a:latin typeface="Ancizar Sans" panose="020B0602040300000003" pitchFamily="34" charset="0"/>
            </a:endParaRPr>
          </a:p>
          <a:p>
            <a:pPr algn="just"/>
            <a:endParaRPr lang="en-U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483" y="1513325"/>
            <a:ext cx="3945881" cy="190253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893484" y="3531476"/>
            <a:ext cx="416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  <a:latin typeface="Ancizar Sans" panose="020B0602040300000003" pitchFamily="34" charset="0"/>
              </a:rPr>
              <a:t>Poner imagen explicativa de la propuesta. (Los autores)</a:t>
            </a:r>
            <a:endParaRPr lang="es-CO" dirty="0">
              <a:solidFill>
                <a:srgbClr val="FF0000"/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6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Un modelo ejecutable para la simulación multi-física de procesos de recobro mejorado en yacimientos de petróleo basado en esquemas preconceptuales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1" y="1322004"/>
            <a:ext cx="7679953" cy="360734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70830" y="4967909"/>
            <a:ext cx="767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latin typeface="Ancizar Sans" panose="020B0602040300000003" pitchFamily="34" charset="0"/>
              </a:rPr>
              <a:t>Medio poroso y volumen de elemento representativo (Bear, 2018).</a:t>
            </a:r>
            <a:endParaRPr lang="es-CO" dirty="0"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7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Un modelo ejecutable para la simulación multi-física de procesos de recobro mejorado en yacimientos de petróleo basado en esquemas preconceptuales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73437" y="4380465"/>
            <a:ext cx="874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latin typeface="Ancizar Sans" panose="020B0602040300000003" pitchFamily="34" charset="0"/>
              </a:rPr>
              <a:t>Modelo </a:t>
            </a:r>
            <a:r>
              <a:rPr lang="es-CO" i="1" dirty="0" smtClean="0">
                <a:latin typeface="Ancizar Sans" panose="020B0602040300000003" pitchFamily="34" charset="0"/>
              </a:rPr>
              <a:t>Black </a:t>
            </a:r>
            <a:r>
              <a:rPr lang="es-CO" i="1" dirty="0" err="1" smtClean="0">
                <a:latin typeface="Ancizar Sans" panose="020B0602040300000003" pitchFamily="34" charset="0"/>
              </a:rPr>
              <a:t>Oil</a:t>
            </a:r>
            <a:r>
              <a:rPr lang="es-CO" i="1" dirty="0" smtClean="0">
                <a:latin typeface="Ancizar Sans" panose="020B0602040300000003" pitchFamily="34" charset="0"/>
              </a:rPr>
              <a:t> </a:t>
            </a:r>
            <a:r>
              <a:rPr lang="es-CO" dirty="0" smtClean="0">
                <a:latin typeface="Ancizar Sans" panose="020B0602040300000003" pitchFamily="34" charset="0"/>
              </a:rPr>
              <a:t>(</a:t>
            </a:r>
            <a:r>
              <a:rPr lang="es-CO" dirty="0" err="1" smtClean="0">
                <a:latin typeface="Ancizar Sans" panose="020B0602040300000003" pitchFamily="34" charset="0"/>
              </a:rPr>
              <a:t>Abou-Kassem</a:t>
            </a:r>
            <a:r>
              <a:rPr lang="es-CO" dirty="0" smtClean="0">
                <a:latin typeface="Ancizar Sans" panose="020B0602040300000003" pitchFamily="34" charset="0"/>
              </a:rPr>
              <a:t> </a:t>
            </a:r>
            <a:r>
              <a:rPr lang="es-CO" i="1" dirty="0">
                <a:latin typeface="Ancizar Sans" panose="020B0602040300000003" pitchFamily="34" charset="0"/>
              </a:rPr>
              <a:t>et al.</a:t>
            </a:r>
            <a:r>
              <a:rPr lang="es-CO" dirty="0">
                <a:latin typeface="Ancizar Sans" panose="020B0602040300000003" pitchFamily="34" charset="0"/>
              </a:rPr>
              <a:t>, 2006; </a:t>
            </a:r>
            <a:r>
              <a:rPr lang="es-CO" dirty="0" err="1">
                <a:latin typeface="Ancizar Sans" panose="020B0602040300000003" pitchFamily="34" charset="0"/>
              </a:rPr>
              <a:t>Chen</a:t>
            </a:r>
            <a:r>
              <a:rPr lang="es-CO" dirty="0">
                <a:latin typeface="Ancizar Sans" panose="020B0602040300000003" pitchFamily="34" charset="0"/>
              </a:rPr>
              <a:t>, 2007; </a:t>
            </a:r>
            <a:r>
              <a:rPr lang="es-CO" dirty="0" err="1">
                <a:latin typeface="Ancizar Sans" panose="020B0602040300000003" pitchFamily="34" charset="0"/>
              </a:rPr>
              <a:t>Ertekin</a:t>
            </a:r>
            <a:r>
              <a:rPr lang="es-CO" dirty="0">
                <a:latin typeface="Ancizar Sans" panose="020B0602040300000003" pitchFamily="34" charset="0"/>
              </a:rPr>
              <a:t> </a:t>
            </a:r>
            <a:r>
              <a:rPr lang="es-CO" i="1" dirty="0">
                <a:latin typeface="Ancizar Sans" panose="020B0602040300000003" pitchFamily="34" charset="0"/>
              </a:rPr>
              <a:t>et al.</a:t>
            </a:r>
            <a:r>
              <a:rPr lang="es-CO" dirty="0">
                <a:latin typeface="Ancizar Sans" panose="020B0602040300000003" pitchFamily="34" charset="0"/>
              </a:rPr>
              <a:t>, 2001).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50" y="3223540"/>
            <a:ext cx="1838325" cy="914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455" y="2610291"/>
            <a:ext cx="2266950" cy="18002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330" y="1356513"/>
            <a:ext cx="1981200" cy="11620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612" y="3975623"/>
            <a:ext cx="3505200" cy="314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438" y="1443696"/>
            <a:ext cx="5543550" cy="19526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0446" y="4749797"/>
            <a:ext cx="46958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0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8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Un modelo ejecutable para la simulación multi-física de procesos de recobro mejorado en yacimientos de petróleo basado en esquemas preconceptuales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7" y="1418078"/>
            <a:ext cx="6670949" cy="293181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97214" y="3490368"/>
            <a:ext cx="364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>
                <a:latin typeface="Ancizar Sans" panose="020B0602040300000003" pitchFamily="34" charset="0"/>
              </a:rPr>
              <a:t>Método de los volúmenes finitos.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smtClean="0">
                <a:latin typeface="Ancizar Sans" panose="020B0602040300000003" pitchFamily="34" charset="0"/>
              </a:rPr>
              <a:t>Esquema implícito para la </a:t>
            </a:r>
            <a:r>
              <a:rPr lang="es-419" dirty="0" err="1" smtClean="0">
                <a:latin typeface="Ancizar Sans" panose="020B0602040300000003" pitchFamily="34" charset="0"/>
              </a:rPr>
              <a:t>discretización</a:t>
            </a:r>
            <a:r>
              <a:rPr lang="es-419" dirty="0" smtClean="0">
                <a:latin typeface="Ancizar Sans" panose="020B0602040300000003" pitchFamily="34" charset="0"/>
              </a:rPr>
              <a:t> del tiempo.</a:t>
            </a:r>
            <a:endParaRPr lang="es-CO" dirty="0">
              <a:latin typeface="Ancizar Sans" panose="020B06020403000000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551" y="4569833"/>
            <a:ext cx="46577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C2FA-3888-4A2D-BBC7-11D5C2B2300A}" type="slidenum">
              <a:rPr lang="es-CO" smtClean="0"/>
              <a:pPr/>
              <a:t>9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Un modelo ejecutable para la simulación multi-física de procesos de recobro mejorado en yacimientos de petróleo basado en esquemas preconceptuales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36" y="1618593"/>
            <a:ext cx="6652912" cy="267964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73437" y="4380465"/>
            <a:ext cx="874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latin typeface="Ancizar Sans" panose="020B0602040300000003" pitchFamily="34" charset="0"/>
              </a:rPr>
              <a:t>Dominio discreto, malla cartesiana ortogonal</a:t>
            </a:r>
            <a:r>
              <a:rPr lang="es-CO" i="1" dirty="0" smtClean="0">
                <a:latin typeface="Ancizar Sans" panose="020B0602040300000003" pitchFamily="34" charset="0"/>
              </a:rPr>
              <a:t> </a:t>
            </a:r>
            <a:r>
              <a:rPr lang="es-CO" dirty="0" smtClean="0">
                <a:latin typeface="Ancizar Sans" panose="020B0602040300000003" pitchFamily="34" charset="0"/>
              </a:rPr>
              <a:t>(Los autores).</a:t>
            </a:r>
            <a:endParaRPr lang="es-CO" dirty="0"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3366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 presentación Se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formación de dispositiv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tos de dependen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5446</TotalTime>
  <Words>617</Words>
  <Application>Microsoft Office PowerPoint</Application>
  <PresentationFormat>Presentación en pantalla (4:3)</PresentationFormat>
  <Paragraphs>64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Ancizar Sans</vt:lpstr>
      <vt:lpstr>Ancizar Sans Bold</vt:lpstr>
      <vt:lpstr>Ancizar Sans Bold Italic</vt:lpstr>
      <vt:lpstr>Ancizar Sans Light</vt:lpstr>
      <vt:lpstr>Ancizar Sans Regular</vt:lpstr>
      <vt:lpstr>Ancizar Sans Regular Italic</vt:lpstr>
      <vt:lpstr>Arial</vt:lpstr>
      <vt:lpstr>Calibri</vt:lpstr>
      <vt:lpstr>Franklin Gothic Book</vt:lpstr>
      <vt:lpstr>Portada presentación Sede</vt:lpstr>
      <vt:lpstr>Información de dispositiva</vt:lpstr>
      <vt:lpstr>Datos de dependencia</vt:lpstr>
      <vt:lpstr>Presentación de PowerPoint</vt:lpstr>
      <vt:lpstr>Un modelo ejecutable para la simulación multi-física de procesos de recobro mejorado en yacimientos de petróleo basado en esquemas preconceptuales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 Grafica</dc:creator>
  <cp:lastModifiedBy>Steven Velásquez Chancí</cp:lastModifiedBy>
  <cp:revision>301</cp:revision>
  <dcterms:created xsi:type="dcterms:W3CDTF">2015-07-28T14:09:06Z</dcterms:created>
  <dcterms:modified xsi:type="dcterms:W3CDTF">2019-10-05T01:05:40Z</dcterms:modified>
</cp:coreProperties>
</file>