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1ce830b8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61ce830b80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1ce830b8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61ce830b80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1ce830b8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61ce830b80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1ce830b8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61ce830b80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1ce830b8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61ce830b80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1ce830b8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61ce830b80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1ce830b8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61ce830b80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61ce830b8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61ce830b80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1ce830b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61ce830b80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1ce830b8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61ce830b80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61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84" name="Google Shape;84;p1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17841686" cy="1259618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type="ctrTitle"/>
          </p:nvPr>
        </p:nvSpPr>
        <p:spPr>
          <a:xfrm>
            <a:off x="230038" y="1908085"/>
            <a:ext cx="1107804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EEG P300 TRUTH ELICITOR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30038" y="5158624"/>
            <a:ext cx="6694545" cy="14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ohio rizzlers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Steven Veld, Darren Vawter, Sandra Karon, Ben Falkenburg, Mateo Umaguing, Davis Sandberg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 of California, Los Angeles</a:t>
            </a:r>
            <a:endParaRPr/>
          </a:p>
        </p:txBody>
      </p:sp>
      <p:pic>
        <p:nvPicPr>
          <p:cNvPr descr="natHACKS: NeurAlbertaTech's inaugural brain-computer interface hackathon -  Devpost" id="87" name="Google Shape;87;p13"/>
          <p:cNvPicPr preferRelativeResize="0"/>
          <p:nvPr/>
        </p:nvPicPr>
        <p:blipFill rotWithShape="1">
          <a:blip r:embed="rId4">
            <a:alphaModFix/>
          </a:blip>
          <a:srcRect b="0" l="21618" r="20714" t="0"/>
          <a:stretch/>
        </p:blipFill>
        <p:spPr>
          <a:xfrm>
            <a:off x="8676167" y="5901374"/>
            <a:ext cx="3116142" cy="720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171616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168" name="Google Shape;168;p2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2824843" y="-5591029"/>
            <a:ext cx="17841686" cy="1259618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>
            <p:ph type="title"/>
          </p:nvPr>
        </p:nvSpPr>
        <p:spPr>
          <a:xfrm>
            <a:off x="838200" y="6009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PTI CORRELATION PSEUDOCODE</a:t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772358" y="1837678"/>
            <a:ext cx="10440140" cy="4527611"/>
          </a:xfrm>
          <a:prstGeom prst="roundRect">
            <a:avLst>
              <a:gd fmla="val 6467" name="adj"/>
            </a:avLst>
          </a:prstGeom>
          <a:solidFill>
            <a:srgbClr val="262626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838200" y="1926551"/>
            <a:ext cx="10515600" cy="443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for each suspect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600" u="none" cap="none" strike="noStrike">
                <a:solidFill>
                  <a:srgbClr val="9CC2E5"/>
                </a:solidFill>
                <a:latin typeface="Consolas"/>
                <a:ea typeface="Consolas"/>
                <a:cs typeface="Consolas"/>
                <a:sym typeface="Consolas"/>
              </a:rPr>
              <a:t>dataS</a:t>
            </a: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suspect-labeled trials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600" u="none" cap="none" strike="noStrike">
                <a:solidFill>
                  <a:srgbClr val="9CC2E5"/>
                </a:solidFill>
                <a:latin typeface="Consolas"/>
                <a:ea typeface="Consolas"/>
                <a:cs typeface="Consolas"/>
                <a:sym typeface="Consolas"/>
              </a:rPr>
              <a:t>dataA</a:t>
            </a: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accomplice-labeled trials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600" u="none" cap="none" strike="noStrike">
                <a:solidFill>
                  <a:srgbClr val="9CC2E5"/>
                </a:solidFill>
                <a:latin typeface="Consolas"/>
                <a:ea typeface="Consolas"/>
                <a:cs typeface="Consolas"/>
                <a:sym typeface="Consolas"/>
              </a:rPr>
              <a:t>dataO</a:t>
            </a: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other-labeled trials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600" u="none" cap="none" strike="noStrike">
                <a:solidFill>
                  <a:srgbClr val="9CC2E5"/>
                </a:solidFill>
                <a:latin typeface="Consolas"/>
                <a:ea typeface="Consolas"/>
                <a:cs typeface="Consolas"/>
                <a:sym typeface="Consolas"/>
              </a:rPr>
              <a:t>bootstrapIndex</a:t>
            </a: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for i in </a:t>
            </a:r>
            <a:r>
              <a:rPr b="0" i="0" lang="en-US" sz="1600" u="none" cap="none" strike="noStrike">
                <a:solidFill>
                  <a:srgbClr val="9CC2E5"/>
                </a:solidFill>
                <a:latin typeface="Consolas"/>
                <a:ea typeface="Consolas"/>
                <a:cs typeface="Consolas"/>
                <a:sym typeface="Consolas"/>
              </a:rPr>
              <a:t>n_iterations</a:t>
            </a: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600" u="none" cap="none" strike="noStrike">
                <a:solidFill>
                  <a:srgbClr val="9CC2E5"/>
                </a:solidFill>
                <a:latin typeface="Consolas"/>
                <a:ea typeface="Consolas"/>
                <a:cs typeface="Consolas"/>
                <a:sym typeface="Consolas"/>
              </a:rPr>
              <a:t>suspectMeanSignal</a:t>
            </a: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take mean of </a:t>
            </a:r>
            <a:r>
              <a:rPr b="0" i="0" lang="en-US" sz="1600" u="none" cap="none" strike="noStrike">
                <a:solidFill>
                  <a:srgbClr val="9CC2E5"/>
                </a:solidFill>
                <a:latin typeface="Consolas"/>
                <a:ea typeface="Consolas"/>
                <a:cs typeface="Consolas"/>
                <a:sym typeface="Consolas"/>
              </a:rPr>
              <a:t>n_samples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of trials from </a:t>
            </a:r>
            <a:r>
              <a:rPr b="0" i="0" lang="en-US" sz="1600" u="none" cap="none" strike="noStrike">
                <a:solidFill>
                  <a:srgbClr val="9CC2E5"/>
                </a:solidFill>
                <a:latin typeface="Consolas"/>
                <a:ea typeface="Consolas"/>
                <a:cs typeface="Consolas"/>
                <a:sym typeface="Consolas"/>
              </a:rPr>
              <a:t>dataS</a:t>
            </a:r>
            <a:endParaRPr b="0" i="0" sz="1600" u="none" cap="none" strike="noStrike">
              <a:solidFill>
                <a:srgbClr val="9CC2E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600" u="none" cap="none" strike="noStrike">
                <a:solidFill>
                  <a:srgbClr val="9CC2E5"/>
                </a:solidFill>
                <a:latin typeface="Consolas"/>
                <a:ea typeface="Consolas"/>
                <a:cs typeface="Consolas"/>
                <a:sym typeface="Consolas"/>
              </a:rPr>
              <a:t>accompliceMeanSignal</a:t>
            </a: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take mean of </a:t>
            </a:r>
            <a:r>
              <a:rPr b="0" i="0" lang="en-US" sz="1600" u="none" cap="none" strike="noStrike">
                <a:solidFill>
                  <a:srgbClr val="9CC2E5"/>
                </a:solidFill>
                <a:latin typeface="Consolas"/>
                <a:ea typeface="Consolas"/>
                <a:cs typeface="Consolas"/>
                <a:sym typeface="Consolas"/>
              </a:rPr>
              <a:t>n_samples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of trials from </a:t>
            </a:r>
            <a:r>
              <a:rPr b="0" i="0" lang="en-US" sz="1600" u="none" cap="none" strike="noStrike">
                <a:solidFill>
                  <a:srgbClr val="9CC2E5"/>
                </a:solidFill>
                <a:latin typeface="Consolas"/>
                <a:ea typeface="Consolas"/>
                <a:cs typeface="Consolas"/>
                <a:sym typeface="Consolas"/>
              </a:rPr>
              <a:t>dataA</a:t>
            </a:r>
            <a:endParaRPr b="0" i="0" sz="1600" u="none" cap="none" strike="noStrike">
              <a:solidFill>
                <a:srgbClr val="9CC2E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600" u="none" cap="none" strike="noStrike">
                <a:solidFill>
                  <a:srgbClr val="9CC2E5"/>
                </a:solidFill>
                <a:latin typeface="Consolas"/>
                <a:ea typeface="Consolas"/>
                <a:cs typeface="Consolas"/>
                <a:sym typeface="Consolas"/>
              </a:rPr>
              <a:t>otherMeanSignal</a:t>
            </a: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take mean of </a:t>
            </a:r>
            <a:r>
              <a:rPr b="0" i="0" lang="en-US" sz="1600" u="none" cap="none" strike="noStrike">
                <a:solidFill>
                  <a:srgbClr val="9CC2E5"/>
                </a:solidFill>
                <a:latin typeface="Consolas"/>
                <a:ea typeface="Consolas"/>
                <a:cs typeface="Consolas"/>
                <a:sym typeface="Consolas"/>
              </a:rPr>
              <a:t>n_samples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of trials from </a:t>
            </a:r>
            <a:r>
              <a:rPr b="0" i="0" lang="en-US" sz="1600" u="none" cap="none" strike="noStrike">
                <a:solidFill>
                  <a:srgbClr val="9CC2E5"/>
                </a:solidFill>
                <a:latin typeface="Consolas"/>
                <a:ea typeface="Consolas"/>
                <a:cs typeface="Consolas"/>
                <a:sym typeface="Consolas"/>
              </a:rPr>
              <a:t>dataO</a:t>
            </a:r>
            <a:endParaRPr b="0" i="0" sz="1600" u="none" cap="none" strike="noStrike">
              <a:solidFill>
                <a:srgbClr val="9CC2E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600" u="none" cap="none" strike="noStrike">
                <a:solidFill>
                  <a:srgbClr val="9CC2E5"/>
                </a:solidFill>
                <a:latin typeface="Consolas"/>
                <a:ea typeface="Consolas"/>
                <a:cs typeface="Consolas"/>
                <a:sym typeface="Consolas"/>
              </a:rPr>
              <a:t>SAC</a:t>
            </a: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double-centered correlation between </a:t>
            </a:r>
            <a:r>
              <a:rPr b="0" i="0" lang="en-US" sz="1600" u="none" cap="none" strike="noStrike">
                <a:solidFill>
                  <a:srgbClr val="9CC2E5"/>
                </a:solidFill>
                <a:latin typeface="Consolas"/>
                <a:ea typeface="Consolas"/>
                <a:cs typeface="Consolas"/>
                <a:sym typeface="Consolas"/>
              </a:rPr>
              <a:t>suspectMeanSignal</a:t>
            </a: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0" i="0" lang="en-US" sz="1600" u="none" cap="none" strike="noStrike">
                <a:solidFill>
                  <a:srgbClr val="9CC2E5"/>
                </a:solidFill>
                <a:latin typeface="Consolas"/>
                <a:ea typeface="Consolas"/>
                <a:cs typeface="Consolas"/>
                <a:sym typeface="Consolas"/>
              </a:rPr>
              <a:t>accompliceMeanSignal</a:t>
            </a:r>
            <a:endParaRPr b="0" i="0" sz="1600" u="none" cap="none" strike="noStrike">
              <a:solidFill>
                <a:srgbClr val="9CC2E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600" u="none" cap="none" strike="noStrike">
                <a:solidFill>
                  <a:srgbClr val="9CC2E5"/>
                </a:solidFill>
                <a:latin typeface="Consolas"/>
                <a:ea typeface="Consolas"/>
                <a:cs typeface="Consolas"/>
                <a:sym typeface="Consolas"/>
              </a:rPr>
              <a:t>SOC</a:t>
            </a: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double-centered correlation between </a:t>
            </a:r>
            <a:r>
              <a:rPr b="0" i="0" lang="en-US" sz="1600" u="none" cap="none" strike="noStrike">
                <a:solidFill>
                  <a:srgbClr val="9CC2E5"/>
                </a:solidFill>
                <a:latin typeface="Consolas"/>
                <a:ea typeface="Consolas"/>
                <a:cs typeface="Consolas"/>
                <a:sym typeface="Consolas"/>
              </a:rPr>
              <a:t>suspectMeanSignal</a:t>
            </a: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0" i="0" lang="en-US" sz="1600" u="none" cap="none" strike="noStrike">
                <a:solidFill>
                  <a:srgbClr val="9CC2E5"/>
                </a:solidFill>
                <a:latin typeface="Consolas"/>
                <a:ea typeface="Consolas"/>
                <a:cs typeface="Consolas"/>
                <a:sym typeface="Consolas"/>
              </a:rPr>
              <a:t>otherMeanSignal</a:t>
            </a:r>
            <a:endParaRPr b="0" i="0" sz="1600" u="none" cap="none" strike="noStrike">
              <a:solidFill>
                <a:srgbClr val="9CC2E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if </a:t>
            </a:r>
            <a:r>
              <a:rPr b="0" i="0" lang="en-US" sz="1600" u="none" cap="none" strike="noStrike">
                <a:solidFill>
                  <a:srgbClr val="9CC2E5"/>
                </a:solidFill>
                <a:latin typeface="Consolas"/>
                <a:ea typeface="Consolas"/>
                <a:cs typeface="Consolas"/>
                <a:sym typeface="Consolas"/>
              </a:rPr>
              <a:t>SAC</a:t>
            </a: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i="0" lang="en-US" sz="1600" u="none" cap="none" strike="noStrike">
                <a:solidFill>
                  <a:srgbClr val="9CC2E5"/>
                </a:solidFill>
                <a:latin typeface="Consolas"/>
                <a:ea typeface="Consolas"/>
                <a:cs typeface="Consolas"/>
                <a:sym typeface="Consolas"/>
              </a:rPr>
              <a:t>SOC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600" u="none" cap="none" strike="noStrike">
                <a:solidFill>
                  <a:srgbClr val="9CC2E5"/>
                </a:solidFill>
                <a:latin typeface="Consolas"/>
                <a:ea typeface="Consolas"/>
                <a:cs typeface="Consolas"/>
                <a:sym typeface="Consolas"/>
              </a:rPr>
              <a:t>bootstrapIndex</a:t>
            </a: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guess is the subject with highest </a:t>
            </a:r>
            <a:r>
              <a:rPr b="0" i="0" lang="en-US" sz="1600" u="none" cap="none" strike="noStrike">
                <a:solidFill>
                  <a:srgbClr val="9CC2E5"/>
                </a:solidFill>
                <a:latin typeface="Consolas"/>
                <a:ea typeface="Consolas"/>
                <a:cs typeface="Consolas"/>
                <a:sym typeface="Consolas"/>
              </a:rPr>
              <a:t>bootstrapIndex</a:t>
            </a:r>
            <a:endParaRPr b="0" i="0" sz="1600" u="none" cap="none" strike="noStrike">
              <a:solidFill>
                <a:srgbClr val="9CC2E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616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176" name="Google Shape;176;p2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2824843" y="-5591029"/>
            <a:ext cx="17841686" cy="1259618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>
            <p:ph type="title"/>
          </p:nvPr>
        </p:nvSpPr>
        <p:spPr>
          <a:xfrm>
            <a:off x="838200" y="6009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PTI VALIDATION</a:t>
            </a:r>
            <a:endParaRPr/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9312" y="1778539"/>
            <a:ext cx="7953375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616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183" name="Google Shape;183;p2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2824843" y="-5591029"/>
            <a:ext cx="17841686" cy="1259618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>
            <p:ph type="title"/>
          </p:nvPr>
        </p:nvSpPr>
        <p:spPr>
          <a:xfrm>
            <a:off x="838200" y="6009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PTI VALIDATION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9312" y="1778539"/>
            <a:ext cx="7953375" cy="48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/>
          <p:nvPr/>
        </p:nvSpPr>
        <p:spPr>
          <a:xfrm>
            <a:off x="5985989" y="2071868"/>
            <a:ext cx="611619" cy="41851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616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191" name="Google Shape;191;p2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5649686" y="0"/>
            <a:ext cx="17841686" cy="12596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 rotWithShape="1">
          <a:blip r:embed="rId4">
            <a:alphaModFix/>
          </a:blip>
          <a:srcRect b="32680" l="16526" r="51952" t="39375"/>
          <a:stretch/>
        </p:blipFill>
        <p:spPr>
          <a:xfrm>
            <a:off x="3380575" y="2721900"/>
            <a:ext cx="2557226" cy="18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616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197" name="Google Shape;197;p2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5649686" y="0"/>
            <a:ext cx="17841685" cy="1259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 rotWithShape="1">
          <a:blip r:embed="rId4">
            <a:alphaModFix/>
          </a:blip>
          <a:srcRect b="32678" l="16526" r="51952" t="10705"/>
          <a:stretch/>
        </p:blipFill>
        <p:spPr>
          <a:xfrm>
            <a:off x="3380575" y="813650"/>
            <a:ext cx="2557226" cy="37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616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203" name="Google Shape;203;p2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5649686" y="0"/>
            <a:ext cx="17841685" cy="1259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 rotWithShape="1">
          <a:blip r:embed="rId4">
            <a:alphaModFix/>
          </a:blip>
          <a:srcRect b="32678" l="16526" r="51952" t="10705"/>
          <a:stretch/>
        </p:blipFill>
        <p:spPr>
          <a:xfrm>
            <a:off x="3380575" y="813650"/>
            <a:ext cx="2557226" cy="37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 rotWithShape="1">
          <a:blip r:embed="rId4">
            <a:alphaModFix/>
          </a:blip>
          <a:srcRect b="74013" l="45543" r="23773" t="8666"/>
          <a:stretch/>
        </p:blipFill>
        <p:spPr>
          <a:xfrm>
            <a:off x="5734375" y="678050"/>
            <a:ext cx="2489426" cy="115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616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210" name="Google Shape;210;p2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5649686" y="0"/>
            <a:ext cx="17841685" cy="1259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 rotWithShape="1">
          <a:blip r:embed="rId4">
            <a:alphaModFix/>
          </a:blip>
          <a:srcRect b="32678" l="16526" r="51952" t="10705"/>
          <a:stretch/>
        </p:blipFill>
        <p:spPr>
          <a:xfrm>
            <a:off x="3380575" y="813650"/>
            <a:ext cx="2557226" cy="37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 rotWithShape="1">
          <a:blip r:embed="rId4">
            <a:alphaModFix/>
          </a:blip>
          <a:srcRect b="74013" l="45543" r="23773" t="8666"/>
          <a:stretch/>
        </p:blipFill>
        <p:spPr>
          <a:xfrm>
            <a:off x="5734375" y="678050"/>
            <a:ext cx="2489426" cy="115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 rotWithShape="1">
          <a:blip r:embed="rId4">
            <a:alphaModFix/>
          </a:blip>
          <a:srcRect b="32682" l="48048" r="27714" t="2843"/>
          <a:stretch/>
        </p:blipFill>
        <p:spPr>
          <a:xfrm>
            <a:off x="5937800" y="290600"/>
            <a:ext cx="1966324" cy="429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616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218" name="Google Shape;218;p29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5649686" y="0"/>
            <a:ext cx="17841685" cy="1259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 rotWithShape="1">
          <a:blip r:embed="rId4">
            <a:alphaModFix/>
          </a:blip>
          <a:srcRect b="32678" l="16526" r="51952" t="10705"/>
          <a:stretch/>
        </p:blipFill>
        <p:spPr>
          <a:xfrm>
            <a:off x="3380575" y="813650"/>
            <a:ext cx="2557226" cy="37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 rotWithShape="1">
          <a:blip r:embed="rId4">
            <a:alphaModFix/>
          </a:blip>
          <a:srcRect b="74013" l="45543" r="23773" t="8666"/>
          <a:stretch/>
        </p:blipFill>
        <p:spPr>
          <a:xfrm>
            <a:off x="5734375" y="678050"/>
            <a:ext cx="2489426" cy="115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4">
            <a:alphaModFix/>
          </a:blip>
          <a:srcRect b="50874" l="71211" r="0" t="0"/>
          <a:stretch/>
        </p:blipFill>
        <p:spPr>
          <a:xfrm>
            <a:off x="7816950" y="101300"/>
            <a:ext cx="2335650" cy="32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4">
            <a:alphaModFix/>
          </a:blip>
          <a:srcRect b="29189" l="17007" r="26638" t="7354"/>
          <a:stretch/>
        </p:blipFill>
        <p:spPr>
          <a:xfrm>
            <a:off x="3419325" y="590875"/>
            <a:ext cx="4572000" cy="42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616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227" name="Google Shape;227;p3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5649686" y="0"/>
            <a:ext cx="17841685" cy="1259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32678" l="16526" r="51952" t="10705"/>
          <a:stretch/>
        </p:blipFill>
        <p:spPr>
          <a:xfrm>
            <a:off x="3380575" y="813650"/>
            <a:ext cx="2557226" cy="37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 rotWithShape="1">
          <a:blip r:embed="rId4">
            <a:alphaModFix/>
          </a:blip>
          <a:srcRect b="74013" l="45543" r="23773" t="8666"/>
          <a:stretch/>
        </p:blipFill>
        <p:spPr>
          <a:xfrm>
            <a:off x="5734375" y="678050"/>
            <a:ext cx="2489426" cy="115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/>
          <p:cNvPicPr preferRelativeResize="0"/>
          <p:nvPr/>
        </p:nvPicPr>
        <p:blipFill rotWithShape="1">
          <a:blip r:embed="rId4">
            <a:alphaModFix/>
          </a:blip>
          <a:srcRect b="50874" l="71211" r="0" t="0"/>
          <a:stretch/>
        </p:blipFill>
        <p:spPr>
          <a:xfrm>
            <a:off x="7816950" y="101300"/>
            <a:ext cx="2335650" cy="32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 rotWithShape="1">
          <a:blip r:embed="rId4">
            <a:alphaModFix/>
          </a:blip>
          <a:srcRect b="29189" l="17007" r="26638" t="7354"/>
          <a:stretch/>
        </p:blipFill>
        <p:spPr>
          <a:xfrm>
            <a:off x="3419325" y="590875"/>
            <a:ext cx="4572000" cy="42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0"/>
          <p:cNvPicPr preferRelativeResize="0"/>
          <p:nvPr/>
        </p:nvPicPr>
        <p:blipFill rotWithShape="1">
          <a:blip r:embed="rId4">
            <a:alphaModFix/>
          </a:blip>
          <a:srcRect b="31805" l="17005" r="0" t="0"/>
          <a:stretch/>
        </p:blipFill>
        <p:spPr>
          <a:xfrm>
            <a:off x="3419325" y="101300"/>
            <a:ext cx="6733275" cy="45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616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237" name="Google Shape;237;p3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5649686" y="0"/>
            <a:ext cx="17841685" cy="1259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 rotWithShape="1">
          <a:blip r:embed="rId4">
            <a:alphaModFix/>
          </a:blip>
          <a:srcRect b="32678" l="16526" r="51952" t="10705"/>
          <a:stretch/>
        </p:blipFill>
        <p:spPr>
          <a:xfrm>
            <a:off x="3380575" y="813650"/>
            <a:ext cx="2557226" cy="37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 rotWithShape="1">
          <a:blip r:embed="rId4">
            <a:alphaModFix/>
          </a:blip>
          <a:srcRect b="74013" l="45543" r="23773" t="8666"/>
          <a:stretch/>
        </p:blipFill>
        <p:spPr>
          <a:xfrm>
            <a:off x="5734375" y="678050"/>
            <a:ext cx="2489426" cy="115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 rotWithShape="1">
          <a:blip r:embed="rId4">
            <a:alphaModFix/>
          </a:blip>
          <a:srcRect b="50874" l="71211" r="0" t="0"/>
          <a:stretch/>
        </p:blipFill>
        <p:spPr>
          <a:xfrm>
            <a:off x="7816950" y="101300"/>
            <a:ext cx="2335650" cy="32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1"/>
          <p:cNvPicPr preferRelativeResize="0"/>
          <p:nvPr/>
        </p:nvPicPr>
        <p:blipFill rotWithShape="1">
          <a:blip r:embed="rId4">
            <a:alphaModFix/>
          </a:blip>
          <a:srcRect b="29189" l="17007" r="26638" t="7354"/>
          <a:stretch/>
        </p:blipFill>
        <p:spPr>
          <a:xfrm>
            <a:off x="3419325" y="590875"/>
            <a:ext cx="4572000" cy="42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1"/>
          <p:cNvPicPr preferRelativeResize="0"/>
          <p:nvPr/>
        </p:nvPicPr>
        <p:blipFill rotWithShape="1">
          <a:blip r:embed="rId4">
            <a:alphaModFix/>
          </a:blip>
          <a:srcRect b="31805" l="17005" r="0" t="0"/>
          <a:stretch/>
        </p:blipFill>
        <p:spPr>
          <a:xfrm>
            <a:off x="3419325" y="101300"/>
            <a:ext cx="6733275" cy="45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1"/>
          <p:cNvPicPr preferRelativeResize="0"/>
          <p:nvPr/>
        </p:nvPicPr>
        <p:blipFill rotWithShape="1">
          <a:blip r:embed="rId4">
            <a:alphaModFix/>
          </a:blip>
          <a:srcRect b="0" l="71211" r="0" t="0"/>
          <a:stretch/>
        </p:blipFill>
        <p:spPr>
          <a:xfrm>
            <a:off x="7816941" y="101300"/>
            <a:ext cx="2335650" cy="66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616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92" name="Google Shape;92;p1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-4104168"/>
            <a:ext cx="17841686" cy="1259618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838200" y="6009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6653" y="2135300"/>
            <a:ext cx="5455926" cy="445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616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248" name="Google Shape;248;p3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5649686" y="0"/>
            <a:ext cx="17841685" cy="1259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 rotWithShape="1">
          <a:blip r:embed="rId4">
            <a:alphaModFix/>
          </a:blip>
          <a:srcRect b="32678" l="16526" r="51952" t="10705"/>
          <a:stretch/>
        </p:blipFill>
        <p:spPr>
          <a:xfrm>
            <a:off x="3380575" y="813650"/>
            <a:ext cx="2557226" cy="37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 rotWithShape="1">
          <a:blip r:embed="rId4">
            <a:alphaModFix/>
          </a:blip>
          <a:srcRect b="74013" l="45543" r="23773" t="8666"/>
          <a:stretch/>
        </p:blipFill>
        <p:spPr>
          <a:xfrm>
            <a:off x="5734375" y="678050"/>
            <a:ext cx="2489426" cy="115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2"/>
          <p:cNvPicPr preferRelativeResize="0"/>
          <p:nvPr/>
        </p:nvPicPr>
        <p:blipFill rotWithShape="1">
          <a:blip r:embed="rId4">
            <a:alphaModFix/>
          </a:blip>
          <a:srcRect b="50874" l="71211" r="0" t="0"/>
          <a:stretch/>
        </p:blipFill>
        <p:spPr>
          <a:xfrm>
            <a:off x="7816950" y="101300"/>
            <a:ext cx="2335650" cy="32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2"/>
          <p:cNvPicPr preferRelativeResize="0"/>
          <p:nvPr/>
        </p:nvPicPr>
        <p:blipFill rotWithShape="1">
          <a:blip r:embed="rId4">
            <a:alphaModFix/>
          </a:blip>
          <a:srcRect b="29189" l="17007" r="26638" t="7354"/>
          <a:stretch/>
        </p:blipFill>
        <p:spPr>
          <a:xfrm>
            <a:off x="3419325" y="590875"/>
            <a:ext cx="4572000" cy="42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2"/>
          <p:cNvPicPr preferRelativeResize="0"/>
          <p:nvPr/>
        </p:nvPicPr>
        <p:blipFill rotWithShape="1">
          <a:blip r:embed="rId4">
            <a:alphaModFix/>
          </a:blip>
          <a:srcRect b="31805" l="17005" r="0" t="0"/>
          <a:stretch/>
        </p:blipFill>
        <p:spPr>
          <a:xfrm>
            <a:off x="3419325" y="101300"/>
            <a:ext cx="6733275" cy="45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/>
          <p:cNvPicPr preferRelativeResize="0"/>
          <p:nvPr/>
        </p:nvPicPr>
        <p:blipFill rotWithShape="1">
          <a:blip r:embed="rId4">
            <a:alphaModFix/>
          </a:blip>
          <a:srcRect b="0" l="71211" r="0" t="0"/>
          <a:stretch/>
        </p:blipFill>
        <p:spPr>
          <a:xfrm>
            <a:off x="7816941" y="101300"/>
            <a:ext cx="2335650" cy="66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2"/>
          <p:cNvPicPr preferRelativeResize="0"/>
          <p:nvPr/>
        </p:nvPicPr>
        <p:blipFill rotWithShape="1">
          <a:blip r:embed="rId4">
            <a:alphaModFix/>
          </a:blip>
          <a:srcRect b="0" l="33962" r="0" t="0"/>
          <a:stretch/>
        </p:blipFill>
        <p:spPr>
          <a:xfrm>
            <a:off x="4794796" y="101300"/>
            <a:ext cx="5357800" cy="66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616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260" name="Google Shape;260;p3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5649686" y="0"/>
            <a:ext cx="17841685" cy="1259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9413" y="101300"/>
            <a:ext cx="8113175" cy="66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171616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266" name="Google Shape;266;p3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5649686" y="0"/>
            <a:ext cx="17841685" cy="1259619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 txBox="1"/>
          <p:nvPr>
            <p:ph type="title"/>
          </p:nvPr>
        </p:nvSpPr>
        <p:spPr>
          <a:xfrm>
            <a:off x="838200" y="276621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APPROACH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171616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272" name="Google Shape;272;p3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5649686" y="0"/>
            <a:ext cx="17841685" cy="1259619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5"/>
          <p:cNvSpPr txBox="1"/>
          <p:nvPr>
            <p:ph type="title"/>
          </p:nvPr>
        </p:nvSpPr>
        <p:spPr>
          <a:xfrm>
            <a:off x="838200" y="276621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APPROACH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171616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278" name="Google Shape;278;p3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5649686" y="-4371544"/>
            <a:ext cx="17841686" cy="1259618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6"/>
          <p:cNvSpPr txBox="1"/>
          <p:nvPr>
            <p:ph type="title"/>
          </p:nvPr>
        </p:nvSpPr>
        <p:spPr>
          <a:xfrm>
            <a:off x="838200" y="6009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APPROACH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171616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284" name="Google Shape;284;p3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5649686" y="-4371544"/>
            <a:ext cx="17841686" cy="1259618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7"/>
          <p:cNvSpPr txBox="1"/>
          <p:nvPr>
            <p:ph type="title"/>
          </p:nvPr>
        </p:nvSpPr>
        <p:spPr>
          <a:xfrm>
            <a:off x="838200" y="6009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PARADIGM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171616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290" name="Google Shape;290;p3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5649686" y="-4371544"/>
            <a:ext cx="17841686" cy="1259618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8"/>
          <p:cNvSpPr txBox="1"/>
          <p:nvPr>
            <p:ph type="title"/>
          </p:nvPr>
        </p:nvSpPr>
        <p:spPr>
          <a:xfrm>
            <a:off x="838200" y="6009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PARADIGM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171616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99" name="Google Shape;99;p1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2824843" y="-2103551"/>
            <a:ext cx="17841687" cy="1259618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PREVIOUS 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61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105" name="Google Shape;105;p1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2824843" y="-5591029"/>
            <a:ext cx="17841686" cy="1259618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PROBE, TARGET, IRRELEVANT (PTI) PARADIGM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61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111" name="Google Shape;111;p1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2824843" y="-5591029"/>
            <a:ext cx="17841686" cy="1259618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type="title"/>
          </p:nvPr>
        </p:nvSpPr>
        <p:spPr>
          <a:xfrm>
            <a:off x="838200" y="-1138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PREVIOUS WORK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838200" y="6009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PROBE, TARGET, IRRELEVANT (PTI) PARADIGM</a:t>
            </a:r>
            <a:endParaRPr/>
          </a:p>
        </p:txBody>
      </p:sp>
      <p:pic>
        <p:nvPicPr>
          <p:cNvPr descr="User with solid fill" id="114" name="Google Shape;11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2038" y="2751534"/>
            <a:ext cx="1513380" cy="1513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15" name="Google Shape;11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9310" y="2751534"/>
            <a:ext cx="1513380" cy="1513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s with solid fill" id="116" name="Google Shape;11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53540" y="2359176"/>
            <a:ext cx="2298096" cy="229809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1215287" y="4328888"/>
            <a:ext cx="35469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(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criminal accomplice)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4956870" y="4328926"/>
            <a:ext cx="22782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278670" y="4438650"/>
            <a:ext cx="3247836" cy="77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irrelevant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(others)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616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124" name="Google Shape;124;p1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2824843" y="-5591029"/>
            <a:ext cx="17841686" cy="1259618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type="title"/>
          </p:nvPr>
        </p:nvSpPr>
        <p:spPr>
          <a:xfrm>
            <a:off x="838200" y="-1138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PREVIOUS WORK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838200" y="6009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PROBE, TARGET, IRRELEVANT (PTI) PARADIGM</a:t>
            </a:r>
            <a:endParaRPr/>
          </a:p>
        </p:txBody>
      </p:sp>
      <p:pic>
        <p:nvPicPr>
          <p:cNvPr descr="User with solid fill" id="127" name="Google Shape;12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856" y="2079018"/>
            <a:ext cx="1293874" cy="1293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28" name="Google Shape;12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856" y="3538753"/>
            <a:ext cx="1293874" cy="1293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s with solid fill" id="129" name="Google Shape;12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8407" y="4756068"/>
            <a:ext cx="1964772" cy="1964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616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134" name="Google Shape;134;p19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2824843" y="-5591029"/>
            <a:ext cx="17841686" cy="1259618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>
            <p:ph type="title"/>
          </p:nvPr>
        </p:nvSpPr>
        <p:spPr>
          <a:xfrm>
            <a:off x="838200" y="-1138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PREVIOUS WORK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838200" y="6009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PROBE, TARGET, IRRELEVANT (PTI) PARADIGM</a:t>
            </a:r>
            <a:endParaRPr/>
          </a:p>
        </p:txBody>
      </p:sp>
      <p:pic>
        <p:nvPicPr>
          <p:cNvPr descr="User with solid fill" id="137" name="Google Shape;13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856" y="2079018"/>
            <a:ext cx="1293874" cy="1293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38" name="Google Shape;13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856" y="3538753"/>
            <a:ext cx="1293874" cy="1293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s with solid fill" id="139" name="Google Shape;13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8407" y="4756068"/>
            <a:ext cx="1964772" cy="196477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3149625" y="2813700"/>
            <a:ext cx="38661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accomplice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3200">
                <a:solidFill>
                  <a:schemeClr val="lt1"/>
                </a:solidFill>
              </a:rPr>
              <a:t>target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correlation</a:t>
            </a:r>
            <a:endParaRPr/>
          </a:p>
        </p:txBody>
      </p:sp>
      <p:cxnSp>
        <p:nvCxnSpPr>
          <p:cNvPr id="141" name="Google Shape;141;p19"/>
          <p:cNvCxnSpPr>
            <a:stCxn id="137" idx="3"/>
            <a:endCxn id="140" idx="1"/>
          </p:cNvCxnSpPr>
          <p:nvPr/>
        </p:nvCxnSpPr>
        <p:spPr>
          <a:xfrm>
            <a:off x="1777730" y="2725955"/>
            <a:ext cx="1371900" cy="70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9"/>
          <p:cNvCxnSpPr>
            <a:stCxn id="138" idx="3"/>
            <a:endCxn id="140" idx="1"/>
          </p:cNvCxnSpPr>
          <p:nvPr/>
        </p:nvCxnSpPr>
        <p:spPr>
          <a:xfrm flipH="1" rot="10800000">
            <a:off x="1777730" y="3429090"/>
            <a:ext cx="1371900" cy="7566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616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147" name="Google Shape;147;p2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2824843" y="-5591029"/>
            <a:ext cx="17841686" cy="1259618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>
            <p:ph type="title"/>
          </p:nvPr>
        </p:nvSpPr>
        <p:spPr>
          <a:xfrm>
            <a:off x="838200" y="-1138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PREVIOUS WORK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838200" y="6009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PROBE, TARGET, IRRELEVANT (PTI) PARADIGM</a:t>
            </a:r>
            <a:endParaRPr/>
          </a:p>
        </p:txBody>
      </p:sp>
      <p:pic>
        <p:nvPicPr>
          <p:cNvPr descr="User with solid fill" id="150" name="Google Shape;15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856" y="2079018"/>
            <a:ext cx="1293874" cy="1293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51" name="Google Shape;15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856" y="3538753"/>
            <a:ext cx="1293874" cy="1293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s with solid fill" id="152" name="Google Shape;15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8407" y="4756068"/>
            <a:ext cx="1964772" cy="1964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3556476" y="4313675"/>
            <a:ext cx="28464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suspect-</a:t>
            </a:r>
            <a:r>
              <a:rPr lang="en-US" sz="3200">
                <a:solidFill>
                  <a:schemeClr val="lt1"/>
                </a:solidFill>
              </a:rPr>
              <a:t>target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correlation</a:t>
            </a:r>
            <a:endParaRPr/>
          </a:p>
        </p:txBody>
      </p:sp>
      <p:cxnSp>
        <p:nvCxnSpPr>
          <p:cNvPr id="154" name="Google Shape;154;p20"/>
          <p:cNvCxnSpPr>
            <a:endCxn id="153" idx="1"/>
          </p:cNvCxnSpPr>
          <p:nvPr/>
        </p:nvCxnSpPr>
        <p:spPr>
          <a:xfrm>
            <a:off x="1777776" y="4185575"/>
            <a:ext cx="1778700" cy="7434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0"/>
          <p:cNvCxnSpPr>
            <a:stCxn id="152" idx="3"/>
            <a:endCxn id="153" idx="1"/>
          </p:cNvCxnSpPr>
          <p:nvPr/>
        </p:nvCxnSpPr>
        <p:spPr>
          <a:xfrm flipH="1" rot="10800000">
            <a:off x="2113179" y="4929054"/>
            <a:ext cx="1443300" cy="809400"/>
          </a:xfrm>
          <a:prstGeom prst="straightConnector1">
            <a:avLst/>
          </a:prstGeom>
          <a:noFill/>
          <a:ln cap="flat" cmpd="sng" w="38100">
            <a:solidFill>
              <a:srgbClr val="88888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616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PNGs for Free Download" id="160" name="Google Shape;160;p2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2824843" y="-5591029"/>
            <a:ext cx="17841686" cy="1259618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>
            <p:ph type="title"/>
          </p:nvPr>
        </p:nvSpPr>
        <p:spPr>
          <a:xfrm>
            <a:off x="838200" y="6009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PTI VALIDATION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198900" y="3777625"/>
            <a:ext cx="11492700" cy="2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each suspec</a:t>
            </a:r>
            <a:r>
              <a:rPr lang="en-US" sz="4400">
                <a:solidFill>
                  <a:schemeClr val="lt1"/>
                </a:solidFill>
              </a:rPr>
              <a:t>t:</a:t>
            </a:r>
            <a:endParaRPr sz="4400"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compare P300 signal </a:t>
            </a:r>
            <a:r>
              <a:rPr lang="en-US" sz="4400">
                <a:solidFill>
                  <a:schemeClr val="lt1"/>
                </a:solidFill>
              </a:rPr>
              <a:t>to target P300 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signal</a:t>
            </a:r>
            <a:endParaRPr/>
          </a:p>
        </p:txBody>
      </p:sp>
      <p:pic>
        <p:nvPicPr>
          <p:cNvPr descr="Users with solid fill" id="163" name="Google Shape;1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3614" y="1715846"/>
            <a:ext cx="1964772" cy="1964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