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1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83" autoAdjust="0"/>
  </p:normalViewPr>
  <p:slideViewPr>
    <p:cSldViewPr snapToGrid="0" snapToObjects="1">
      <p:cViewPr varScale="1">
        <p:scale>
          <a:sx n="118" d="100"/>
          <a:sy n="118" d="100"/>
        </p:scale>
        <p:origin x="448" y="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C5502-99CD-4BD7-FC17-9B840EC3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5617"/>
          </a:xfrm>
        </p:spPr>
        <p:txBody>
          <a:bodyPr>
            <a:noAutofit/>
          </a:bodyPr>
          <a:lstStyle/>
          <a:p>
            <a:r>
              <a:rPr lang="en-US" sz="3600" dirty="0"/>
              <a:t>Executive Summary: </a:t>
            </a:r>
            <a:br>
              <a:rPr lang="en-US" sz="3600" dirty="0"/>
            </a:br>
            <a:r>
              <a:rPr lang="en-US" sz="3600" dirty="0"/>
              <a:t>Automotive SDV Software Talent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6946A1-19FE-09AD-8419-5CB7336063C9}"/>
              </a:ext>
            </a:extLst>
          </p:cNvPr>
          <p:cNvSpPr txBox="1"/>
          <p:nvPr/>
        </p:nvSpPr>
        <p:spPr>
          <a:xfrm>
            <a:off x="365760" y="1369951"/>
            <a:ext cx="8321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lang="en-US" sz="1600" dirty="0"/>
              <a:t>Securing top software talent is vital for our Software-Defined Vehicle (SDV) strategy. Analysis reveals five key insights.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5E6621-DE2E-1021-22D1-F68663816B91}"/>
              </a:ext>
            </a:extLst>
          </p:cNvPr>
          <p:cNvSpPr/>
          <p:nvPr/>
        </p:nvSpPr>
        <p:spPr>
          <a:xfrm>
            <a:off x="457200" y="2138482"/>
            <a:ext cx="2433320" cy="8383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Hiring</a:t>
            </a:r>
            <a:endParaRPr lang="en-US" sz="3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CE24AC-F89A-955C-5598-1986A16AC522}"/>
              </a:ext>
            </a:extLst>
          </p:cNvPr>
          <p:cNvGrpSpPr/>
          <p:nvPr/>
        </p:nvGrpSpPr>
        <p:grpSpPr>
          <a:xfrm>
            <a:off x="3151161" y="2129122"/>
            <a:ext cx="5685879" cy="784830"/>
            <a:chOff x="2864939" y="2144811"/>
            <a:chExt cx="4572000" cy="78483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367C57-A2FB-7AAB-BFC2-73F511E7EC7A}"/>
                </a:ext>
              </a:extLst>
            </p:cNvPr>
            <p:cNvSpPr txBox="1"/>
            <p:nvPr/>
          </p:nvSpPr>
          <p:spPr>
            <a:xfrm>
              <a:off x="2864939" y="2406421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Hiring Channels: LinkedIn (40%), Recruiters (27%), Referrals (20%) effective; Career Fairs underperforming post-COVID.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3BAB1F6-2B20-52F5-3DA8-1582F7C8B3A5}"/>
                </a:ext>
              </a:extLst>
            </p:cNvPr>
            <p:cNvSpPr txBox="1"/>
            <p:nvPr/>
          </p:nvSpPr>
          <p:spPr>
            <a:xfrm>
              <a:off x="2864939" y="2144811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/>
                <a:t>Hiring rose steadily to 2022 but dropped in 2023 due to a hiring freeze.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495CE19-C918-133F-08F6-1749DA456A0D}"/>
              </a:ext>
            </a:extLst>
          </p:cNvPr>
          <p:cNvSpPr/>
          <p:nvPr/>
        </p:nvSpPr>
        <p:spPr>
          <a:xfrm>
            <a:off x="457200" y="3400899"/>
            <a:ext cx="2433320" cy="83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Attrition</a:t>
            </a:r>
            <a:endParaRPr lang="en-US" sz="36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6F7E02-185F-B9EA-3536-317B0AA2C8B9}"/>
              </a:ext>
            </a:extLst>
          </p:cNvPr>
          <p:cNvGrpSpPr/>
          <p:nvPr/>
        </p:nvGrpSpPr>
        <p:grpSpPr>
          <a:xfrm>
            <a:off x="3151162" y="3323753"/>
            <a:ext cx="5535638" cy="1019766"/>
            <a:chOff x="2864939" y="3785802"/>
            <a:chExt cx="4572000" cy="101976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3662A4-DD56-84AE-C56A-8D990EF7CF24}"/>
                </a:ext>
              </a:extLst>
            </p:cNvPr>
            <p:cNvSpPr txBox="1"/>
            <p:nvPr/>
          </p:nvSpPr>
          <p:spPr>
            <a:xfrm>
              <a:off x="2864939" y="3785802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Attrition (26%) exceeds the 15% target, highest in </a:t>
              </a:r>
              <a:r>
                <a:rPr lang="en-US" sz="1400" dirty="0">
                  <a:solidFill>
                    <a:srgbClr val="FF0000"/>
                  </a:solidFill>
                </a:rPr>
                <a:t>North America and critical SDV roles.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0B2365-41AE-9B5A-E60D-C94AE7875FDD}"/>
                </a:ext>
              </a:extLst>
            </p:cNvPr>
            <p:cNvSpPr txBox="1"/>
            <p:nvPr/>
          </p:nvSpPr>
          <p:spPr>
            <a:xfrm>
              <a:off x="2864939" y="4282348"/>
              <a:ext cx="457200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/>
              </a:pPr>
              <a:r>
                <a:rPr lang="en-US" sz="1400" dirty="0"/>
                <a:t>Hiring-to-Attrition: Current hiring does not offset attrition. Planned ramp-up needed to avoid SDV talent gaps.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750EDBE-3319-659A-43BF-49BA42BCFF3B}"/>
              </a:ext>
            </a:extLst>
          </p:cNvPr>
          <p:cNvSpPr/>
          <p:nvPr/>
        </p:nvSpPr>
        <p:spPr>
          <a:xfrm>
            <a:off x="457200" y="4617538"/>
            <a:ext cx="2433320" cy="838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/>
              <a:t>Skills</a:t>
            </a:r>
            <a:endParaRPr lang="en-US" sz="3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3EC437-9073-0685-C0A5-3A6395F825B7}"/>
              </a:ext>
            </a:extLst>
          </p:cNvPr>
          <p:cNvSpPr txBox="1"/>
          <p:nvPr/>
        </p:nvSpPr>
        <p:spPr>
          <a:xfrm>
            <a:off x="3151162" y="4777961"/>
            <a:ext cx="55356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65% of employees engaged in upskilling, but alignment with SDV-critical skills needs confirmation. A skills fit-gap analysis is required.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33E6BD-2EA8-F196-7E5C-207D80FAF49A}"/>
              </a:ext>
            </a:extLst>
          </p:cNvPr>
          <p:cNvCxnSpPr>
            <a:cxnSpLocks/>
          </p:cNvCxnSpPr>
          <p:nvPr/>
        </p:nvCxnSpPr>
        <p:spPr>
          <a:xfrm>
            <a:off x="180000" y="5650523"/>
            <a:ext cx="865704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1E9293-61D4-A598-6504-9C2F68740250}"/>
              </a:ext>
            </a:extLst>
          </p:cNvPr>
          <p:cNvCxnSpPr>
            <a:cxnSpLocks/>
          </p:cNvCxnSpPr>
          <p:nvPr/>
        </p:nvCxnSpPr>
        <p:spPr>
          <a:xfrm>
            <a:off x="180000" y="4428618"/>
            <a:ext cx="865704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E3AB97-9050-CF4A-3B07-0FA0CAD0652C}"/>
              </a:ext>
            </a:extLst>
          </p:cNvPr>
          <p:cNvCxnSpPr>
            <a:cxnSpLocks/>
          </p:cNvCxnSpPr>
          <p:nvPr/>
        </p:nvCxnSpPr>
        <p:spPr>
          <a:xfrm>
            <a:off x="180000" y="3152606"/>
            <a:ext cx="865704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AC6AEEA-32B4-E813-70DA-B1DE3BCC67C5}"/>
              </a:ext>
            </a:extLst>
          </p:cNvPr>
          <p:cNvSpPr/>
          <p:nvPr/>
        </p:nvSpPr>
        <p:spPr>
          <a:xfrm>
            <a:off x="457199" y="5844709"/>
            <a:ext cx="8379841" cy="81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Recommendations: Strengthen retention, align upskilling to gaps, plan proactive hiring, optimize channels.</a:t>
            </a:r>
          </a:p>
        </p:txBody>
      </p:sp>
    </p:spTree>
    <p:extLst>
      <p:ext uri="{BB962C8B-B14F-4D97-AF65-F5344CB8AC3E}">
        <p14:creationId xmlns:p14="http://schemas.microsoft.com/office/powerpoint/2010/main" val="130575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87F-47EC-32E2-1526-E600BB45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3600" dirty="0"/>
              <a:t>SDV Talent Gap Analysis (1/4)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51F180-CC61-262B-8919-DCE7E422D611}"/>
              </a:ext>
            </a:extLst>
          </p:cNvPr>
          <p:cNvSpPr txBox="1"/>
          <p:nvPr/>
        </p:nvSpPr>
        <p:spPr>
          <a:xfrm>
            <a:off x="381450" y="1166842"/>
            <a:ext cx="46991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1️⃣ Hiring &amp; Attrition Trends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Hiring steadily increased from 2018 to 2022 (from ~77 to 111 hires annually) but sharply declined in 2023 due to a semiconductor shortage resulting in a hiring freeze.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stands at 26% over 5.5 years — well above the 15% company target.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Attrition is highest in North America (30%), lowest in Asia-Pacific (22%), with Europe in between (25%).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attrition is concentrated in Embedded Systems, Cloud Engineering, and Infotainment, mainly driven by lack of growth opportunities, better external offers, and personal reasons.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CF948E-B491-A553-6BC0-F9D883046737}"/>
              </a:ext>
            </a:extLst>
          </p:cNvPr>
          <p:cNvSpPr txBox="1"/>
          <p:nvPr/>
        </p:nvSpPr>
        <p:spPr>
          <a:xfrm>
            <a:off x="381450" y="5931379"/>
            <a:ext cx="83053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Implication: Retention strategies must focus on SDV-critical roles and growth pathways.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70A0E0-4940-0E12-3B83-AE6DCED964D3}"/>
              </a:ext>
            </a:extLst>
          </p:cNvPr>
          <p:cNvSpPr/>
          <p:nvPr/>
        </p:nvSpPr>
        <p:spPr>
          <a:xfrm>
            <a:off x="5232099" y="1165443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286308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BE0C15-9137-D29B-D9A5-ED2F0129CA95}"/>
              </a:ext>
            </a:extLst>
          </p:cNvPr>
          <p:cNvSpPr txBox="1"/>
          <p:nvPr/>
        </p:nvSpPr>
        <p:spPr>
          <a:xfrm>
            <a:off x="457200" y="1614045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4️⃣ Hiring Channel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LinkedIn drives ~40% of all hires, with Recruiters contributing ~27% and the Referral Program ~20%.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Career Fairs contribute only ~14% overall and have underperformed post-COVID, particularly in Asia-Pacific.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Preliminary analysis suggests opportunities to improve channel ROI by strengthening digital sourcing and referrals.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72482D-06C9-7E59-1A6D-E2AE356F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3600" dirty="0"/>
              <a:t>SDV Talent Gap Analysis (2/4)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FAD5AF-FDF1-CF8B-572A-67A254DBD21B}"/>
              </a:ext>
            </a:extLst>
          </p:cNvPr>
          <p:cNvSpPr txBox="1"/>
          <p:nvPr/>
        </p:nvSpPr>
        <p:spPr>
          <a:xfrm>
            <a:off x="457199" y="5660032"/>
            <a:ext cx="8313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Implication: Reallocate budget and effort to high-yield channels and optimize underperforming sources.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B3CFE1-27A8-36AA-8985-D68148651910}"/>
              </a:ext>
            </a:extLst>
          </p:cNvPr>
          <p:cNvSpPr/>
          <p:nvPr/>
        </p:nvSpPr>
        <p:spPr>
          <a:xfrm>
            <a:off x="5232099" y="1165443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57361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38DE63-17E2-4F9D-5DAD-71F4933850F0}"/>
              </a:ext>
            </a:extLst>
          </p:cNvPr>
          <p:cNvSpPr txBox="1"/>
          <p:nvPr/>
        </p:nvSpPr>
        <p:spPr>
          <a:xfrm>
            <a:off x="370629" y="1762245"/>
            <a:ext cx="4011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3️⃣ Hiring-to-Attrition Ratio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Current hiring levels do not sufficiently offset attrition in key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hiring-to-attrition ratio has worsened due to the 2023 hiring freeze, creating risks of critical talent shortfalls in SDV development functions.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F40D974-DB05-67C2-8239-83266E46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0583"/>
          </a:xfrm>
        </p:spPr>
        <p:txBody>
          <a:bodyPr>
            <a:noAutofit/>
          </a:bodyPr>
          <a:lstStyle/>
          <a:p>
            <a:r>
              <a:rPr lang="en-US" sz="3600" dirty="0"/>
              <a:t>SDV Talent Gap Analysis (3/4)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E5DB4-4DC3-6BD1-DCE6-11AA9E222A58}"/>
              </a:ext>
            </a:extLst>
          </p:cNvPr>
          <p:cNvSpPr txBox="1"/>
          <p:nvPr/>
        </p:nvSpPr>
        <p:spPr>
          <a:xfrm>
            <a:off x="457200" y="5937031"/>
            <a:ext cx="8229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Implication: Scenario plan for proactive hiring once market conditions stabilize to close emerging talent gaps.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801C6-872E-67CE-03B9-F0F37BBD7B35}"/>
              </a:ext>
            </a:extLst>
          </p:cNvPr>
          <p:cNvSpPr/>
          <p:nvPr/>
        </p:nvSpPr>
        <p:spPr>
          <a:xfrm>
            <a:off x="5269973" y="1533367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148176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EFEA92-B0BC-F21F-25FF-D348C079300A}"/>
              </a:ext>
            </a:extLst>
          </p:cNvPr>
          <p:cNvSpPr txBox="1"/>
          <p:nvPr/>
        </p:nvSpPr>
        <p:spPr>
          <a:xfrm>
            <a:off x="427441" y="1799064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2️⃣ Upskilling &amp; Training Effectiveness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65% of employees have completed or are in progress with upskilling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current tracking does not confirm if newly acquired skills match SDV-critical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step: A deeper fit-gap analysis with the skills database is required to measure upskilling ROI and coverage of critical skill areas.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5074A6-FF71-1B0F-A4E5-870F98D997B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650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SDV Talent Gap Analysis (4/4)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030DC-76EF-05EC-1B1F-D71D735774CF}"/>
              </a:ext>
            </a:extLst>
          </p:cNvPr>
          <p:cNvSpPr txBox="1"/>
          <p:nvPr/>
        </p:nvSpPr>
        <p:spPr>
          <a:xfrm>
            <a:off x="457199" y="5937031"/>
            <a:ext cx="84108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Implication: Align upskilling investments with actual SDV skill gaps and role requirements.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B01521-C2C7-C364-44F3-84C048872A45}"/>
              </a:ext>
            </a:extLst>
          </p:cNvPr>
          <p:cNvSpPr/>
          <p:nvPr/>
        </p:nvSpPr>
        <p:spPr>
          <a:xfrm>
            <a:off x="5269973" y="1533367"/>
            <a:ext cx="3598083" cy="42906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4119011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496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Executive Summary:  Automotive SDV Software Talent</vt:lpstr>
      <vt:lpstr>SDV Talent Gap Analysis (1/4)</vt:lpstr>
      <vt:lpstr>SDV Talent Gap Analysis (2/4)</vt:lpstr>
      <vt:lpstr>SDV Talent Gap Analysis (3/4)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Sven Friedel</cp:lastModifiedBy>
  <cp:revision>53</cp:revision>
  <dcterms:created xsi:type="dcterms:W3CDTF">2013-01-27T09:14:16Z</dcterms:created>
  <dcterms:modified xsi:type="dcterms:W3CDTF">2025-07-15T05:53:42Z</dcterms:modified>
  <cp:category/>
</cp:coreProperties>
</file>