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  <p:sldId id="259" r:id="rId6"/>
    <p:sldId id="260" r:id="rId7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83" autoAdjust="0"/>
  </p:normalViewPr>
  <p:slideViewPr>
    <p:cSldViewPr snapToGrid="0" snapToObjects="1">
      <p:cViewPr>
        <p:scale>
          <a:sx n="131" d="100"/>
          <a:sy n="131" d="100"/>
        </p:scale>
        <p:origin x="68" y="5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nf\Desktop\Portfolio\workforce-insights-project\Automotive_HR_Software_Talent_Dataset_v3_Enhanc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nf\Desktop\Portfolio\workforce-insights-project\Automotive_HR_Software_Talent_Dataset_v3_Enhanc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nf\Desktop\Portfolio\workforce-insights-project\Automotive_HR_Software_Talent_Dataset_v3_Enhanc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[Automotive_HR_Software_Talent_Dataset_v3_Enhanced.xlsx]Key_Question _4!PivotTable4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Hiring Trend (2018-2025H1)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299718439813706E-2"/>
          <c:y val="0.18097222222222226"/>
          <c:w val="0.8873534868316536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'Key_Question _4'!$B$68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bg1">
                    <a:lumMod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E-49D5-94A2-61083230509B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rgbClr val="4F81BD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E-49D5-94A2-61083230509B}"/>
              </c:ext>
            </c:extLst>
          </c:dPt>
          <c:dLbls>
            <c:dLbl>
              <c:idx val="4"/>
              <c:layout>
                <c:manualLayout>
                  <c:x val="-3.7046211951902303E-2"/>
                  <c:y val="-6.9444444444444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3E-49D5-94A2-61083230509B}"/>
                </c:ext>
              </c:extLst>
            </c:dLbl>
            <c:dLbl>
              <c:idx val="5"/>
              <c:layout>
                <c:manualLayout>
                  <c:x val="-3.0575141098302238E-2"/>
                  <c:y val="5.08352690085959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3E-49D5-94A2-6108323050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'Key_Question _4'!$A$69:$A$77</c:f>
              <c:strCach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strCache>
            </c:strRef>
          </c:cat>
          <c:val>
            <c:numRef>
              <c:f>'Key_Question _4'!$B$69:$B$77</c:f>
              <c:numCache>
                <c:formatCode>General</c:formatCode>
                <c:ptCount val="8"/>
                <c:pt idx="0">
                  <c:v>59</c:v>
                </c:pt>
                <c:pt idx="1">
                  <c:v>71</c:v>
                </c:pt>
                <c:pt idx="2">
                  <c:v>82</c:v>
                </c:pt>
                <c:pt idx="3">
                  <c:v>98</c:v>
                </c:pt>
                <c:pt idx="4">
                  <c:v>103</c:v>
                </c:pt>
                <c:pt idx="5">
                  <c:v>23</c:v>
                </c:pt>
                <c:pt idx="6">
                  <c:v>48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3E-49D5-94A2-610832305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4374160"/>
        <c:axId val="714371280"/>
      </c:lineChart>
      <c:catAx>
        <c:axId val="7143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371280"/>
        <c:crosses val="autoZero"/>
        <c:auto val="1"/>
        <c:lblAlgn val="ctr"/>
        <c:lblOffset val="100"/>
        <c:noMultiLvlLbl val="0"/>
      </c:catAx>
      <c:valAx>
        <c:axId val="7143712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374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[Automotive_HR_Software_Talent_Dataset_v3_Enhanced.xlsx]Key_Question _4!PivotTable8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Hiring by</a:t>
            </a:r>
            <a:r>
              <a:rPr lang="en-US" b="0" baseline="0" dirty="0"/>
              <a:t> Channel (2018-2025H1)</a:t>
            </a:r>
            <a:endParaRPr lang="en-US" b="0" dirty="0"/>
          </a:p>
        </c:rich>
      </c:tx>
      <c:layout>
        <c:manualLayout>
          <c:xMode val="edge"/>
          <c:yMode val="edge"/>
          <c:x val="0.23486246238941053"/>
          <c:y val="3.9509557446356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'Key_Question _4'!$B$128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889-40E5-BEF8-008755560ACE}"/>
              </c:ext>
            </c:extLst>
          </c:dPt>
          <c:cat>
            <c:strRef>
              <c:f>'Key_Question _4'!$A$129:$A$133</c:f>
              <c:strCache>
                <c:ptCount val="4"/>
                <c:pt idx="0">
                  <c:v>Career Fair</c:v>
                </c:pt>
                <c:pt idx="1">
                  <c:v>LinkedIn</c:v>
                </c:pt>
                <c:pt idx="2">
                  <c:v>Recruiter</c:v>
                </c:pt>
                <c:pt idx="3">
                  <c:v>Referral</c:v>
                </c:pt>
              </c:strCache>
            </c:strRef>
          </c:cat>
          <c:val>
            <c:numRef>
              <c:f>'Key_Question _4'!$B$129:$B$133</c:f>
              <c:numCache>
                <c:formatCode>General</c:formatCode>
                <c:ptCount val="4"/>
                <c:pt idx="0">
                  <c:v>70</c:v>
                </c:pt>
                <c:pt idx="1">
                  <c:v>194</c:v>
                </c:pt>
                <c:pt idx="2">
                  <c:v>135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6-4629-9344-86566CF0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161823"/>
        <c:axId val="807161343"/>
      </c:barChart>
      <c:catAx>
        <c:axId val="80716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61343"/>
        <c:crosses val="autoZero"/>
        <c:auto val="1"/>
        <c:lblAlgn val="ctr"/>
        <c:lblOffset val="100"/>
        <c:noMultiLvlLbl val="0"/>
      </c:catAx>
      <c:valAx>
        <c:axId val="8071613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6182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4F81BD"/>
                </a:solidFill>
              </a:rPr>
              <a:t>Hiring</a:t>
            </a:r>
            <a:r>
              <a:rPr lang="en-US"/>
              <a:t> vs. </a:t>
            </a:r>
            <a:r>
              <a:rPr lang="en-US">
                <a:solidFill>
                  <a:srgbClr val="C0504D"/>
                </a:solidFill>
              </a:rPr>
              <a:t>Attrition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4F81BD"/>
            </a:solidFill>
            <a:ln>
              <a:noFill/>
            </a:ln>
            <a:effectLst/>
          </c:spPr>
          <c:invertIfNegative val="0"/>
          <c:cat>
            <c:strRef>
              <c:f>'Key_Question _1'!$A$286:$A$293</c:f>
              <c:strCach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 (H1)</c:v>
                </c:pt>
              </c:strCache>
            </c:strRef>
          </c:cat>
          <c:val>
            <c:numRef>
              <c:f>'Key_Question _1'!$B$286:$B$293</c:f>
              <c:numCache>
                <c:formatCode>General</c:formatCode>
                <c:ptCount val="8"/>
                <c:pt idx="0">
                  <c:v>59</c:v>
                </c:pt>
                <c:pt idx="1">
                  <c:v>71</c:v>
                </c:pt>
                <c:pt idx="2">
                  <c:v>82</c:v>
                </c:pt>
                <c:pt idx="3">
                  <c:v>98</c:v>
                </c:pt>
                <c:pt idx="4">
                  <c:v>103</c:v>
                </c:pt>
                <c:pt idx="5">
                  <c:v>23</c:v>
                </c:pt>
                <c:pt idx="6">
                  <c:v>48</c:v>
                </c:pt>
                <c:pt idx="7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3-408F-9B4C-98B08FDBAA60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6"/>
            <c:invertIfNegative val="0"/>
            <c:bubble3D val="0"/>
            <c:spPr>
              <a:solidFill>
                <a:srgbClr val="C050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563-408F-9B4C-98B08FDBAA60}"/>
              </c:ext>
            </c:extLst>
          </c:dPt>
          <c:cat>
            <c:strRef>
              <c:f>'Key_Question _1'!$A$286:$A$293</c:f>
              <c:strCach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 (H1)</c:v>
                </c:pt>
              </c:strCache>
            </c:strRef>
          </c:cat>
          <c:val>
            <c:numRef>
              <c:f>'Key_Question _1'!$C$286:$C$293</c:f>
              <c:numCache>
                <c:formatCode>General</c:formatCode>
                <c:ptCount val="8"/>
                <c:pt idx="0">
                  <c:v>2</c:v>
                </c:pt>
                <c:pt idx="1">
                  <c:v>6</c:v>
                </c:pt>
                <c:pt idx="2">
                  <c:v>8</c:v>
                </c:pt>
                <c:pt idx="3">
                  <c:v>14</c:v>
                </c:pt>
                <c:pt idx="4">
                  <c:v>18</c:v>
                </c:pt>
                <c:pt idx="5">
                  <c:v>27</c:v>
                </c:pt>
                <c:pt idx="6">
                  <c:v>28</c:v>
                </c:pt>
                <c:pt idx="7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63-408F-9B4C-98B08FDBA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01565279"/>
        <c:axId val="1201568639"/>
      </c:barChart>
      <c:catAx>
        <c:axId val="12015652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68639"/>
        <c:crosses val="autoZero"/>
        <c:auto val="1"/>
        <c:lblAlgn val="ctr"/>
        <c:lblOffset val="100"/>
        <c:noMultiLvlLbl val="0"/>
      </c:catAx>
      <c:valAx>
        <c:axId val="120156863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/>
                  <a:t>Headcount</a:t>
                </a:r>
              </a:p>
            </c:rich>
          </c:tx>
          <c:layout>
            <c:manualLayout>
              <c:xMode val="edge"/>
              <c:yMode val="edge"/>
              <c:x val="2.2745242382600662E-3"/>
              <c:y val="0.819513615030962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65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3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3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8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04795"/>
            <a:ext cx="5111751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8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3" indent="0">
              <a:buNone/>
              <a:defRPr sz="2100"/>
            </a:lvl2pPr>
            <a:lvl3pPr marL="685766" indent="0">
              <a:buNone/>
              <a:defRPr sz="1800"/>
            </a:lvl3pPr>
            <a:lvl4pPr marL="1028648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051"/>
            </a:lvl1pPr>
            <a:lvl2pPr marL="342883" indent="0">
              <a:buNone/>
              <a:defRPr sz="900"/>
            </a:lvl2pPr>
            <a:lvl3pPr marL="685766" indent="0">
              <a:buNone/>
              <a:defRPr sz="751"/>
            </a:lvl3pPr>
            <a:lvl4pPr marL="1028648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3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2" indent="-257162" algn="l" defTabSz="34288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5" indent="-214303" algn="l" defTabSz="342883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342883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1" indent="-171442" algn="l" defTabSz="342883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342883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7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342883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8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defTabSz="3428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5502-99CD-4BD7-FC17-9B840EC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95" y="205983"/>
            <a:ext cx="8536020" cy="619213"/>
          </a:xfrm>
        </p:spPr>
        <p:txBody>
          <a:bodyPr>
            <a:noAutofit/>
          </a:bodyPr>
          <a:lstStyle/>
          <a:p>
            <a:r>
              <a:rPr lang="en-US" sz="1800" dirty="0"/>
              <a:t>Executive Summary: Automotive SDV Software Talent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946A1-19FE-09AD-8419-5CB7336063C9}"/>
              </a:ext>
            </a:extLst>
          </p:cNvPr>
          <p:cNvSpPr txBox="1"/>
          <p:nvPr/>
        </p:nvSpPr>
        <p:spPr>
          <a:xfrm>
            <a:off x="296695" y="871053"/>
            <a:ext cx="8536020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lang="en-US" sz="1051" dirty="0"/>
              <a:t>Securing top software talent is vital for our Software-Defined Vehicle (SDV) strategy. Analysis reveals five key insights across the dimensions Hiring, Attrition and Skills.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E6621-DE2E-1021-22D1-F68663816B91}"/>
              </a:ext>
            </a:extLst>
          </p:cNvPr>
          <p:cNvSpPr/>
          <p:nvPr/>
        </p:nvSpPr>
        <p:spPr>
          <a:xfrm>
            <a:off x="363935" y="1419043"/>
            <a:ext cx="1824991" cy="628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/>
              <a:t>Hiring</a:t>
            </a:r>
            <a:endParaRPr lang="en-US" sz="2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CE24AC-F89A-955C-5598-1986A16AC522}"/>
              </a:ext>
            </a:extLst>
          </p:cNvPr>
          <p:cNvGrpSpPr/>
          <p:nvPr/>
        </p:nvGrpSpPr>
        <p:grpSpPr>
          <a:xfrm>
            <a:off x="2403417" y="1412026"/>
            <a:ext cx="6248618" cy="611963"/>
            <a:chOff x="2864939" y="2144811"/>
            <a:chExt cx="4572000" cy="8159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367C57-A2FB-7AAB-BFC2-73F511E7EC7A}"/>
                </a:ext>
              </a:extLst>
            </p:cNvPr>
            <p:cNvSpPr txBox="1"/>
            <p:nvPr/>
          </p:nvSpPr>
          <p:spPr>
            <a:xfrm>
              <a:off x="2864939" y="2406421"/>
              <a:ext cx="4572000" cy="554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051" dirty="0"/>
                <a:t>Hiring Channels: LinkedIn (40%), Recruiters (27%), Referrals (20%) effective; </a:t>
              </a:r>
              <a:br>
                <a:rPr lang="en-US" sz="1051" dirty="0"/>
              </a:br>
              <a:r>
                <a:rPr lang="en-US" sz="1051" dirty="0"/>
                <a:t>Career Fairs underperforming post-COVID.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BAB1F6-2B20-52F5-3DA8-1582F7C8B3A5}"/>
                </a:ext>
              </a:extLst>
            </p:cNvPr>
            <p:cNvSpPr txBox="1"/>
            <p:nvPr/>
          </p:nvSpPr>
          <p:spPr>
            <a:xfrm>
              <a:off x="2864939" y="2144811"/>
              <a:ext cx="4572000" cy="3387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1" dirty="0"/>
                <a:t>Hiring rose steadily to 2022 but dropped in 2023 due to a hiring freeze.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95CE19-C918-133F-08F6-1749DA456A0D}"/>
              </a:ext>
            </a:extLst>
          </p:cNvPr>
          <p:cNvSpPr/>
          <p:nvPr/>
        </p:nvSpPr>
        <p:spPr>
          <a:xfrm>
            <a:off x="363935" y="2365852"/>
            <a:ext cx="1824991" cy="629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 dirty="0"/>
              <a:t>Attrition</a:t>
            </a:r>
            <a:endParaRPr lang="en-US" sz="2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F7E02-185F-B9EA-3536-317B0AA2C8B9}"/>
              </a:ext>
            </a:extLst>
          </p:cNvPr>
          <p:cNvGrpSpPr/>
          <p:nvPr/>
        </p:nvGrpSpPr>
        <p:grpSpPr>
          <a:xfrm>
            <a:off x="2403417" y="2308000"/>
            <a:ext cx="6083509" cy="788167"/>
            <a:chOff x="2864939" y="3785802"/>
            <a:chExt cx="4572000" cy="10508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3662A4-DD56-84AE-C56A-8D990EF7CF24}"/>
                </a:ext>
              </a:extLst>
            </p:cNvPr>
            <p:cNvSpPr txBox="1"/>
            <p:nvPr/>
          </p:nvSpPr>
          <p:spPr>
            <a:xfrm>
              <a:off x="2864939" y="3785802"/>
              <a:ext cx="4572000" cy="554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051" dirty="0"/>
                <a:t>Attrition (26%) exceeds the 15% target, highest in </a:t>
              </a:r>
              <a:r>
                <a:rPr lang="en-US" sz="1051" dirty="0">
                  <a:solidFill>
                    <a:srgbClr val="FF0000"/>
                  </a:solidFill>
                </a:rPr>
                <a:t>North America and critical SDV roles.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0B2365-41AE-9B5A-E60D-C94AE7875FDD}"/>
                </a:ext>
              </a:extLst>
            </p:cNvPr>
            <p:cNvSpPr txBox="1"/>
            <p:nvPr/>
          </p:nvSpPr>
          <p:spPr>
            <a:xfrm>
              <a:off x="2864939" y="4282350"/>
              <a:ext cx="4572000" cy="554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051" dirty="0"/>
                <a:t>Hiring-to-Attrition: Current hiring does not offset attrition. Planned ramp-up needed to avoid SDV talent gaps.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750EDBE-3319-659A-43BF-49BA42BCFF3B}"/>
              </a:ext>
            </a:extLst>
          </p:cNvPr>
          <p:cNvSpPr/>
          <p:nvPr/>
        </p:nvSpPr>
        <p:spPr>
          <a:xfrm>
            <a:off x="363935" y="3278332"/>
            <a:ext cx="1824991" cy="629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700"/>
              <a:t>Skills</a:t>
            </a:r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EC437-9073-0685-C0A5-3A6395F825B7}"/>
              </a:ext>
            </a:extLst>
          </p:cNvPr>
          <p:cNvSpPr txBox="1"/>
          <p:nvPr/>
        </p:nvSpPr>
        <p:spPr>
          <a:xfrm>
            <a:off x="2403417" y="3398651"/>
            <a:ext cx="6083509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1" dirty="0"/>
              <a:t>65% of employees engaged in upskilling, but alignment with SDV-critical skills remains unclear. A skills fit-gap analysis is required.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3E6BD-2EA8-F196-7E5C-207D80FAF49A}"/>
              </a:ext>
            </a:extLst>
          </p:cNvPr>
          <p:cNvCxnSpPr>
            <a:cxnSpLocks/>
          </p:cNvCxnSpPr>
          <p:nvPr/>
        </p:nvCxnSpPr>
        <p:spPr>
          <a:xfrm>
            <a:off x="156035" y="4053070"/>
            <a:ext cx="849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1E9293-61D4-A598-6504-9C2F68740250}"/>
              </a:ext>
            </a:extLst>
          </p:cNvPr>
          <p:cNvCxnSpPr>
            <a:cxnSpLocks/>
          </p:cNvCxnSpPr>
          <p:nvPr/>
        </p:nvCxnSpPr>
        <p:spPr>
          <a:xfrm>
            <a:off x="156035" y="3136642"/>
            <a:ext cx="849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3AB97-9050-CF4A-3B07-0FA0CAD0652C}"/>
              </a:ext>
            </a:extLst>
          </p:cNvPr>
          <p:cNvCxnSpPr>
            <a:cxnSpLocks/>
          </p:cNvCxnSpPr>
          <p:nvPr/>
        </p:nvCxnSpPr>
        <p:spPr>
          <a:xfrm>
            <a:off x="156035" y="2179632"/>
            <a:ext cx="849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AC6AEEA-32B4-E813-70DA-B1DE3BCC67C5}"/>
              </a:ext>
            </a:extLst>
          </p:cNvPr>
          <p:cNvSpPr/>
          <p:nvPr/>
        </p:nvSpPr>
        <p:spPr>
          <a:xfrm>
            <a:off x="363935" y="4383533"/>
            <a:ext cx="8288100" cy="461665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Recommendations: Strengthen retention, align upskilling to gaps, plan proactive hiring, optimize channels.</a:t>
            </a:r>
          </a:p>
          <a:p>
            <a:pPr algn="ctr"/>
            <a:r>
              <a:rPr lang="en-US" sz="1200" dirty="0"/>
              <a:t>Lorem Ipsum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8BC7626-ADCA-AF06-9699-2371C50F02E1}"/>
              </a:ext>
            </a:extLst>
          </p:cNvPr>
          <p:cNvSpPr/>
          <p:nvPr/>
        </p:nvSpPr>
        <p:spPr>
          <a:xfrm>
            <a:off x="355060" y="774080"/>
            <a:ext cx="2581604" cy="187599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1"/>
                </a:solidFill>
              </a:rPr>
              <a:t>Hiring steadily increased from 2018-2022 but sharply declined in 2023 due to a hiring freeze caused by a semiconductor shortage in the industry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887F-47EC-32E2-1526-E600BB45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0" y="205984"/>
            <a:ext cx="8503468" cy="487937"/>
          </a:xfrm>
        </p:spPr>
        <p:txBody>
          <a:bodyPr>
            <a:noAutofit/>
          </a:bodyPr>
          <a:lstStyle/>
          <a:p>
            <a:r>
              <a:rPr lang="en-US" sz="1800" dirty="0"/>
              <a:t>Hiring sufficient SDV Talent has been challenging since COVID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948E-B491-A553-6BC0-F9D883046737}"/>
              </a:ext>
            </a:extLst>
          </p:cNvPr>
          <p:cNvSpPr txBox="1"/>
          <p:nvPr/>
        </p:nvSpPr>
        <p:spPr>
          <a:xfrm>
            <a:off x="295200" y="4748812"/>
            <a:ext cx="8503468" cy="276999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Recommendation: Shift resources from Career Fairs to strengthen LinkedIn, Recruiters &amp; Referral Program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5C4278-AB0E-698E-7CD3-E60896901F1E}"/>
              </a:ext>
            </a:extLst>
          </p:cNvPr>
          <p:cNvGrpSpPr/>
          <p:nvPr/>
        </p:nvGrpSpPr>
        <p:grpSpPr>
          <a:xfrm>
            <a:off x="3641731" y="774077"/>
            <a:ext cx="5015888" cy="1917000"/>
            <a:chOff x="0" y="0"/>
            <a:chExt cx="4469020" cy="2771913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8AA6E54-6514-8777-65DF-2E6792754B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4563705"/>
                </p:ext>
              </p:extLst>
            </p:nvPr>
          </p:nvGraphicFramePr>
          <p:xfrm>
            <a:off x="0" y="0"/>
            <a:ext cx="4469020" cy="2771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3E5703-6BAD-0C27-04CB-5F0631C0EB47}"/>
                </a:ext>
              </a:extLst>
            </p:cNvPr>
            <p:cNvSpPr/>
            <p:nvPr/>
          </p:nvSpPr>
          <p:spPr>
            <a:xfrm>
              <a:off x="2805927" y="554558"/>
              <a:ext cx="578126" cy="44753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25">
                  <a:solidFill>
                    <a:sysClr val="windowText" lastClr="000000"/>
                  </a:solidFill>
                </a:rPr>
                <a:t>Hiring freeze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2C358-C2BA-C45E-36D5-79E34B032CFC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2590337" y="778531"/>
              <a:ext cx="215590" cy="5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1ADBD8-0B5E-4321-A060-B965A36FC78D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3091041" y="1002097"/>
              <a:ext cx="4354" cy="11011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C1105C0-287A-C1F2-75BA-E8F765A5B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146859"/>
              </p:ext>
            </p:extLst>
          </p:nvPr>
        </p:nvGraphicFramePr>
        <p:xfrm>
          <a:off x="3641731" y="2868867"/>
          <a:ext cx="4869973" cy="1789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AEC25CB-42BC-1715-8727-E660C0EB24D6}"/>
              </a:ext>
            </a:extLst>
          </p:cNvPr>
          <p:cNvSpPr/>
          <p:nvPr/>
        </p:nvSpPr>
        <p:spPr>
          <a:xfrm>
            <a:off x="345332" y="2868867"/>
            <a:ext cx="2581604" cy="1789255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1"/>
                </a:solidFill>
              </a:rPr>
              <a:t>LinkedIn drives ~40% of all hires, with Recruiters contributing ~27% and the Referral Program ~20%</a:t>
            </a:r>
          </a:p>
          <a:p>
            <a:endParaRPr lang="en-US" sz="1300" dirty="0">
              <a:solidFill>
                <a:schemeClr val="bg1"/>
              </a:solidFill>
            </a:endParaRPr>
          </a:p>
          <a:p>
            <a:r>
              <a:rPr lang="en-US" sz="1300" dirty="0">
                <a:solidFill>
                  <a:schemeClr val="bg1"/>
                </a:solidFill>
              </a:rPr>
              <a:t>Career Fairs contribute only ~14% overall and have underperformed post-COVID</a:t>
            </a:r>
          </a:p>
        </p:txBody>
      </p:sp>
    </p:spTree>
    <p:extLst>
      <p:ext uri="{BB962C8B-B14F-4D97-AF65-F5344CB8AC3E}">
        <p14:creationId xmlns:p14="http://schemas.microsoft.com/office/powerpoint/2010/main" val="32863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025F0-84A4-F601-ADBC-F845FC9B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1B38F-9672-302A-8817-64477707B654}"/>
              </a:ext>
            </a:extLst>
          </p:cNvPr>
          <p:cNvSpPr txBox="1"/>
          <p:nvPr/>
        </p:nvSpPr>
        <p:spPr>
          <a:xfrm>
            <a:off x="295200" y="2996801"/>
            <a:ext cx="3008999" cy="1200329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>
              <a:defRPr sz="1300"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  <a:p>
            <a:r>
              <a:rPr lang="en-US"/>
              <a:t>Attrition </a:t>
            </a:r>
            <a:r>
              <a:rPr lang="en-US" dirty="0"/>
              <a:t>is highest in NA (30%), lowest in APAC (22%), with EU in between (25%).</a:t>
            </a:r>
          </a:p>
          <a:p>
            <a:r>
              <a:rPr lang="en-US" dirty="0"/>
              <a:t>High attrition is seen in Embedded Systems, Cloud Engineering, </a:t>
            </a:r>
            <a:r>
              <a:rPr lang="en-US"/>
              <a:t>and Infotainment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A88092-72A2-35D8-D71D-60533FC7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0" y="205984"/>
            <a:ext cx="8401328" cy="487937"/>
          </a:xfrm>
        </p:spPr>
        <p:txBody>
          <a:bodyPr>
            <a:noAutofit/>
          </a:bodyPr>
          <a:lstStyle/>
          <a:p>
            <a:r>
              <a:rPr lang="en-US" sz="1800" dirty="0"/>
              <a:t>Attrition increased to a critical high whilst hiring sharply decreased resulting in a shrinking work force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CA5C4-95AD-DCB1-BA08-36BEFD96B0A8}"/>
              </a:ext>
            </a:extLst>
          </p:cNvPr>
          <p:cNvSpPr txBox="1"/>
          <p:nvPr/>
        </p:nvSpPr>
        <p:spPr>
          <a:xfrm>
            <a:off x="295200" y="4604833"/>
            <a:ext cx="8401328" cy="276999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Implication: Scenario plan for proactive hiring once market conditions stabilize to close emerging talent gaps.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3EE209-7255-8D56-6E45-2CA9E18A08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632444"/>
              </p:ext>
            </p:extLst>
          </p:nvPr>
        </p:nvGraphicFramePr>
        <p:xfrm>
          <a:off x="3530165" y="990349"/>
          <a:ext cx="5166363" cy="2069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3A270CC-2FB1-04AD-1FD6-91D730EF0B79}"/>
              </a:ext>
            </a:extLst>
          </p:cNvPr>
          <p:cNvSpPr/>
          <p:nvPr/>
        </p:nvSpPr>
        <p:spPr>
          <a:xfrm>
            <a:off x="295200" y="990345"/>
            <a:ext cx="2637065" cy="151783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1"/>
                </a:solidFill>
              </a:rPr>
              <a:t>Attrition stands at 26% over 5.5 years — well above the 15% company target</a:t>
            </a: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A03AD3-7D7A-B425-FAFC-754EB2AFC623}"/>
              </a:ext>
            </a:extLst>
          </p:cNvPr>
          <p:cNvSpPr/>
          <p:nvPr/>
        </p:nvSpPr>
        <p:spPr>
          <a:xfrm>
            <a:off x="4859185" y="2996801"/>
            <a:ext cx="2637065" cy="1517836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bg1"/>
                </a:solidFill>
              </a:rPr>
              <a:t>TODO: Attrition across regions </a:t>
            </a:r>
            <a:r>
              <a:rPr lang="en-US" sz="1300">
                <a:solidFill>
                  <a:schemeClr val="bg1"/>
                </a:solidFill>
              </a:rPr>
              <a:t>and departments</a:t>
            </a: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2EAEF-9449-C0F1-6DF2-7F4643AF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DC8EEB-5B76-F423-FB33-577E7C0B37AB}"/>
              </a:ext>
            </a:extLst>
          </p:cNvPr>
          <p:cNvSpPr txBox="1"/>
          <p:nvPr/>
        </p:nvSpPr>
        <p:spPr>
          <a:xfrm>
            <a:off x="1429092" y="689971"/>
            <a:ext cx="30089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200" dirty="0"/>
              <a:t>mainly driven by lack of growth opportunities, better external offers, and personal reasons.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200" dirty="0"/>
              <a:t>&gt;50% of Attrition were in an onsite work arrangement followed by remote (40) and hybrid (25)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22413E-6991-6E4A-CE38-EFE9DC18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0" y="205984"/>
            <a:ext cx="6172200" cy="487937"/>
          </a:xfrm>
        </p:spPr>
        <p:txBody>
          <a:bodyPr>
            <a:noAutofit/>
          </a:bodyPr>
          <a:lstStyle/>
          <a:p>
            <a:r>
              <a:rPr lang="en-US" sz="1800" dirty="0"/>
              <a:t>TODO: Cause of Attrition and also Work Arrangement Onsite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030CD-2EC9-9DAD-DA5D-4247FC3FD0B9}"/>
              </a:ext>
            </a:extLst>
          </p:cNvPr>
          <p:cNvSpPr txBox="1"/>
          <p:nvPr/>
        </p:nvSpPr>
        <p:spPr>
          <a:xfrm>
            <a:off x="1429091" y="4604833"/>
            <a:ext cx="6422345" cy="461665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Implication: Scenario plan for proactive hiring once market conditions stabilize to close emerging talent gaps.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3D364-74CC-894E-F56F-745245352C0F}"/>
              </a:ext>
            </a:extLst>
          </p:cNvPr>
          <p:cNvSpPr/>
          <p:nvPr/>
        </p:nvSpPr>
        <p:spPr>
          <a:xfrm>
            <a:off x="4886775" y="817218"/>
            <a:ext cx="2637065" cy="15178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TODO: Reasons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8E8A0B-EE2F-CE3C-696D-3C3996AEEF53}"/>
              </a:ext>
            </a:extLst>
          </p:cNvPr>
          <p:cNvSpPr/>
          <p:nvPr/>
        </p:nvSpPr>
        <p:spPr>
          <a:xfrm>
            <a:off x="4886775" y="2523836"/>
            <a:ext cx="2637065" cy="151783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TODO: Work Arrangement</a:t>
            </a:r>
          </a:p>
        </p:txBody>
      </p:sp>
    </p:spTree>
    <p:extLst>
      <p:ext uri="{BB962C8B-B14F-4D97-AF65-F5344CB8AC3E}">
        <p14:creationId xmlns:p14="http://schemas.microsoft.com/office/powerpoint/2010/main" val="26906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FEA92-B0BC-F21F-25FF-D348C079300A}"/>
              </a:ext>
            </a:extLst>
          </p:cNvPr>
          <p:cNvSpPr txBox="1"/>
          <p:nvPr/>
        </p:nvSpPr>
        <p:spPr>
          <a:xfrm>
            <a:off x="1463581" y="1349303"/>
            <a:ext cx="3429000" cy="133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2️⃣ Upskilling &amp; Training Effectiveness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013" dirty="0"/>
              <a:t>65% of employees have completed or are in progress with upskilling programs.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013" dirty="0"/>
              <a:t>However, current tracking does not confirm if newly acquired skills match SDV-critical needs.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013" dirty="0"/>
              <a:t>Next step: A deeper fit-gap analysis with the skills database is required to measure upskilling ROI and coverage of critical skill areas.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5074A6-FF71-1B0F-A4E5-870F98D997B1}"/>
              </a:ext>
            </a:extLst>
          </p:cNvPr>
          <p:cNvSpPr txBox="1">
            <a:spLocks/>
          </p:cNvSpPr>
          <p:nvPr/>
        </p:nvSpPr>
        <p:spPr>
          <a:xfrm>
            <a:off x="295200" y="205984"/>
            <a:ext cx="6172200" cy="487937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Re- &amp; upskilling programs are utilized by the majority however it remains unclear the skills match the gap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01521-C2C7-C364-44F3-84C048872A45}"/>
              </a:ext>
            </a:extLst>
          </p:cNvPr>
          <p:cNvSpPr/>
          <p:nvPr/>
        </p:nvSpPr>
        <p:spPr>
          <a:xfrm>
            <a:off x="5095484" y="1150030"/>
            <a:ext cx="2698563" cy="3217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E8682-77BA-3E08-CE08-E46B6C4C0E75}"/>
              </a:ext>
            </a:extLst>
          </p:cNvPr>
          <p:cNvSpPr txBox="1"/>
          <p:nvPr/>
        </p:nvSpPr>
        <p:spPr>
          <a:xfrm>
            <a:off x="1429091" y="4748812"/>
            <a:ext cx="6422345" cy="276999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Implication: Align upskilling investments with actual SDV skill gaps and role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190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8DE63-17E2-4F9D-5DAD-71F4933850F0}"/>
              </a:ext>
            </a:extLst>
          </p:cNvPr>
          <p:cNvSpPr txBox="1"/>
          <p:nvPr/>
        </p:nvSpPr>
        <p:spPr>
          <a:xfrm>
            <a:off x="1420977" y="1321687"/>
            <a:ext cx="3008999" cy="102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3️⃣ Hiring-to-Attrition Ratio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013" dirty="0"/>
              <a:t>Current hiring levels do not sufficiently offset attrition in key roles.</a:t>
            </a:r>
          </a:p>
          <a:p>
            <a:pPr marL="214303" indent="-214303">
              <a:buFont typeface="Arial" panose="020B0604020202020204" pitchFamily="34" charset="0"/>
              <a:buChar char="•"/>
            </a:pPr>
            <a:r>
              <a:rPr lang="en-US" sz="1013" dirty="0"/>
              <a:t>The hiring-to-attrition ratio has worsened due to the 2023 hiring freeze, creating risks of critical talent shortfalls in SDV development functions.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40D974-DB05-67C2-8239-83266E46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00" y="205984"/>
            <a:ext cx="6172200" cy="487937"/>
          </a:xfrm>
        </p:spPr>
        <p:txBody>
          <a:bodyPr>
            <a:noAutofit/>
          </a:bodyPr>
          <a:lstStyle/>
          <a:p>
            <a:r>
              <a:rPr lang="en-US" sz="2700" dirty="0"/>
              <a:t>SDV Talent Gap Analysis (3/4)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E5DB4-4DC3-6BD1-DCE6-11AA9E222A58}"/>
              </a:ext>
            </a:extLst>
          </p:cNvPr>
          <p:cNvSpPr txBox="1"/>
          <p:nvPr/>
        </p:nvSpPr>
        <p:spPr>
          <a:xfrm>
            <a:off x="1485900" y="4452778"/>
            <a:ext cx="6172200" cy="24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13" dirty="0"/>
              <a:t>Implication: Scenario plan for proactive hiring once market conditions stabilize to close emerging talent gaps.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801C6-872E-67CE-03B9-F0F37BBD7B35}"/>
              </a:ext>
            </a:extLst>
          </p:cNvPr>
          <p:cNvSpPr/>
          <p:nvPr/>
        </p:nvSpPr>
        <p:spPr>
          <a:xfrm>
            <a:off x="5095484" y="1150030"/>
            <a:ext cx="2698563" cy="32179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8176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574</Words>
  <Application>Microsoft Office PowerPoint</Application>
  <PresentationFormat>On-screen Show (16:9)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Executive Summary: Automotive SDV Software Talent</vt:lpstr>
      <vt:lpstr>Hiring sufficient SDV Talent has been challenging since COVID</vt:lpstr>
      <vt:lpstr>Attrition increased to a critical high whilst hiring sharply decreased resulting in a shrinking work force globally</vt:lpstr>
      <vt:lpstr>TODO: Cause of Attrition and also Work Arrangement Onsite</vt:lpstr>
      <vt:lpstr>PowerPoint Presentation</vt:lpstr>
      <vt:lpstr>SDV Talent Gap Analysis (3/4)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Sven Friedel</cp:lastModifiedBy>
  <cp:revision>153</cp:revision>
  <dcterms:created xsi:type="dcterms:W3CDTF">2013-01-27T09:14:16Z</dcterms:created>
  <dcterms:modified xsi:type="dcterms:W3CDTF">2025-07-16T04:33:32Z</dcterms:modified>
  <cp:category/>
</cp:coreProperties>
</file>