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2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83" autoAdjust="0"/>
  </p:normalViewPr>
  <p:slideViewPr>
    <p:cSldViewPr snapToGrid="0" snapToObjects="1">
      <p:cViewPr>
        <p:scale>
          <a:sx n="113" d="100"/>
          <a:sy n="113" d="100"/>
        </p:scale>
        <p:origin x="588" y="1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venf\Desktop\Portfolio\workforce-insights-project\Automotive_HR_Software_Talent_Dataset_v3_Enhanc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venf\Desktop\Portfolio\workforce-insights-project\Automotive_HR_Software_Talent_Dataset_v3_Enhanc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[Automotive_HR_Software_Talent_Dataset_v3_Enhanced.xlsx]Key_Question _4!PivotTable4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/>
              <a:t>Hiring Trend (2018-2025H1)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7046211951902303E-2"/>
              <c:y val="-6.944444444444446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0575141098302238E-2"/>
              <c:y val="5.083526900859595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7046211951902303E-2"/>
              <c:y val="-6.944444444444446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0575141098302238E-2"/>
              <c:y val="5.083526900859595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7046211951902303E-2"/>
              <c:y val="-6.944444444444446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0575141098302238E-2"/>
              <c:y val="5.083526900859595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1299718439813706E-2"/>
          <c:y val="0.18097222222222226"/>
          <c:w val="0.8873534868316536"/>
          <c:h val="0.72088764946048411"/>
        </c:manualLayout>
      </c:layout>
      <c:lineChart>
        <c:grouping val="standard"/>
        <c:varyColors val="0"/>
        <c:ser>
          <c:idx val="0"/>
          <c:order val="0"/>
          <c:tx>
            <c:strRef>
              <c:f>'Key_Question _4'!$B$68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4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23E-49D5-94A2-61083230509B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423E-49D5-94A2-61083230509B}"/>
              </c:ext>
            </c:extLst>
          </c:dPt>
          <c:dLbls>
            <c:dLbl>
              <c:idx val="4"/>
              <c:layout>
                <c:manualLayout>
                  <c:x val="-3.7046211951902303E-2"/>
                  <c:y val="-6.944444444444446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23E-49D5-94A2-61083230509B}"/>
                </c:ext>
              </c:extLst>
            </c:dLbl>
            <c:dLbl>
              <c:idx val="5"/>
              <c:layout>
                <c:manualLayout>
                  <c:x val="-3.0575141098302238E-2"/>
                  <c:y val="5.083526900859595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23E-49D5-94A2-6108323050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'Key_Question _4'!$A$69:$A$77</c:f>
              <c:strCache>
                <c:ptCount val="8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</c:strCache>
            </c:strRef>
          </c:cat>
          <c:val>
            <c:numRef>
              <c:f>'Key_Question _4'!$B$69:$B$77</c:f>
              <c:numCache>
                <c:formatCode>General</c:formatCode>
                <c:ptCount val="8"/>
                <c:pt idx="0">
                  <c:v>59</c:v>
                </c:pt>
                <c:pt idx="1">
                  <c:v>71</c:v>
                </c:pt>
                <c:pt idx="2">
                  <c:v>82</c:v>
                </c:pt>
                <c:pt idx="3">
                  <c:v>98</c:v>
                </c:pt>
                <c:pt idx="4">
                  <c:v>103</c:v>
                </c:pt>
                <c:pt idx="5">
                  <c:v>23</c:v>
                </c:pt>
                <c:pt idx="6">
                  <c:v>48</c:v>
                </c:pt>
                <c:pt idx="7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23E-49D5-94A2-6108323050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4374160"/>
        <c:axId val="714371280"/>
      </c:lineChart>
      <c:catAx>
        <c:axId val="714374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371280"/>
        <c:crosses val="autoZero"/>
        <c:auto val="1"/>
        <c:lblAlgn val="ctr"/>
        <c:lblOffset val="100"/>
        <c:noMultiLvlLbl val="0"/>
      </c:catAx>
      <c:valAx>
        <c:axId val="71437128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37416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[Automotive_HR_Software_Talent_Dataset_v3_Enhanced.xlsx]Key_Question _4!PivotTable8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dirty="0"/>
              <a:t>Hiring by</a:t>
            </a:r>
            <a:r>
              <a:rPr lang="en-US" b="0" baseline="0" dirty="0"/>
              <a:t> Channel (2018-2025H1)</a:t>
            </a:r>
            <a:endParaRPr lang="en-US" b="0" dirty="0"/>
          </a:p>
        </c:rich>
      </c:tx>
      <c:layout>
        <c:manualLayout>
          <c:xMode val="edge"/>
          <c:yMode val="edge"/>
          <c:x val="0.23486246238941053"/>
          <c:y val="3.95095574463567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'Key_Question _4'!$B$128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'Key_Question _4'!$A$129:$A$133</c:f>
              <c:strCache>
                <c:ptCount val="4"/>
                <c:pt idx="0">
                  <c:v>Career Fair</c:v>
                </c:pt>
                <c:pt idx="1">
                  <c:v>LinkedIn</c:v>
                </c:pt>
                <c:pt idx="2">
                  <c:v>Recruiter</c:v>
                </c:pt>
                <c:pt idx="3">
                  <c:v>Referral</c:v>
                </c:pt>
              </c:strCache>
            </c:strRef>
          </c:cat>
          <c:val>
            <c:numRef>
              <c:f>'Key_Question _4'!$B$129:$B$133</c:f>
              <c:numCache>
                <c:formatCode>General</c:formatCode>
                <c:ptCount val="4"/>
                <c:pt idx="0">
                  <c:v>70</c:v>
                </c:pt>
                <c:pt idx="1">
                  <c:v>194</c:v>
                </c:pt>
                <c:pt idx="2">
                  <c:v>135</c:v>
                </c:pt>
                <c:pt idx="3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96-4629-9344-86566CF040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7161823"/>
        <c:axId val="807161343"/>
      </c:barChart>
      <c:catAx>
        <c:axId val="807161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7161343"/>
        <c:crosses val="autoZero"/>
        <c:auto val="1"/>
        <c:lblAlgn val="ctr"/>
        <c:lblOffset val="100"/>
        <c:noMultiLvlLbl val="0"/>
      </c:catAx>
      <c:valAx>
        <c:axId val="807161343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7161823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5502-99CD-4BD7-FC17-9B840EC3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5617"/>
          </a:xfrm>
        </p:spPr>
        <p:txBody>
          <a:bodyPr>
            <a:noAutofit/>
          </a:bodyPr>
          <a:lstStyle/>
          <a:p>
            <a:r>
              <a:rPr lang="en-US" sz="3600" dirty="0"/>
              <a:t>Executive Summary: </a:t>
            </a:r>
            <a:br>
              <a:rPr lang="en-US" sz="3600" dirty="0"/>
            </a:br>
            <a:r>
              <a:rPr lang="en-US" sz="3600" dirty="0"/>
              <a:t>Automotive SDV Software Talent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946A1-19FE-09AD-8419-5CB7336063C9}"/>
              </a:ext>
            </a:extLst>
          </p:cNvPr>
          <p:cNvSpPr txBox="1"/>
          <p:nvPr/>
        </p:nvSpPr>
        <p:spPr>
          <a:xfrm>
            <a:off x="365760" y="1407828"/>
            <a:ext cx="8321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rPr lang="en-US" sz="1600" dirty="0"/>
              <a:t>Securing top software talent is vital for our Software-Defined Vehicle (SDV) strategy. </a:t>
            </a:r>
            <a:br>
              <a:rPr lang="en-US" sz="1600" dirty="0"/>
            </a:br>
            <a:r>
              <a:rPr lang="en-US" sz="1600" dirty="0"/>
              <a:t>Analysis reveals five key insights.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5E6621-DE2E-1021-22D1-F68663816B91}"/>
              </a:ext>
            </a:extLst>
          </p:cNvPr>
          <p:cNvSpPr/>
          <p:nvPr/>
        </p:nvSpPr>
        <p:spPr>
          <a:xfrm>
            <a:off x="457200" y="2138482"/>
            <a:ext cx="2433320" cy="8383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/>
              <a:t>Hiring</a:t>
            </a:r>
            <a:endParaRPr lang="en-US" sz="3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5CE24AC-F89A-955C-5598-1986A16AC522}"/>
              </a:ext>
            </a:extLst>
          </p:cNvPr>
          <p:cNvGrpSpPr/>
          <p:nvPr/>
        </p:nvGrpSpPr>
        <p:grpSpPr>
          <a:xfrm>
            <a:off x="3151161" y="2129122"/>
            <a:ext cx="5685879" cy="784830"/>
            <a:chOff x="2864939" y="2144811"/>
            <a:chExt cx="4572000" cy="7848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367C57-A2FB-7AAB-BFC2-73F511E7EC7A}"/>
                </a:ext>
              </a:extLst>
            </p:cNvPr>
            <p:cNvSpPr txBox="1"/>
            <p:nvPr/>
          </p:nvSpPr>
          <p:spPr>
            <a:xfrm>
              <a:off x="2864939" y="2406421"/>
              <a:ext cx="4572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sz="1200"/>
              </a:pPr>
              <a:r>
                <a:rPr lang="en-US" sz="1400" dirty="0"/>
                <a:t>Hiring Channels: LinkedIn (40%), Recruiters (27%), Referrals (20%) effective; Career Fairs underperforming post-COVID.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BAB1F6-2B20-52F5-3DA8-1582F7C8B3A5}"/>
                </a:ext>
              </a:extLst>
            </p:cNvPr>
            <p:cNvSpPr txBox="1"/>
            <p:nvPr/>
          </p:nvSpPr>
          <p:spPr>
            <a:xfrm>
              <a:off x="2864939" y="2144811"/>
              <a:ext cx="4572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Hiring rose steadily to 2022 but dropped in 2023 due to a hiring freeze.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495CE19-C918-133F-08F6-1749DA456A0D}"/>
              </a:ext>
            </a:extLst>
          </p:cNvPr>
          <p:cNvSpPr/>
          <p:nvPr/>
        </p:nvSpPr>
        <p:spPr>
          <a:xfrm>
            <a:off x="457200" y="3400899"/>
            <a:ext cx="2433320" cy="83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/>
              <a:t>Attrition</a:t>
            </a:r>
            <a:endParaRPr lang="en-US" sz="36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F6F7E02-185F-B9EA-3536-317B0AA2C8B9}"/>
              </a:ext>
            </a:extLst>
          </p:cNvPr>
          <p:cNvGrpSpPr/>
          <p:nvPr/>
        </p:nvGrpSpPr>
        <p:grpSpPr>
          <a:xfrm>
            <a:off x="3151162" y="3323753"/>
            <a:ext cx="5535638" cy="1019766"/>
            <a:chOff x="2864939" y="3785802"/>
            <a:chExt cx="4572000" cy="101976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3662A4-DD56-84AE-C56A-8D990EF7CF24}"/>
                </a:ext>
              </a:extLst>
            </p:cNvPr>
            <p:cNvSpPr txBox="1"/>
            <p:nvPr/>
          </p:nvSpPr>
          <p:spPr>
            <a:xfrm>
              <a:off x="2864939" y="3785802"/>
              <a:ext cx="4572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sz="1200"/>
              </a:pPr>
              <a:r>
                <a:rPr lang="en-US" sz="1400" dirty="0"/>
                <a:t>Attrition (26%) exceeds the 15% target, highest in </a:t>
              </a:r>
              <a:r>
                <a:rPr lang="en-US" sz="1400" dirty="0">
                  <a:solidFill>
                    <a:srgbClr val="FF0000"/>
                  </a:solidFill>
                </a:rPr>
                <a:t>North America and critical SDV roles.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0B2365-41AE-9B5A-E60D-C94AE7875FDD}"/>
                </a:ext>
              </a:extLst>
            </p:cNvPr>
            <p:cNvSpPr txBox="1"/>
            <p:nvPr/>
          </p:nvSpPr>
          <p:spPr>
            <a:xfrm>
              <a:off x="2864939" y="4282348"/>
              <a:ext cx="4572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sz="1200"/>
              </a:pPr>
              <a:r>
                <a:rPr lang="en-US" sz="1400" dirty="0"/>
                <a:t>Hiring-to-Attrition: Current hiring does not offset attrition. Planned ramp-up needed to avoid SDV talent gaps.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750EDBE-3319-659A-43BF-49BA42BCFF3B}"/>
              </a:ext>
            </a:extLst>
          </p:cNvPr>
          <p:cNvSpPr/>
          <p:nvPr/>
        </p:nvSpPr>
        <p:spPr>
          <a:xfrm>
            <a:off x="457200" y="4617538"/>
            <a:ext cx="2433320" cy="83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/>
              <a:t>Skills</a:t>
            </a:r>
            <a:endParaRPr 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3EC437-9073-0685-C0A5-3A6395F825B7}"/>
              </a:ext>
            </a:extLst>
          </p:cNvPr>
          <p:cNvSpPr txBox="1"/>
          <p:nvPr/>
        </p:nvSpPr>
        <p:spPr>
          <a:xfrm>
            <a:off x="3151162" y="4777961"/>
            <a:ext cx="55356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65% of employees engaged in upskilling, but alignment with SDV-critical skills needs confirmation. A skills fit-gap analysis is required.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33E6BD-2EA8-F196-7E5C-207D80FAF49A}"/>
              </a:ext>
            </a:extLst>
          </p:cNvPr>
          <p:cNvCxnSpPr>
            <a:cxnSpLocks/>
          </p:cNvCxnSpPr>
          <p:nvPr/>
        </p:nvCxnSpPr>
        <p:spPr>
          <a:xfrm>
            <a:off x="180000" y="5650523"/>
            <a:ext cx="86570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31E9293-61D4-A598-6504-9C2F68740250}"/>
              </a:ext>
            </a:extLst>
          </p:cNvPr>
          <p:cNvCxnSpPr>
            <a:cxnSpLocks/>
          </p:cNvCxnSpPr>
          <p:nvPr/>
        </p:nvCxnSpPr>
        <p:spPr>
          <a:xfrm>
            <a:off x="180000" y="4428618"/>
            <a:ext cx="86570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8E3AB97-9050-CF4A-3B07-0FA0CAD0652C}"/>
              </a:ext>
            </a:extLst>
          </p:cNvPr>
          <p:cNvCxnSpPr>
            <a:cxnSpLocks/>
          </p:cNvCxnSpPr>
          <p:nvPr/>
        </p:nvCxnSpPr>
        <p:spPr>
          <a:xfrm>
            <a:off x="180000" y="3152606"/>
            <a:ext cx="86570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AC6AEEA-32B4-E813-70DA-B1DE3BCC67C5}"/>
              </a:ext>
            </a:extLst>
          </p:cNvPr>
          <p:cNvSpPr/>
          <p:nvPr/>
        </p:nvSpPr>
        <p:spPr>
          <a:xfrm>
            <a:off x="457199" y="5844709"/>
            <a:ext cx="8379841" cy="81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Recommendations: Strengthen retention, align upskilling to gaps, plan proactive hiring, optimize channels.</a:t>
            </a:r>
          </a:p>
        </p:txBody>
      </p:sp>
    </p:spTree>
    <p:extLst>
      <p:ext uri="{BB962C8B-B14F-4D97-AF65-F5344CB8AC3E}">
        <p14:creationId xmlns:p14="http://schemas.microsoft.com/office/powerpoint/2010/main" val="130575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8BC7626-ADCA-AF06-9699-2371C50F02E1}"/>
              </a:ext>
            </a:extLst>
          </p:cNvPr>
          <p:cNvSpPr/>
          <p:nvPr/>
        </p:nvSpPr>
        <p:spPr>
          <a:xfrm>
            <a:off x="457200" y="1032100"/>
            <a:ext cx="3516086" cy="250132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Hiring steadily increased from 2018 to 2022 but sharply declined in 2023 due to a hiring freeze caused by a semiconductor shortage in the industry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3887F-47EC-32E2-1526-E600BB45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0583"/>
          </a:xfrm>
        </p:spPr>
        <p:txBody>
          <a:bodyPr>
            <a:noAutofit/>
          </a:bodyPr>
          <a:lstStyle/>
          <a:p>
            <a:r>
              <a:rPr lang="en-US" sz="2400" dirty="0"/>
              <a:t>Hiring sufficient SDV Talent has been challenging since COVID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F948E-B491-A553-6BC0-F9D883046737}"/>
              </a:ext>
            </a:extLst>
          </p:cNvPr>
          <p:cNvSpPr txBox="1"/>
          <p:nvPr/>
        </p:nvSpPr>
        <p:spPr>
          <a:xfrm>
            <a:off x="381450" y="6331743"/>
            <a:ext cx="8563126" cy="338554"/>
          </a:xfrm>
          <a:prstGeom prst="rect">
            <a:avLst/>
          </a:prstGeom>
          <a:noFill/>
          <a:ln w="12700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Recommendation: Shift resources from Career Fairs to LinkedIn, Recruiters &amp; Referral Program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45C4278-AB0E-698E-7CD3-E60896901F1E}"/>
              </a:ext>
            </a:extLst>
          </p:cNvPr>
          <p:cNvGrpSpPr/>
          <p:nvPr/>
        </p:nvGrpSpPr>
        <p:grpSpPr>
          <a:xfrm>
            <a:off x="4012576" y="1032102"/>
            <a:ext cx="4932000" cy="2556000"/>
            <a:chOff x="0" y="0"/>
            <a:chExt cx="4469020" cy="2771913"/>
          </a:xfrm>
        </p:grpSpPr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48AA6E54-6514-8777-65DF-2E6792754B7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73273451"/>
                </p:ext>
              </p:extLst>
            </p:nvPr>
          </p:nvGraphicFramePr>
          <p:xfrm>
            <a:off x="0" y="0"/>
            <a:ext cx="4469020" cy="27719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13E5703-6BAD-0C27-04CB-5F0631C0EB47}"/>
                </a:ext>
              </a:extLst>
            </p:cNvPr>
            <p:cNvSpPr/>
            <p:nvPr/>
          </p:nvSpPr>
          <p:spPr>
            <a:xfrm>
              <a:off x="2805927" y="554558"/>
              <a:ext cx="578126" cy="447539"/>
            </a:xfrm>
            <a:prstGeom prst="rect">
              <a:avLst/>
            </a:prstGeom>
            <a:noFill/>
            <a:ln w="3175">
              <a:solidFill>
                <a:sysClr val="windowText" lastClr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 b="0">
                  <a:solidFill>
                    <a:sysClr val="windowText" lastClr="000000"/>
                  </a:solidFill>
                </a:rPr>
                <a:t>Hiring</a:t>
              </a:r>
              <a:r>
                <a:rPr lang="en-US" sz="1100" b="0" baseline="0">
                  <a:solidFill>
                    <a:sysClr val="windowText" lastClr="000000"/>
                  </a:solidFill>
                </a:rPr>
                <a:t> freeze</a:t>
              </a:r>
              <a:endParaRPr lang="en-US" sz="1100" b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E42C358-C2BA-C45E-36D5-79E34B032CFC}"/>
                </a:ext>
              </a:extLst>
            </p:cNvPr>
            <p:cNvCxnSpPr>
              <a:endCxn id="13" idx="1"/>
            </p:cNvCxnSpPr>
            <p:nvPr/>
          </p:nvCxnSpPr>
          <p:spPr>
            <a:xfrm flipV="1">
              <a:off x="2590337" y="778531"/>
              <a:ext cx="215590" cy="52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1ADBD8-0B5E-4321-A060-B965A36FC78D}"/>
                </a:ext>
              </a:extLst>
            </p:cNvPr>
            <p:cNvCxnSpPr>
              <a:endCxn id="13" idx="2"/>
            </p:cNvCxnSpPr>
            <p:nvPr/>
          </p:nvCxnSpPr>
          <p:spPr>
            <a:xfrm flipV="1">
              <a:off x="3091041" y="1002097"/>
              <a:ext cx="4354" cy="110113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8C1105C0-287A-C1F2-75BA-E8F765A5B2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1051380"/>
              </p:ext>
            </p:extLst>
          </p:nvPr>
        </p:nvGraphicFramePr>
        <p:xfrm>
          <a:off x="4109764" y="3825150"/>
          <a:ext cx="4702222" cy="2385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4AEC25CB-42BC-1715-8727-E660C0EB24D6}"/>
              </a:ext>
            </a:extLst>
          </p:cNvPr>
          <p:cNvSpPr/>
          <p:nvPr/>
        </p:nvSpPr>
        <p:spPr>
          <a:xfrm>
            <a:off x="457200" y="3825150"/>
            <a:ext cx="3516086" cy="238567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LinkedIn drives ~40% of all hires, with Recruiters contributing ~27% and the Referral Program ~20%.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Career Fairs contribute only ~14% overall and have underperformed post-COVID, particularly in Asia-Pacific.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30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025F0-84A4-F601-ADBC-F845FC9BA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11B38F-9672-302A-8817-64477707B654}"/>
              </a:ext>
            </a:extLst>
          </p:cNvPr>
          <p:cNvSpPr txBox="1"/>
          <p:nvPr/>
        </p:nvSpPr>
        <p:spPr>
          <a:xfrm>
            <a:off x="370629" y="1762245"/>
            <a:ext cx="401199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Hiring-to-Attrition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Attrition stands at 26% over 5.5 years — well above the 15% company target.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Attrition is highest in NA (30%), lowest in APAC (22%), with EU in between (25%).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attrition is seen in Embedded Systems, Cloud Engineering, and Infotainment, mainly driven by lack of growth opportunities, better external offers, and personal reasons.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&gt;50% of Attrition were in an onsite work arrangement followed by remote (40) and hybrid (25)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A88092-72A2-35D8-D71D-60533FC70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0583"/>
          </a:xfrm>
        </p:spPr>
        <p:txBody>
          <a:bodyPr>
            <a:noAutofit/>
          </a:bodyPr>
          <a:lstStyle/>
          <a:p>
            <a:r>
              <a:rPr lang="en-US" sz="2400" dirty="0"/>
              <a:t>Attrition is at a critical high across regions and departments resulting in a shrinking work force globally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DBBD23-7062-090F-AD79-15F0AA929900}"/>
              </a:ext>
            </a:extLst>
          </p:cNvPr>
          <p:cNvSpPr/>
          <p:nvPr/>
        </p:nvSpPr>
        <p:spPr>
          <a:xfrm>
            <a:off x="5269973" y="1533367"/>
            <a:ext cx="3598083" cy="4290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0CA5C4-95AD-DCB1-BA08-36BEFD96B0A8}"/>
              </a:ext>
            </a:extLst>
          </p:cNvPr>
          <p:cNvSpPr txBox="1"/>
          <p:nvPr/>
        </p:nvSpPr>
        <p:spPr>
          <a:xfrm>
            <a:off x="381450" y="6139771"/>
            <a:ext cx="8563126" cy="584775"/>
          </a:xfrm>
          <a:prstGeom prst="rect">
            <a:avLst/>
          </a:prstGeom>
          <a:noFill/>
          <a:ln w="12700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Implication: Scenario plan for proactive hiring once market conditions stabilize to close emerging talent gaps.</a:t>
            </a:r>
          </a:p>
        </p:txBody>
      </p:sp>
    </p:spTree>
    <p:extLst>
      <p:ext uri="{BB962C8B-B14F-4D97-AF65-F5344CB8AC3E}">
        <p14:creationId xmlns:p14="http://schemas.microsoft.com/office/powerpoint/2010/main" val="20334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EFEA92-B0BC-F21F-25FF-D348C079300A}"/>
              </a:ext>
            </a:extLst>
          </p:cNvPr>
          <p:cNvSpPr txBox="1"/>
          <p:nvPr/>
        </p:nvSpPr>
        <p:spPr>
          <a:xfrm>
            <a:off x="427441" y="1799064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2️⃣ Upskilling &amp; Training Effectiveness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65% of employees have completed or are in progress with upskilling programs.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current tracking does not confirm if newly acquired skills match SDV-critical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step: A deeper fit-gap analysis with the skills database is required to measure upskilling ROI and coverage of critical skill areas.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F5074A6-FF71-1B0F-A4E5-870F98D997B1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650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Re- &amp; upskilling programs are utilized by the majority however it remains unclear the skills match the gap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B01521-C2C7-C364-44F3-84C048872A45}"/>
              </a:ext>
            </a:extLst>
          </p:cNvPr>
          <p:cNvSpPr/>
          <p:nvPr/>
        </p:nvSpPr>
        <p:spPr>
          <a:xfrm>
            <a:off x="5269973" y="1533367"/>
            <a:ext cx="3598083" cy="4290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3E8682-77BA-3E08-CE08-E46B6C4C0E75}"/>
              </a:ext>
            </a:extLst>
          </p:cNvPr>
          <p:cNvSpPr txBox="1"/>
          <p:nvPr/>
        </p:nvSpPr>
        <p:spPr>
          <a:xfrm>
            <a:off x="381450" y="6331743"/>
            <a:ext cx="8563126" cy="338554"/>
          </a:xfrm>
          <a:prstGeom prst="rect">
            <a:avLst/>
          </a:prstGeom>
          <a:noFill/>
          <a:ln w="12700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Implication: Align upskilling investments with actual SDV skill gaps and role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4119011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38DE63-17E2-4F9D-5DAD-71F4933850F0}"/>
              </a:ext>
            </a:extLst>
          </p:cNvPr>
          <p:cNvSpPr txBox="1"/>
          <p:nvPr/>
        </p:nvSpPr>
        <p:spPr>
          <a:xfrm>
            <a:off x="370629" y="1762245"/>
            <a:ext cx="40119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3️⃣ Hiring-to-Attrition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hiring levels do not sufficiently offset attrition in key roles.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hiring-to-attrition ratio has worsened due to the 2023 hiring freeze, creating risks of critical talent shortfalls in SDV development functions.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40D974-DB05-67C2-8239-83266E46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0583"/>
          </a:xfrm>
        </p:spPr>
        <p:txBody>
          <a:bodyPr>
            <a:noAutofit/>
          </a:bodyPr>
          <a:lstStyle/>
          <a:p>
            <a:r>
              <a:rPr lang="en-US" sz="3600" dirty="0"/>
              <a:t>SDV Talent Gap Analysis (3/4)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EE5DB4-4DC3-6BD1-DCE6-11AA9E222A58}"/>
              </a:ext>
            </a:extLst>
          </p:cNvPr>
          <p:cNvSpPr txBox="1"/>
          <p:nvPr/>
        </p:nvSpPr>
        <p:spPr>
          <a:xfrm>
            <a:off x="457200" y="5937031"/>
            <a:ext cx="822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Implication: Scenario plan for proactive hiring once market conditions stabilize to close emerging talent gaps.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5801C6-872E-67CE-03B9-F0F37BBD7B35}"/>
              </a:ext>
            </a:extLst>
          </p:cNvPr>
          <p:cNvSpPr/>
          <p:nvPr/>
        </p:nvSpPr>
        <p:spPr>
          <a:xfrm>
            <a:off x="5269973" y="1533367"/>
            <a:ext cx="3598083" cy="4290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481763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530</Words>
  <Application>Microsoft Office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Executive Summary:  Automotive SDV Software Talent</vt:lpstr>
      <vt:lpstr>Hiring sufficient SDV Talent has been challenging since COVID</vt:lpstr>
      <vt:lpstr>Attrition is at a critical high across regions and departments resulting in a shrinking work force globally</vt:lpstr>
      <vt:lpstr>PowerPoint Presentation</vt:lpstr>
      <vt:lpstr>SDV Talent Gap Analysis (3/4)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Sven Friedel</cp:lastModifiedBy>
  <cp:revision>103</cp:revision>
  <dcterms:created xsi:type="dcterms:W3CDTF">2013-01-27T09:14:16Z</dcterms:created>
  <dcterms:modified xsi:type="dcterms:W3CDTF">2025-07-16T01:52:41Z</dcterms:modified>
  <cp:category/>
</cp:coreProperties>
</file>