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handoutMasterIdLst>
    <p:handoutMasterId r:id="rId24"/>
  </p:handoutMasterIdLst>
  <p:sldIdLst>
    <p:sldId id="289" r:id="rId2"/>
    <p:sldId id="290" r:id="rId3"/>
    <p:sldId id="288" r:id="rId4"/>
    <p:sldId id="266" r:id="rId5"/>
    <p:sldId id="258" r:id="rId6"/>
    <p:sldId id="265" r:id="rId7"/>
    <p:sldId id="291" r:id="rId8"/>
    <p:sldId id="292" r:id="rId9"/>
    <p:sldId id="293" r:id="rId10"/>
    <p:sldId id="294" r:id="rId11"/>
    <p:sldId id="295" r:id="rId12"/>
    <p:sldId id="269" r:id="rId13"/>
    <p:sldId id="267" r:id="rId14"/>
    <p:sldId id="259" r:id="rId15"/>
    <p:sldId id="272" r:id="rId16"/>
    <p:sldId id="260" r:id="rId17"/>
    <p:sldId id="273" r:id="rId18"/>
    <p:sldId id="270" r:id="rId19"/>
    <p:sldId id="261" r:id="rId20"/>
    <p:sldId id="271" r:id="rId21"/>
    <p:sldId id="262" r:id="rId22"/>
    <p:sldId id="28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Open Sans Condensed" panose="020B0604020202020204" charset="0"/>
      <p:bold r:id="rId29"/>
    </p:embeddedFont>
    <p:embeddedFont>
      <p:font typeface="Open Sans Condensed Light" panose="020B0604020202020204" charset="0"/>
      <p:regular r:id="rId30"/>
      <p:italic r:id="rId31"/>
    </p:embeddedFont>
  </p:embeddedFontLst>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90CA0CF-A044-4751-ABD9-6F300222E243}">
          <p14:sldIdLst>
            <p14:sldId id="289"/>
            <p14:sldId id="290"/>
            <p14:sldId id="288"/>
            <p14:sldId id="266"/>
            <p14:sldId id="258"/>
            <p14:sldId id="265"/>
            <p14:sldId id="291"/>
            <p14:sldId id="292"/>
            <p14:sldId id="293"/>
            <p14:sldId id="294"/>
            <p14:sldId id="295"/>
            <p14:sldId id="269"/>
            <p14:sldId id="267"/>
            <p14:sldId id="259"/>
            <p14:sldId id="272"/>
            <p14:sldId id="260"/>
            <p14:sldId id="273"/>
            <p14:sldId id="270"/>
            <p14:sldId id="261"/>
            <p14:sldId id="271"/>
            <p14:sldId id="262"/>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263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A40B9-8591-C375-E487-80C5E0877368}" v="873" dt="2021-10-27T12:19:03.433"/>
    <p1510:client id="{854495EE-4B97-1B71-3EAD-20519E3497D4}" v="1200" dt="2021-11-03T12:41:34.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p:cViewPr varScale="1">
        <p:scale>
          <a:sx n="86" d="100"/>
          <a:sy n="86" d="100"/>
        </p:scale>
        <p:origin x="590" y="58"/>
      </p:cViewPr>
      <p:guideLst/>
    </p:cSldViewPr>
  </p:slid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4AC0AD9-968B-4D7A-9CED-66A2A57E6E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Tijdelijke aanduiding voor datum 2">
            <a:extLst>
              <a:ext uri="{FF2B5EF4-FFF2-40B4-BE49-F238E27FC236}">
                <a16:creationId xmlns:a16="http://schemas.microsoft.com/office/drawing/2014/main" id="{5EF41858-35B2-47EC-95E6-BB60514DB0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FED614-A021-4EA9-BDA6-8663D4E06EFD}" type="datetimeFigureOut">
              <a:rPr lang="LID4096" smtClean="0"/>
              <a:t>11/03/2021</a:t>
            </a:fld>
            <a:endParaRPr lang="LID4096"/>
          </a:p>
        </p:txBody>
      </p:sp>
      <p:sp>
        <p:nvSpPr>
          <p:cNvPr id="4" name="Tijdelijke aanduiding voor voettekst 3">
            <a:extLst>
              <a:ext uri="{FF2B5EF4-FFF2-40B4-BE49-F238E27FC236}">
                <a16:creationId xmlns:a16="http://schemas.microsoft.com/office/drawing/2014/main" id="{6C8803EF-8A77-49D8-BBE6-9F0ACF6B82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Tijdelijke aanduiding voor dianummer 4">
            <a:extLst>
              <a:ext uri="{FF2B5EF4-FFF2-40B4-BE49-F238E27FC236}">
                <a16:creationId xmlns:a16="http://schemas.microsoft.com/office/drawing/2014/main" id="{55B509A4-E6CB-45E3-995A-8BB6A59B90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07EA01-A7F5-47E7-A190-358ABA10B8FB}" type="slidenum">
              <a:rPr lang="LID4096" smtClean="0"/>
              <a:t>‹nr.›</a:t>
            </a:fld>
            <a:endParaRPr lang="LID4096"/>
          </a:p>
        </p:txBody>
      </p:sp>
    </p:spTree>
    <p:extLst>
      <p:ext uri="{BB962C8B-B14F-4D97-AF65-F5344CB8AC3E}">
        <p14:creationId xmlns:p14="http://schemas.microsoft.com/office/powerpoint/2010/main" val="555496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FCC8A851-1A86-4FA1-ABC0-4AAC80E4BAAC}"/>
              </a:ext>
            </a:extLst>
          </p:cNvPr>
          <p:cNvSpPr/>
          <p:nvPr userDrawn="1"/>
        </p:nvSpPr>
        <p:spPr>
          <a:xfrm>
            <a:off x="0" y="0"/>
            <a:ext cx="12192000" cy="6858000"/>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27" name="Rechthoek 26">
            <a:extLst>
              <a:ext uri="{FF2B5EF4-FFF2-40B4-BE49-F238E27FC236}">
                <a16:creationId xmlns:a16="http://schemas.microsoft.com/office/drawing/2014/main" id="{96CD37F8-DE13-48ED-AE19-C7A144B41330}"/>
              </a:ext>
            </a:extLst>
          </p:cNvPr>
          <p:cNvSpPr/>
          <p:nvPr userDrawn="1"/>
        </p:nvSpPr>
        <p:spPr>
          <a:xfrm>
            <a:off x="4010025" y="1428750"/>
            <a:ext cx="4152900" cy="1343025"/>
          </a:xfrm>
          <a:prstGeom prst="rect">
            <a:avLst/>
          </a:prstGeom>
          <a:solidFill>
            <a:srgbClr val="F7F7F7">
              <a:alpha val="34000"/>
            </a:srgbClr>
          </a:solidFill>
          <a:ln>
            <a:solidFill>
              <a:srgbClr val="26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7" name="Groep 16">
            <a:extLst>
              <a:ext uri="{FF2B5EF4-FFF2-40B4-BE49-F238E27FC236}">
                <a16:creationId xmlns:a16="http://schemas.microsoft.com/office/drawing/2014/main" id="{C4A7A4B7-A55B-4F71-AAA7-6A4FC549938F}"/>
              </a:ext>
            </a:extLst>
          </p:cNvPr>
          <p:cNvGrpSpPr/>
          <p:nvPr userDrawn="1"/>
        </p:nvGrpSpPr>
        <p:grpSpPr>
          <a:xfrm>
            <a:off x="2619375" y="1562100"/>
            <a:ext cx="6953250" cy="1077218"/>
            <a:chOff x="2619375" y="1562100"/>
            <a:chExt cx="6953250" cy="1077218"/>
          </a:xfrm>
        </p:grpSpPr>
        <p:sp>
          <p:nvSpPr>
            <p:cNvPr id="10" name="Tekstvak 9">
              <a:extLst>
                <a:ext uri="{FF2B5EF4-FFF2-40B4-BE49-F238E27FC236}">
                  <a16:creationId xmlns:a16="http://schemas.microsoft.com/office/drawing/2014/main" id="{E76CAB65-6536-4043-83A5-44B5D208B18F}"/>
                </a:ext>
              </a:extLst>
            </p:cNvPr>
            <p:cNvSpPr txBox="1"/>
            <p:nvPr userDrawn="1"/>
          </p:nvSpPr>
          <p:spPr>
            <a:xfrm>
              <a:off x="2619375" y="1562100"/>
              <a:ext cx="6953250" cy="1077218"/>
            </a:xfrm>
            <a:prstGeom prst="rect">
              <a:avLst/>
            </a:prstGeom>
            <a:noFill/>
          </p:spPr>
          <p:txBody>
            <a:bodyPr wrap="square" rtlCol="0">
              <a:spAutoFit/>
            </a:bodyPr>
            <a:lstStyle/>
            <a:p>
              <a:pPr algn="ctr"/>
              <a:r>
                <a:rPr lang="en-US" sz="36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GRADUATION WORK</a:t>
              </a:r>
            </a:p>
            <a:p>
              <a:pPr algn="ctr"/>
              <a:r>
                <a:rPr lang="en-US" sz="28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LEARNING LOG</a:t>
              </a:r>
              <a:endParaRPr lang="LID4096" sz="28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12" name="Rechte verbindingslijn 11">
              <a:extLst>
                <a:ext uri="{FF2B5EF4-FFF2-40B4-BE49-F238E27FC236}">
                  <a16:creationId xmlns:a16="http://schemas.microsoft.com/office/drawing/2014/main" id="{A9AD9217-90B3-464D-8888-6A2E43CA8658}"/>
                </a:ext>
              </a:extLst>
            </p:cNvPr>
            <p:cNvCxnSpPr>
              <a:cxnSpLocks/>
            </p:cNvCxnSpPr>
            <p:nvPr userDrawn="1"/>
          </p:nvCxnSpPr>
          <p:spPr>
            <a:xfrm>
              <a:off x="4341019" y="2364582"/>
              <a:ext cx="678656"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65225F7D-255C-41F6-9A18-E667C42E31D7}"/>
                </a:ext>
              </a:extLst>
            </p:cNvPr>
            <p:cNvCxnSpPr>
              <a:cxnSpLocks/>
            </p:cNvCxnSpPr>
            <p:nvPr userDrawn="1"/>
          </p:nvCxnSpPr>
          <p:spPr>
            <a:xfrm>
              <a:off x="7191375" y="2364582"/>
              <a:ext cx="688182"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grpSp>
      <p:grpSp>
        <p:nvGrpSpPr>
          <p:cNvPr id="26" name="Groep 25">
            <a:extLst>
              <a:ext uri="{FF2B5EF4-FFF2-40B4-BE49-F238E27FC236}">
                <a16:creationId xmlns:a16="http://schemas.microsoft.com/office/drawing/2014/main" id="{AEE58269-0AD1-4350-8C50-7F9355F5463E}"/>
              </a:ext>
            </a:extLst>
          </p:cNvPr>
          <p:cNvGrpSpPr/>
          <p:nvPr userDrawn="1"/>
        </p:nvGrpSpPr>
        <p:grpSpPr>
          <a:xfrm>
            <a:off x="121445" y="67057"/>
            <a:ext cx="12070555" cy="676657"/>
            <a:chOff x="121445" y="67057"/>
            <a:chExt cx="12070555" cy="676657"/>
          </a:xfrm>
        </p:grpSpPr>
        <p:sp>
          <p:nvSpPr>
            <p:cNvPr id="24" name="Rechthoek 23">
              <a:extLst>
                <a:ext uri="{FF2B5EF4-FFF2-40B4-BE49-F238E27FC236}">
                  <a16:creationId xmlns:a16="http://schemas.microsoft.com/office/drawing/2014/main" id="{0F9DEFDA-F2A6-45FF-B600-B103743609EE}"/>
                </a:ext>
              </a:extLst>
            </p:cNvPr>
            <p:cNvSpPr/>
            <p:nvPr userDrawn="1"/>
          </p:nvSpPr>
          <p:spPr>
            <a:xfrm>
              <a:off x="10667997" y="67057"/>
              <a:ext cx="1524003" cy="676657"/>
            </a:xfrm>
            <a:prstGeom prst="rect">
              <a:avLst/>
            </a:prstGeom>
            <a:blipFill dpi="0" rotWithShape="1">
              <a:blip r:embed="rId3">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25" name="Rechthoek 24">
              <a:extLst>
                <a:ext uri="{FF2B5EF4-FFF2-40B4-BE49-F238E27FC236}">
                  <a16:creationId xmlns:a16="http://schemas.microsoft.com/office/drawing/2014/main" id="{468E78B5-B002-465A-BB93-DE24D6B5EC3F}"/>
                </a:ext>
              </a:extLst>
            </p:cNvPr>
            <p:cNvSpPr/>
            <p:nvPr userDrawn="1"/>
          </p:nvSpPr>
          <p:spPr>
            <a:xfrm>
              <a:off x="121445" y="93251"/>
              <a:ext cx="1402558" cy="508076"/>
            </a:xfrm>
            <a:prstGeom prst="rect">
              <a:avLst/>
            </a:prstGeom>
            <a:blipFill dpi="0" rotWithShape="1">
              <a:blip r:embed="rId4">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3" name="Trapezium 42">
            <a:extLst>
              <a:ext uri="{FF2B5EF4-FFF2-40B4-BE49-F238E27FC236}">
                <a16:creationId xmlns:a16="http://schemas.microsoft.com/office/drawing/2014/main" id="{C739FE71-DBF7-4D3A-99B7-A70BF7999993}"/>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4" name="Trapezium 43">
            <a:extLst>
              <a:ext uri="{FF2B5EF4-FFF2-40B4-BE49-F238E27FC236}">
                <a16:creationId xmlns:a16="http://schemas.microsoft.com/office/drawing/2014/main" id="{0E60E4DE-9E61-4CD2-A163-862F2B501F5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408177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921783"/>
            <a:ext cx="10687050" cy="5572323"/>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 van het model te bewerken</a:t>
            </a:r>
          </a:p>
        </p:txBody>
      </p:sp>
      <p:sp>
        <p:nvSpPr>
          <p:cNvPr id="12" name="Tekstvak 11">
            <a:extLst>
              <a:ext uri="{FF2B5EF4-FFF2-40B4-BE49-F238E27FC236}">
                <a16:creationId xmlns:a16="http://schemas.microsoft.com/office/drawing/2014/main" id="{3CE8C12C-783D-4B1A-88D9-7808FAF2D5E5}"/>
              </a:ext>
            </a:extLst>
          </p:cNvPr>
          <p:cNvSpPr txBox="1"/>
          <p:nvPr userDrawn="1"/>
        </p:nvSpPr>
        <p:spPr>
          <a:xfrm>
            <a:off x="752475" y="552451"/>
            <a:ext cx="2494578"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RESEARCH QUESTION(S)</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221849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Aangepaste indelin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5F0BFFF0-25AD-4E51-AB73-DB1BFC230A5A}"/>
              </a:ext>
            </a:extLst>
          </p:cNvPr>
          <p:cNvSpPr/>
          <p:nvPr userDrawn="1"/>
        </p:nvSpPr>
        <p:spPr>
          <a:xfrm>
            <a:off x="0" y="0"/>
            <a:ext cx="12192000" cy="6858000"/>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2080DC0-CB31-49B5-B55F-58FEEB2035AE}"/>
              </a:ext>
            </a:extLst>
          </p:cNvPr>
          <p:cNvSpPr txBox="1"/>
          <p:nvPr userDrawn="1"/>
        </p:nvSpPr>
        <p:spPr>
          <a:xfrm>
            <a:off x="3143250" y="2295525"/>
            <a:ext cx="5905500" cy="1446550"/>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rPr>
              <a:t>PLANNING &amp; RISK MANAGEMENT</a:t>
            </a:r>
            <a:endParaRPr lang="LID4096"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rapezium 5">
            <a:extLst>
              <a:ext uri="{FF2B5EF4-FFF2-40B4-BE49-F238E27FC236}">
                <a16:creationId xmlns:a16="http://schemas.microsoft.com/office/drawing/2014/main" id="{E9755ADD-1842-4094-886F-AE371FE615BF}"/>
              </a:ext>
            </a:extLst>
          </p:cNvPr>
          <p:cNvSpPr/>
          <p:nvPr userDrawn="1"/>
        </p:nvSpPr>
        <p:spPr>
          <a:xfrm>
            <a:off x="3326687" y="6708710"/>
            <a:ext cx="5538626"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rapezium 6">
            <a:extLst>
              <a:ext uri="{FF2B5EF4-FFF2-40B4-BE49-F238E27FC236}">
                <a16:creationId xmlns:a16="http://schemas.microsoft.com/office/drawing/2014/main" id="{6FB107F3-3858-4307-BEC4-B75E891F103C}"/>
              </a:ext>
            </a:extLst>
          </p:cNvPr>
          <p:cNvSpPr/>
          <p:nvPr userDrawn="1"/>
        </p:nvSpPr>
        <p:spPr>
          <a:xfrm rot="10800000">
            <a:off x="1900237" y="-10958"/>
            <a:ext cx="8391525"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9" name="Rechte verbindingslijn 8">
            <a:extLst>
              <a:ext uri="{FF2B5EF4-FFF2-40B4-BE49-F238E27FC236}">
                <a16:creationId xmlns:a16="http://schemas.microsoft.com/office/drawing/2014/main" id="{914CF822-05F9-4C1D-9836-61D4CBD34F15}"/>
              </a:ext>
            </a:extLst>
          </p:cNvPr>
          <p:cNvCxnSpPr>
            <a:cxnSpLocks/>
          </p:cNvCxnSpPr>
          <p:nvPr userDrawn="1"/>
        </p:nvCxnSpPr>
        <p:spPr>
          <a:xfrm>
            <a:off x="8343900" y="3048000"/>
            <a:ext cx="173355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CA0D8F73-08E9-4C25-A0A6-BDC54A2DE6E2}"/>
              </a:ext>
            </a:extLst>
          </p:cNvPr>
          <p:cNvCxnSpPr>
            <a:cxnSpLocks/>
          </p:cNvCxnSpPr>
          <p:nvPr userDrawn="1"/>
        </p:nvCxnSpPr>
        <p:spPr>
          <a:xfrm>
            <a:off x="2085975" y="3048000"/>
            <a:ext cx="169545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20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921783"/>
            <a:ext cx="10687050" cy="5572323"/>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 van het model te bewerken</a:t>
            </a:r>
          </a:p>
        </p:txBody>
      </p:sp>
      <p:sp>
        <p:nvSpPr>
          <p:cNvPr id="12" name="Tekstvak 11">
            <a:extLst>
              <a:ext uri="{FF2B5EF4-FFF2-40B4-BE49-F238E27FC236}">
                <a16:creationId xmlns:a16="http://schemas.microsoft.com/office/drawing/2014/main" id="{3CE8C12C-783D-4B1A-88D9-7808FAF2D5E5}"/>
              </a:ext>
            </a:extLst>
          </p:cNvPr>
          <p:cNvSpPr txBox="1"/>
          <p:nvPr userDrawn="1"/>
        </p:nvSpPr>
        <p:spPr>
          <a:xfrm>
            <a:off x="752474" y="552451"/>
            <a:ext cx="3978145"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PLANNING &amp; RISK MANAGEMENT</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162701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Aangepaste indelin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5F0BFFF0-25AD-4E51-AB73-DB1BFC230A5A}"/>
              </a:ext>
            </a:extLst>
          </p:cNvPr>
          <p:cNvSpPr/>
          <p:nvPr userDrawn="1"/>
        </p:nvSpPr>
        <p:spPr>
          <a:xfrm>
            <a:off x="0" y="0"/>
            <a:ext cx="12192000" cy="6858000"/>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2080DC0-CB31-49B5-B55F-58FEEB2035AE}"/>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rPr>
              <a:t>CASE STUDY</a:t>
            </a:r>
            <a:endParaRPr lang="LID4096"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rapezium 5">
            <a:extLst>
              <a:ext uri="{FF2B5EF4-FFF2-40B4-BE49-F238E27FC236}">
                <a16:creationId xmlns:a16="http://schemas.microsoft.com/office/drawing/2014/main" id="{E9755ADD-1842-4094-886F-AE371FE615BF}"/>
              </a:ext>
            </a:extLst>
          </p:cNvPr>
          <p:cNvSpPr/>
          <p:nvPr userDrawn="1"/>
        </p:nvSpPr>
        <p:spPr>
          <a:xfrm>
            <a:off x="3326687" y="6708710"/>
            <a:ext cx="5538626"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rapezium 6">
            <a:extLst>
              <a:ext uri="{FF2B5EF4-FFF2-40B4-BE49-F238E27FC236}">
                <a16:creationId xmlns:a16="http://schemas.microsoft.com/office/drawing/2014/main" id="{6FB107F3-3858-4307-BEC4-B75E891F103C}"/>
              </a:ext>
            </a:extLst>
          </p:cNvPr>
          <p:cNvSpPr/>
          <p:nvPr userDrawn="1"/>
        </p:nvSpPr>
        <p:spPr>
          <a:xfrm rot="10800000">
            <a:off x="1900237" y="-10958"/>
            <a:ext cx="8391525"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9" name="Rechte verbindingslijn 8">
            <a:extLst>
              <a:ext uri="{FF2B5EF4-FFF2-40B4-BE49-F238E27FC236}">
                <a16:creationId xmlns:a16="http://schemas.microsoft.com/office/drawing/2014/main" id="{914CF822-05F9-4C1D-9836-61D4CBD34F15}"/>
              </a:ext>
            </a:extLst>
          </p:cNvPr>
          <p:cNvCxnSpPr>
            <a:cxnSpLocks/>
          </p:cNvCxnSpPr>
          <p:nvPr userDrawn="1"/>
        </p:nvCxnSpPr>
        <p:spPr>
          <a:xfrm>
            <a:off x="7705725" y="2676525"/>
            <a:ext cx="2371725"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CA0D8F73-08E9-4C25-A0A6-BDC54A2DE6E2}"/>
              </a:ext>
            </a:extLst>
          </p:cNvPr>
          <p:cNvCxnSpPr>
            <a:cxnSpLocks/>
          </p:cNvCxnSpPr>
          <p:nvPr userDrawn="1"/>
        </p:nvCxnSpPr>
        <p:spPr>
          <a:xfrm>
            <a:off x="2085975" y="2676525"/>
            <a:ext cx="240030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69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Aangepaste indelin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5F0BFFF0-25AD-4E51-AB73-DB1BFC230A5A}"/>
              </a:ext>
            </a:extLst>
          </p:cNvPr>
          <p:cNvSpPr/>
          <p:nvPr userDrawn="1"/>
        </p:nvSpPr>
        <p:spPr>
          <a:xfrm>
            <a:off x="0" y="0"/>
            <a:ext cx="12192000" cy="6858000"/>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2080DC0-CB31-49B5-B55F-58FEEB2035AE}"/>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rPr>
              <a:t>REFLECTIONS</a:t>
            </a:r>
            <a:endParaRPr lang="LID4096"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rapezium 5">
            <a:extLst>
              <a:ext uri="{FF2B5EF4-FFF2-40B4-BE49-F238E27FC236}">
                <a16:creationId xmlns:a16="http://schemas.microsoft.com/office/drawing/2014/main" id="{E9755ADD-1842-4094-886F-AE371FE615BF}"/>
              </a:ext>
            </a:extLst>
          </p:cNvPr>
          <p:cNvSpPr/>
          <p:nvPr userDrawn="1"/>
        </p:nvSpPr>
        <p:spPr>
          <a:xfrm>
            <a:off x="3326687" y="6708710"/>
            <a:ext cx="5538626"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rapezium 6">
            <a:extLst>
              <a:ext uri="{FF2B5EF4-FFF2-40B4-BE49-F238E27FC236}">
                <a16:creationId xmlns:a16="http://schemas.microsoft.com/office/drawing/2014/main" id="{6FB107F3-3858-4307-BEC4-B75E891F103C}"/>
              </a:ext>
            </a:extLst>
          </p:cNvPr>
          <p:cNvSpPr/>
          <p:nvPr userDrawn="1"/>
        </p:nvSpPr>
        <p:spPr>
          <a:xfrm rot="10800000">
            <a:off x="1900237" y="-10958"/>
            <a:ext cx="8391525"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9" name="Rechte verbindingslijn 8">
            <a:extLst>
              <a:ext uri="{FF2B5EF4-FFF2-40B4-BE49-F238E27FC236}">
                <a16:creationId xmlns:a16="http://schemas.microsoft.com/office/drawing/2014/main" id="{914CF822-05F9-4C1D-9836-61D4CBD34F15}"/>
              </a:ext>
            </a:extLst>
          </p:cNvPr>
          <p:cNvCxnSpPr>
            <a:cxnSpLocks/>
          </p:cNvCxnSpPr>
          <p:nvPr userDrawn="1"/>
        </p:nvCxnSpPr>
        <p:spPr>
          <a:xfrm>
            <a:off x="7848600" y="2676525"/>
            <a:ext cx="222885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CA0D8F73-08E9-4C25-A0A6-BDC54A2DE6E2}"/>
              </a:ext>
            </a:extLst>
          </p:cNvPr>
          <p:cNvCxnSpPr>
            <a:cxnSpLocks/>
          </p:cNvCxnSpPr>
          <p:nvPr userDrawn="1"/>
        </p:nvCxnSpPr>
        <p:spPr>
          <a:xfrm>
            <a:off x="2085975" y="2676525"/>
            <a:ext cx="224790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150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7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921783"/>
            <a:ext cx="10687050" cy="5374242"/>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LID4096" dirty="0"/>
          </a:p>
        </p:txBody>
      </p:sp>
      <p:sp>
        <p:nvSpPr>
          <p:cNvPr id="12" name="Tekstvak 11">
            <a:extLst>
              <a:ext uri="{FF2B5EF4-FFF2-40B4-BE49-F238E27FC236}">
                <a16:creationId xmlns:a16="http://schemas.microsoft.com/office/drawing/2014/main" id="{3CE8C12C-783D-4B1A-88D9-7808FAF2D5E5}"/>
              </a:ext>
            </a:extLst>
          </p:cNvPr>
          <p:cNvSpPr txBox="1"/>
          <p:nvPr userDrawn="1"/>
        </p:nvSpPr>
        <p:spPr>
          <a:xfrm>
            <a:off x="752475" y="552451"/>
            <a:ext cx="1514475"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1812782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Tekstvak 12">
            <a:extLst>
              <a:ext uri="{FF2B5EF4-FFF2-40B4-BE49-F238E27FC236}">
                <a16:creationId xmlns:a16="http://schemas.microsoft.com/office/drawing/2014/main" id="{D49D0298-CD93-47F4-8381-098232D926E4}"/>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263743"/>
                </a:solidFill>
                <a:effectLst/>
                <a:latin typeface="Open Sans Condensed" panose="020B0806030504020204" pitchFamily="34" charset="0"/>
                <a:ea typeface="Open Sans Condensed" panose="020B0806030504020204" pitchFamily="34" charset="0"/>
                <a:cs typeface="Open Sans Condensed" panose="020B0806030504020204" pitchFamily="34" charset="0"/>
              </a:rPr>
              <a:t>REFLECTION I</a:t>
            </a:r>
            <a:endParaRPr lang="LID4096" sz="4400" b="1" dirty="0">
              <a:solidFill>
                <a:srgbClr val="263743"/>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14" name="Rechte verbindingslijn 13">
            <a:extLst>
              <a:ext uri="{FF2B5EF4-FFF2-40B4-BE49-F238E27FC236}">
                <a16:creationId xmlns:a16="http://schemas.microsoft.com/office/drawing/2014/main" id="{D811FC67-4611-4ABC-A151-C0D6FADB4922}"/>
              </a:ext>
            </a:extLst>
          </p:cNvPr>
          <p:cNvCxnSpPr>
            <a:cxnSpLocks/>
          </p:cNvCxnSpPr>
          <p:nvPr userDrawn="1"/>
        </p:nvCxnSpPr>
        <p:spPr>
          <a:xfrm>
            <a:off x="7947660" y="2676525"/>
            <a:ext cx="212979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8C3323AB-9703-44C3-AB04-BED2BB97D410}"/>
              </a:ext>
            </a:extLst>
          </p:cNvPr>
          <p:cNvCxnSpPr>
            <a:cxnSpLocks/>
          </p:cNvCxnSpPr>
          <p:nvPr userDrawn="1"/>
        </p:nvCxnSpPr>
        <p:spPr>
          <a:xfrm>
            <a:off x="2085975" y="2676525"/>
            <a:ext cx="2150745"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381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336157"/>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How would you describe yourself if we are talking about the combination between your studies and private life? </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324475" y="607049"/>
            <a:ext cx="1526381"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613666"/>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Do you have any idea what the first impression is that people have of you? Do you know where this comes from?</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3982998"/>
            <a:ext cx="10687050" cy="2539100"/>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1023909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4"/>
            <a:ext cx="10687050" cy="2131268"/>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For which Graduation Work items are you really motivated and where is this reflected?</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347155"/>
            <a:ext cx="10687050" cy="646331"/>
          </a:xfrm>
          <a:prstGeom prst="rect">
            <a:avLst/>
          </a:prstGeom>
          <a:noFill/>
        </p:spPr>
        <p:txBody>
          <a:bodyPr wrap="square" rtlCol="0">
            <a:spAutoFit/>
          </a:bodyPr>
          <a:lstStyle/>
          <a:p>
            <a:r>
              <a:rPr lang="en-US" sz="18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Assume that you don’t feel like getting started on something. What is usually the reason why you don’t feel like it and what helps you to make a start?</a:t>
            </a:r>
            <a:endParaRPr lang="LID4096" sz="18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3993486"/>
            <a:ext cx="10687050" cy="2528612"/>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cxnSp>
        <p:nvCxnSpPr>
          <p:cNvPr id="13" name="Rechte verbindingslijn 12">
            <a:extLst>
              <a:ext uri="{FF2B5EF4-FFF2-40B4-BE49-F238E27FC236}">
                <a16:creationId xmlns:a16="http://schemas.microsoft.com/office/drawing/2014/main" id="{77E05B64-A236-4A2A-9E40-6A17EB3688C6}"/>
              </a:ext>
            </a:extLst>
          </p:cNvPr>
          <p:cNvCxnSpPr>
            <a:cxnSpLocks/>
          </p:cNvCxnSpPr>
          <p:nvPr userDrawn="1"/>
        </p:nvCxnSpPr>
        <p:spPr>
          <a:xfrm>
            <a:off x="5324475" y="607049"/>
            <a:ext cx="1526381"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2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336157"/>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What makes you feel tempted to do something else than planned or intended?</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13" name="Rechte verbindingslijn 12">
            <a:extLst>
              <a:ext uri="{FF2B5EF4-FFF2-40B4-BE49-F238E27FC236}">
                <a16:creationId xmlns:a16="http://schemas.microsoft.com/office/drawing/2014/main" id="{093C95D9-B963-4FEB-BA61-E33AD8DF6E64}"/>
              </a:ext>
            </a:extLst>
          </p:cNvPr>
          <p:cNvCxnSpPr>
            <a:cxnSpLocks/>
          </p:cNvCxnSpPr>
          <p:nvPr userDrawn="1"/>
        </p:nvCxnSpPr>
        <p:spPr>
          <a:xfrm>
            <a:off x="5324475" y="607049"/>
            <a:ext cx="1526381"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8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5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6C2E9AE-84D0-4B95-81C1-DF5D9DDC4546}"/>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HOW TO USE THIS TEMPLATE</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6" name="Rechte verbindingslijn 5">
            <a:extLst>
              <a:ext uri="{FF2B5EF4-FFF2-40B4-BE49-F238E27FC236}">
                <a16:creationId xmlns:a16="http://schemas.microsoft.com/office/drawing/2014/main" id="{059B4B33-8A8E-49FF-8CFC-5D47A991CD8C}"/>
              </a:ext>
            </a:extLst>
          </p:cNvPr>
          <p:cNvCxnSpPr>
            <a:cxnSpLocks/>
          </p:cNvCxnSpPr>
          <p:nvPr userDrawn="1"/>
        </p:nvCxnSpPr>
        <p:spPr>
          <a:xfrm>
            <a:off x="4443413" y="607049"/>
            <a:ext cx="3307556"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2" name="Rechthoek 1">
            <a:extLst>
              <a:ext uri="{FF2B5EF4-FFF2-40B4-BE49-F238E27FC236}">
                <a16:creationId xmlns:a16="http://schemas.microsoft.com/office/drawing/2014/main" id="{8FDE964D-7E92-4D87-9607-E84BAEDFBAC5}"/>
              </a:ext>
            </a:extLst>
          </p:cNvPr>
          <p:cNvSpPr/>
          <p:nvPr userDrawn="1"/>
        </p:nvSpPr>
        <p:spPr>
          <a:xfrm>
            <a:off x="736454" y="1185176"/>
            <a:ext cx="10719090" cy="5356927"/>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Tekstvak 2">
            <a:extLst>
              <a:ext uri="{FF2B5EF4-FFF2-40B4-BE49-F238E27FC236}">
                <a16:creationId xmlns:a16="http://schemas.microsoft.com/office/drawing/2014/main" id="{D89CB3DB-44C9-47F7-8C5D-5EBB4230BE68}"/>
              </a:ext>
            </a:extLst>
          </p:cNvPr>
          <p:cNvSpPr txBox="1"/>
          <p:nvPr userDrawn="1"/>
        </p:nvSpPr>
        <p:spPr>
          <a:xfrm>
            <a:off x="955964" y="1354974"/>
            <a:ext cx="10282843" cy="4616648"/>
          </a:xfrm>
          <a:prstGeom prst="rect">
            <a:avLst/>
          </a:prstGeom>
          <a:noFill/>
        </p:spPr>
        <p:txBody>
          <a:bodyPr wrap="square" rtlCol="0">
            <a:spAutoFit/>
          </a:bodyPr>
          <a:lstStyle/>
          <a:p>
            <a:pPr algn="just"/>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This template will be used to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keep track</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of everything you do during your Graduation Work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research process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Even if some things turn out to be irrelevant for your final case-study, they are still part of your research process and thus should be documented in this learning log. Because the process is so important for Graduation Work, please do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log frequently</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Ideally you add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one log entry every week</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with the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bare minimum being one entry every two weeks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p>
          <a:p>
            <a:pPr algn="just"/>
            <a:endPar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just"/>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This learning log will be part of the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final grading process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clean</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and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well-structured</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log will help your supervisor, coach and other people of the jury during this grading process. It will undoubtably also help you in delivering a good Graduation Work. While you do need to describe what you are doing (aka written report), images can tell a thousand words!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Please do add images, gifs and/or videos to help explaining a concept, idea, your process, etc</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When using content not made by you, please do add the URL or a citation.</a:t>
            </a:r>
          </a:p>
          <a:p>
            <a:pPr algn="just"/>
            <a:endPar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just"/>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In the end you should have a learning log which describes your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entire process</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(with both successes and failures). This includes: (bi-)weekly logs during the “Literature Study” and “Case-Study” phase, your research question(s), your planning and risk management, intermediate feedback from your supervisor and coach, your final bibliography and your reflection reports. Keeping this document up to date and well-structured will also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help you</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when you make your final presentation and paper/article!</a:t>
            </a:r>
          </a:p>
          <a:p>
            <a:pPr algn="just"/>
            <a:endPar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just"/>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You will have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multiple entries</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in this learning log. Add your entries to the correct section, which is determined by the week we are currently in but also by what you are actively doing. It is possible to jump from one section to another during certain moments, though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try and stick to the proposed research process methodology</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p>
          <a:p>
            <a:pPr algn="just"/>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You can add entries by</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copying a slide with the “LOG ENTRY” sub-header or by making a new slide and changing its style (right-click -&gt; layout -&gt; “pick the style of the LOG ENTRY slide”).</a:t>
            </a:r>
          </a:p>
          <a:p>
            <a:pPr algn="just"/>
            <a:endPar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just"/>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IMPORTANT</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when you start Graduation Work, make a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copy</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of this template and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upload</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it to your </a:t>
            </a:r>
            <a:r>
              <a:rPr lang="en-US" sz="1400" b="1" u="sng" dirty="0" err="1">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Howest</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OneDrive</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or </a:t>
            </a:r>
            <a:r>
              <a:rPr lang="en-US" sz="1400" b="1" u="sng" dirty="0" err="1">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GoogleDrive</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Then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share a link</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sz="1400" b="0"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with full editorial rights</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with your supervisor and coach via </a:t>
            </a:r>
            <a:r>
              <a:rPr lang="en-US" sz="1400" b="1" u="sng" dirty="0" err="1">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Howest</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e-mail</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You will then work on this online copy</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thus allowing the supervisor and coach to always see the latest and most up-to-date version. </a:t>
            </a:r>
            <a:r>
              <a:rPr lang="en-US" sz="1400" b="0"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For intermediate feedback we will ask you to upload a snapshot of the current version to </a:t>
            </a:r>
            <a:r>
              <a:rPr lang="en-US" sz="1400" b="0" u="sng" dirty="0" err="1">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Leho</a:t>
            </a:r>
            <a:r>
              <a:rPr lang="en-US" sz="1400" b="0"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/Canvas, thus keeping track of your progress</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3" name="Tekstvak 12">
            <a:extLst>
              <a:ext uri="{FF2B5EF4-FFF2-40B4-BE49-F238E27FC236}">
                <a16:creationId xmlns:a16="http://schemas.microsoft.com/office/drawing/2014/main" id="{94C604A8-B1CD-477A-8688-115F46305C95}"/>
              </a:ext>
            </a:extLst>
          </p:cNvPr>
          <p:cNvSpPr txBox="1"/>
          <p:nvPr userDrawn="1"/>
        </p:nvSpPr>
        <p:spPr>
          <a:xfrm>
            <a:off x="752475" y="723511"/>
            <a:ext cx="1857721"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INTRODUCTION</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6" name="Tekstvak 15">
            <a:extLst>
              <a:ext uri="{FF2B5EF4-FFF2-40B4-BE49-F238E27FC236}">
                <a16:creationId xmlns:a16="http://schemas.microsoft.com/office/drawing/2014/main" id="{6B4F8787-E17D-4195-809B-DBFBA9F6DB0B}"/>
              </a:ext>
            </a:extLst>
          </p:cNvPr>
          <p:cNvSpPr txBox="1"/>
          <p:nvPr userDrawn="1"/>
        </p:nvSpPr>
        <p:spPr>
          <a:xfrm>
            <a:off x="7770019" y="860917"/>
            <a:ext cx="3754533" cy="307777"/>
          </a:xfrm>
          <a:prstGeom prst="rect">
            <a:avLst/>
          </a:prstGeom>
          <a:noFill/>
        </p:spPr>
        <p:txBody>
          <a:bodyPr wrap="square" rtlCol="0">
            <a:spAutoFit/>
          </a:bodyPr>
          <a:lstStyle/>
          <a:p>
            <a:pPr algn="r"/>
            <a:r>
              <a:rPr lang="en-US" sz="1400" b="1"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Remove this slide from your version after reading it.</a:t>
            </a:r>
            <a:endParaRPr lang="LID4096" sz="1400" b="1"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3903597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Tekstvak 12">
            <a:extLst>
              <a:ext uri="{FF2B5EF4-FFF2-40B4-BE49-F238E27FC236}">
                <a16:creationId xmlns:a16="http://schemas.microsoft.com/office/drawing/2014/main" id="{D49D0298-CD93-47F4-8381-098232D926E4}"/>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263743"/>
                </a:solidFill>
                <a:effectLst/>
                <a:latin typeface="Open Sans Condensed" panose="020B0806030504020204" pitchFamily="34" charset="0"/>
                <a:ea typeface="Open Sans Condensed" panose="020B0806030504020204" pitchFamily="34" charset="0"/>
                <a:cs typeface="Open Sans Condensed" panose="020B0806030504020204" pitchFamily="34" charset="0"/>
              </a:rPr>
              <a:t>REFLECTION II</a:t>
            </a:r>
            <a:endParaRPr lang="LID4096" sz="4400" b="1" dirty="0">
              <a:solidFill>
                <a:srgbClr val="263743"/>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14" name="Rechte verbindingslijn 13">
            <a:extLst>
              <a:ext uri="{FF2B5EF4-FFF2-40B4-BE49-F238E27FC236}">
                <a16:creationId xmlns:a16="http://schemas.microsoft.com/office/drawing/2014/main" id="{D811FC67-4611-4ABC-A151-C0D6FADB4922}"/>
              </a:ext>
            </a:extLst>
          </p:cNvPr>
          <p:cNvCxnSpPr>
            <a:cxnSpLocks/>
          </p:cNvCxnSpPr>
          <p:nvPr userDrawn="1"/>
        </p:nvCxnSpPr>
        <p:spPr>
          <a:xfrm>
            <a:off x="7947660" y="2676525"/>
            <a:ext cx="212979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8C3323AB-9703-44C3-AB04-BED2BB97D410}"/>
              </a:ext>
            </a:extLst>
          </p:cNvPr>
          <p:cNvCxnSpPr>
            <a:cxnSpLocks/>
          </p:cNvCxnSpPr>
          <p:nvPr userDrawn="1"/>
        </p:nvCxnSpPr>
        <p:spPr>
          <a:xfrm>
            <a:off x="2085975" y="2676525"/>
            <a:ext cx="2150745"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43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336157"/>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How important is planning work to you? What do you have for it and what don’t you?</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76850" y="607049"/>
            <a:ext cx="163195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613666"/>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To what extent is your step-by-step plan clear to 1) yourself and 2) others? From what can you derive this?</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3982998"/>
            <a:ext cx="10687050" cy="2539100"/>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3198562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369842"/>
            <a:ext cx="10687050" cy="2539100"/>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0687050" cy="646331"/>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How satisfied are you with your approach to achieving your goals? Do you know someone you think is master of planning? What would you like to steal from that person and what is stopping you?</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76850" y="607049"/>
            <a:ext cx="163195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997714"/>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Within planning, time management is very important. How do you deal with setting priorities?</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4367046"/>
            <a:ext cx="10687050" cy="2155052"/>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2846602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0687050" cy="646331"/>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Working according to a plan requires focus, determination of goals and a focus on results. For every entry, give yourself a score from 1 (not good) to 5 (very good).</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76850" y="607049"/>
            <a:ext cx="163195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119B58CF-6CBC-45C1-B028-5E26A7CE9C04}"/>
              </a:ext>
            </a:extLst>
          </p:cNvPr>
          <p:cNvSpPr txBox="1"/>
          <p:nvPr userDrawn="1"/>
        </p:nvSpPr>
        <p:spPr>
          <a:xfrm>
            <a:off x="752474" y="1578949"/>
            <a:ext cx="2969134" cy="369332"/>
          </a:xfrm>
          <a:prstGeom prst="rect">
            <a:avLst/>
          </a:prstGeom>
          <a:noFill/>
        </p:spPr>
        <p:txBody>
          <a:bodyPr wrap="square" rtlCol="0">
            <a:spAutoFit/>
          </a:bodyPr>
          <a:lstStyle/>
          <a:p>
            <a:r>
              <a:rPr lang="en-US"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When it comes to focus I give myself:</a:t>
            </a:r>
            <a:endParaRPr lang="LID4096"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3" name="Tekstvak 12">
            <a:extLst>
              <a:ext uri="{FF2B5EF4-FFF2-40B4-BE49-F238E27FC236}">
                <a16:creationId xmlns:a16="http://schemas.microsoft.com/office/drawing/2014/main" id="{5D8DEF0A-87CF-4D4F-9DE9-AF5B8A2B1A62}"/>
              </a:ext>
            </a:extLst>
          </p:cNvPr>
          <p:cNvSpPr txBox="1"/>
          <p:nvPr userDrawn="1"/>
        </p:nvSpPr>
        <p:spPr>
          <a:xfrm>
            <a:off x="752473" y="2155954"/>
            <a:ext cx="3581783" cy="369332"/>
          </a:xfrm>
          <a:prstGeom prst="rect">
            <a:avLst/>
          </a:prstGeom>
          <a:noFill/>
        </p:spPr>
        <p:txBody>
          <a:bodyPr wrap="square" rtlCol="0">
            <a:spAutoFit/>
          </a:bodyPr>
          <a:lstStyle/>
          <a:p>
            <a:r>
              <a:rPr lang="en-US"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When it comes to target setting I give myself:</a:t>
            </a:r>
            <a:endParaRPr lang="LID4096"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5" name="Tekstvak 14">
            <a:extLst>
              <a:ext uri="{FF2B5EF4-FFF2-40B4-BE49-F238E27FC236}">
                <a16:creationId xmlns:a16="http://schemas.microsoft.com/office/drawing/2014/main" id="{7449B135-B375-4E85-8D0D-C7D84973A970}"/>
              </a:ext>
            </a:extLst>
          </p:cNvPr>
          <p:cNvSpPr txBox="1"/>
          <p:nvPr userDrawn="1"/>
        </p:nvSpPr>
        <p:spPr>
          <a:xfrm>
            <a:off x="752473" y="2732958"/>
            <a:ext cx="3901823" cy="369332"/>
          </a:xfrm>
          <a:prstGeom prst="rect">
            <a:avLst/>
          </a:prstGeom>
          <a:noFill/>
        </p:spPr>
        <p:txBody>
          <a:bodyPr wrap="square" rtlCol="0">
            <a:spAutoFit/>
          </a:bodyPr>
          <a:lstStyle/>
          <a:p>
            <a:r>
              <a:rPr lang="en-US"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When it comes to result orientation I give myself:</a:t>
            </a:r>
            <a:endParaRPr lang="LID4096"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6" name="Tijdelijke aanduiding voor tekst 10">
            <a:extLst>
              <a:ext uri="{FF2B5EF4-FFF2-40B4-BE49-F238E27FC236}">
                <a16:creationId xmlns:a16="http://schemas.microsoft.com/office/drawing/2014/main" id="{B48F89F9-482B-4FE1-9DCD-AB6397987716}"/>
              </a:ext>
            </a:extLst>
          </p:cNvPr>
          <p:cNvSpPr>
            <a:spLocks noGrp="1"/>
          </p:cNvSpPr>
          <p:nvPr>
            <p:ph type="body" sz="quarter" idx="12" hasCustomPrompt="1"/>
          </p:nvPr>
        </p:nvSpPr>
        <p:spPr>
          <a:xfrm>
            <a:off x="4552190" y="2732958"/>
            <a:ext cx="403858" cy="369332"/>
          </a:xfrm>
          <a:prstGeom prst="rect">
            <a:avLst/>
          </a:prstGeom>
          <a:ln>
            <a:solidFill>
              <a:srgbClr val="263743"/>
            </a:solidFill>
          </a:ln>
        </p:spPr>
        <p:txBody>
          <a:bodyPr lIns="137160" tIns="91440" rIns="137160" bIns="91440"/>
          <a:lstStyle>
            <a:lvl1pPr marL="0" indent="0" algn="ctr">
              <a:buNone/>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en-US" dirty="0"/>
              <a:t>0</a:t>
            </a:r>
            <a:endParaRPr lang="LID4096" dirty="0"/>
          </a:p>
        </p:txBody>
      </p:sp>
      <p:sp>
        <p:nvSpPr>
          <p:cNvPr id="17" name="Tijdelijke aanduiding voor tekst 10">
            <a:extLst>
              <a:ext uri="{FF2B5EF4-FFF2-40B4-BE49-F238E27FC236}">
                <a16:creationId xmlns:a16="http://schemas.microsoft.com/office/drawing/2014/main" id="{CBD56EF3-2C4D-4766-ADF5-1CC8C3526A72}"/>
              </a:ext>
            </a:extLst>
          </p:cNvPr>
          <p:cNvSpPr>
            <a:spLocks noGrp="1"/>
          </p:cNvSpPr>
          <p:nvPr>
            <p:ph type="body" sz="quarter" idx="13" hasCustomPrompt="1"/>
          </p:nvPr>
        </p:nvSpPr>
        <p:spPr>
          <a:xfrm>
            <a:off x="4221484" y="2155954"/>
            <a:ext cx="403858" cy="369332"/>
          </a:xfrm>
          <a:prstGeom prst="rect">
            <a:avLst/>
          </a:prstGeom>
          <a:ln>
            <a:solidFill>
              <a:srgbClr val="263743"/>
            </a:solidFill>
          </a:ln>
        </p:spPr>
        <p:txBody>
          <a:bodyPr lIns="137160" tIns="91440" rIns="137160" bIns="91440"/>
          <a:lstStyle>
            <a:lvl1pPr marL="0" indent="0" algn="ctr">
              <a:buNone/>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en-US" dirty="0"/>
              <a:t>0</a:t>
            </a:r>
            <a:endParaRPr lang="LID4096" dirty="0"/>
          </a:p>
        </p:txBody>
      </p:sp>
      <p:sp>
        <p:nvSpPr>
          <p:cNvPr id="18" name="Tijdelijke aanduiding voor tekst 10">
            <a:extLst>
              <a:ext uri="{FF2B5EF4-FFF2-40B4-BE49-F238E27FC236}">
                <a16:creationId xmlns:a16="http://schemas.microsoft.com/office/drawing/2014/main" id="{8E50F063-A00A-4EB1-8E99-F00B920B6114}"/>
              </a:ext>
            </a:extLst>
          </p:cNvPr>
          <p:cNvSpPr>
            <a:spLocks noGrp="1"/>
          </p:cNvSpPr>
          <p:nvPr>
            <p:ph type="body" sz="quarter" idx="14" hasCustomPrompt="1"/>
          </p:nvPr>
        </p:nvSpPr>
        <p:spPr>
          <a:xfrm>
            <a:off x="3675888" y="1578949"/>
            <a:ext cx="403858" cy="369332"/>
          </a:xfrm>
          <a:prstGeom prst="rect">
            <a:avLst/>
          </a:prstGeom>
          <a:ln>
            <a:solidFill>
              <a:srgbClr val="263743"/>
            </a:solidFill>
          </a:ln>
        </p:spPr>
        <p:txBody>
          <a:bodyPr lIns="137160" tIns="91440" rIns="137160" bIns="91440"/>
          <a:lstStyle>
            <a:lvl1pPr marL="0" indent="0" algn="ctr">
              <a:buNone/>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en-US" dirty="0"/>
              <a:t>0</a:t>
            </a:r>
            <a:endParaRPr lang="LID4096" dirty="0"/>
          </a:p>
        </p:txBody>
      </p:sp>
    </p:spTree>
    <p:extLst>
      <p:ext uri="{BB962C8B-B14F-4D97-AF65-F5344CB8AC3E}">
        <p14:creationId xmlns:p14="http://schemas.microsoft.com/office/powerpoint/2010/main" val="4159970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Tekstvak 12">
            <a:extLst>
              <a:ext uri="{FF2B5EF4-FFF2-40B4-BE49-F238E27FC236}">
                <a16:creationId xmlns:a16="http://schemas.microsoft.com/office/drawing/2014/main" id="{D49D0298-CD93-47F4-8381-098232D926E4}"/>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263743"/>
                </a:solidFill>
                <a:effectLst/>
                <a:latin typeface="Open Sans Condensed" panose="020B0806030504020204" pitchFamily="34" charset="0"/>
                <a:ea typeface="Open Sans Condensed" panose="020B0806030504020204" pitchFamily="34" charset="0"/>
                <a:cs typeface="Open Sans Condensed" panose="020B0806030504020204" pitchFamily="34" charset="0"/>
              </a:rPr>
              <a:t>REFLECTION III</a:t>
            </a:r>
            <a:endParaRPr lang="LID4096" sz="4400" b="1" dirty="0">
              <a:solidFill>
                <a:srgbClr val="263743"/>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14" name="Rechte verbindingslijn 13">
            <a:extLst>
              <a:ext uri="{FF2B5EF4-FFF2-40B4-BE49-F238E27FC236}">
                <a16:creationId xmlns:a16="http://schemas.microsoft.com/office/drawing/2014/main" id="{D811FC67-4611-4ABC-A151-C0D6FADB4922}"/>
              </a:ext>
            </a:extLst>
          </p:cNvPr>
          <p:cNvCxnSpPr>
            <a:cxnSpLocks/>
          </p:cNvCxnSpPr>
          <p:nvPr userDrawn="1"/>
        </p:nvCxnSpPr>
        <p:spPr>
          <a:xfrm>
            <a:off x="7947660" y="2676525"/>
            <a:ext cx="212979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8C3323AB-9703-44C3-AB04-BED2BB97D410}"/>
              </a:ext>
            </a:extLst>
          </p:cNvPr>
          <p:cNvCxnSpPr>
            <a:cxnSpLocks/>
          </p:cNvCxnSpPr>
          <p:nvPr userDrawn="1"/>
        </p:nvCxnSpPr>
        <p:spPr>
          <a:xfrm>
            <a:off x="2085975" y="2676525"/>
            <a:ext cx="2150745"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027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336157"/>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4" y="723511"/>
            <a:ext cx="10778109"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What do you understand by being goal-oriented? How goal-oriented do you find yourself and where is this reflected?</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38750" y="607049"/>
            <a:ext cx="171450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613666"/>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Describe a recent experience where you let yourself be distracted from your goal and what did this have to do with?</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3982998"/>
            <a:ext cx="10687050" cy="2539100"/>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42008070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8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151491"/>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4" y="723511"/>
            <a:ext cx="10778109"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Mention a recent experience where the investment of your time and effort was certainly worthwhile.</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38750" y="607049"/>
            <a:ext cx="171450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336667"/>
            <a:ext cx="10687050" cy="646331"/>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Mention a recent experience where you have failed. Find out why it went wrong and indicate what you learned from it.</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3982998"/>
            <a:ext cx="10687050" cy="2539100"/>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1365079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336157"/>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4" y="723511"/>
            <a:ext cx="10778109"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Looking back, what is the result you are most proud of so far?</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38750" y="607049"/>
            <a:ext cx="171450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DE39453-D5A3-4B60-BE80-007C0465D0DA}"/>
              </a:ext>
            </a:extLst>
          </p:cNvPr>
          <p:cNvSpPr txBox="1"/>
          <p:nvPr userDrawn="1"/>
        </p:nvSpPr>
        <p:spPr>
          <a:xfrm>
            <a:off x="752475" y="3613666"/>
            <a:ext cx="10687050"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Looking back, which result have you been most surprised about so far?</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0643C8F0-2D5E-41D6-9F18-9574DD702E16}"/>
              </a:ext>
            </a:extLst>
          </p:cNvPr>
          <p:cNvSpPr>
            <a:spLocks noGrp="1"/>
          </p:cNvSpPr>
          <p:nvPr>
            <p:ph type="body" sz="quarter" idx="11"/>
          </p:nvPr>
        </p:nvSpPr>
        <p:spPr>
          <a:xfrm>
            <a:off x="752475" y="3982998"/>
            <a:ext cx="10687050" cy="2539100"/>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2644563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2336157"/>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4" y="723511"/>
            <a:ext cx="10778109"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What would you not be willing to do to achieve a goal? Have you had to deal with this recently?</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REFLECTION III</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38750" y="607049"/>
            <a:ext cx="171450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595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Aangepaste indeling">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9AB7EED2-6237-48AC-A896-503ECCE0AD77}"/>
              </a:ext>
            </a:extLst>
          </p:cNvPr>
          <p:cNvSpPr/>
          <p:nvPr userDrawn="1"/>
        </p:nvSpPr>
        <p:spPr>
          <a:xfrm>
            <a:off x="0" y="0"/>
            <a:ext cx="12192000" cy="6858000"/>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rapezium 4">
            <a:extLst>
              <a:ext uri="{FF2B5EF4-FFF2-40B4-BE49-F238E27FC236}">
                <a16:creationId xmlns:a16="http://schemas.microsoft.com/office/drawing/2014/main" id="{28978637-126C-46AF-B0B4-7B5D1C0AC0C7}"/>
              </a:ext>
            </a:extLst>
          </p:cNvPr>
          <p:cNvSpPr/>
          <p:nvPr userDrawn="1"/>
        </p:nvSpPr>
        <p:spPr>
          <a:xfrm>
            <a:off x="3326687" y="6708710"/>
            <a:ext cx="5538626"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Trapezium 5">
            <a:extLst>
              <a:ext uri="{FF2B5EF4-FFF2-40B4-BE49-F238E27FC236}">
                <a16:creationId xmlns:a16="http://schemas.microsoft.com/office/drawing/2014/main" id="{19B82F98-9838-4FD3-99BD-441307890691}"/>
              </a:ext>
            </a:extLst>
          </p:cNvPr>
          <p:cNvSpPr/>
          <p:nvPr userDrawn="1"/>
        </p:nvSpPr>
        <p:spPr>
          <a:xfrm rot="10800000">
            <a:off x="1900237" y="-10958"/>
            <a:ext cx="8391525"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14505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6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6C2E9AE-84D0-4B95-81C1-DF5D9DDC4546}"/>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HOW TO USE THIS TEMPLATE</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 name="Rechthoek 1">
            <a:extLst>
              <a:ext uri="{FF2B5EF4-FFF2-40B4-BE49-F238E27FC236}">
                <a16:creationId xmlns:a16="http://schemas.microsoft.com/office/drawing/2014/main" id="{8FDE964D-7E92-4D87-9607-E84BAEDFBAC5}"/>
              </a:ext>
            </a:extLst>
          </p:cNvPr>
          <p:cNvSpPr/>
          <p:nvPr userDrawn="1"/>
        </p:nvSpPr>
        <p:spPr>
          <a:xfrm>
            <a:off x="736454" y="1185176"/>
            <a:ext cx="10719090" cy="5356927"/>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Tekstvak 2">
            <a:extLst>
              <a:ext uri="{FF2B5EF4-FFF2-40B4-BE49-F238E27FC236}">
                <a16:creationId xmlns:a16="http://schemas.microsoft.com/office/drawing/2014/main" id="{D89CB3DB-44C9-47F7-8C5D-5EBB4230BE68}"/>
              </a:ext>
            </a:extLst>
          </p:cNvPr>
          <p:cNvSpPr txBox="1"/>
          <p:nvPr userDrawn="1"/>
        </p:nvSpPr>
        <p:spPr>
          <a:xfrm>
            <a:off x="955964" y="1354974"/>
            <a:ext cx="10282843" cy="5078313"/>
          </a:xfrm>
          <a:prstGeom prst="rect">
            <a:avLst/>
          </a:prstGeom>
          <a:noFill/>
        </p:spPr>
        <p:txBody>
          <a:bodyPr wrap="square" rtlCol="0">
            <a:spAutoFit/>
          </a:bodyPr>
          <a:lstStyle/>
          <a:p>
            <a:pPr algn="just"/>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During the upcoming weeks you will attend several workshops. During these workshops we will introduce you to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applied research</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research process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and we will talk more in depth about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each section</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in this process and learning log. While it is not crucial to understand the process and each section yet, we will give you a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brief overview</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of each section below:</a:t>
            </a:r>
          </a:p>
          <a:p>
            <a:pPr marL="742950" lvl="1"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LITERATURE STUDY</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during this phase you will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search for relevant resources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(papers, video’s, etc.) which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match with your research topic</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goal is to understand which techniques and knowledge is currently available in the public domain. Where the initial research topic gives you a first hint of what you will be doing, after the literature study you should be able to distill explicit research questions (one or multiple), within the domain of the research topic, which will be the foundation for your case-study. You should also have an idea how to tackle your case-study, both from a practical and research point of view.</a:t>
            </a:r>
          </a:p>
          <a:p>
            <a:pPr marL="1200150" lvl="2"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BIBLIOGRAPHY</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is part of this literature study. This contains all the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existing references used</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during your research process. While the list will mainly be expanded during this phase, it is possible you will encounter more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relevant resources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during the case-study phase. In that case, you add the new resources/references to the bibliography.</a:t>
            </a:r>
          </a:p>
          <a:p>
            <a:pPr marL="742950" lvl="1"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RESEARCH QUESTION(S)</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one or more research questions which will be the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foundation</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of your research. You will try to find an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answer</a:t>
            </a:r>
            <a:r>
              <a:rPr lang="en-US" sz="1400"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for these questions when you are building your case-study.</a:t>
            </a:r>
          </a:p>
          <a:p>
            <a:pPr marL="742950" lvl="1"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PLANNING &amp; RISK MANAGEMENT</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even though you do not need a very detailed planning, it is crucial to plan out you case-study implementation to some extend. Plan out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tasks</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and to-do’s over the upcoming weeks, taking into account the amount of time you have per week. Once you have made a list of tasks, you should evaluate how they are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dependent</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on each other. Tasks which rely on the outcome of a previous task should be evaluated more in depth. If a certain task has a high risk (e.g. “what if I cannot get this running on my target device”), you should already figure out a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back-up plan </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to the best of your knowledge. </a:t>
            </a:r>
          </a:p>
          <a:p>
            <a:pPr marL="742950" lvl="1"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CASE-STUDY</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actual artifact(s) you will be making to answer your research question(s).</a:t>
            </a:r>
          </a:p>
          <a:p>
            <a:pPr marL="742950" lvl="1"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REFLECTIONS</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reflection reports used during the coaching sessions. **More information later**</a:t>
            </a:r>
          </a:p>
          <a:p>
            <a:pPr marL="742950" lvl="1" indent="-285750" algn="just">
              <a:buFont typeface="Arial" panose="020B0604020202020204" pitchFamily="34" charset="0"/>
              <a:buChar char="•"/>
            </a:pP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INTERMEDIATE FEEDBACK</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after certain phases you will receive intermediate feedback from your supervisor and coach. This feedback will be shared on </a:t>
            </a:r>
            <a:r>
              <a:rPr lang="en-US" sz="1400" b="0" u="none" dirty="0" err="1">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Leho</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/Canvas. </a:t>
            </a:r>
            <a:r>
              <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You need to copy/paste the feedback into your learning log</a:t>
            </a:r>
            <a:r>
              <a:rPr lang="en-US" sz="1400" b="0" u="none"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 it is part of your process. This will help the Graduation Work team, and yourself, to keep track of your entire process and progression. While the intermediate milestones are not graded, missing the deadline might result in missing important milestone feedback and will influence your final grade in the end.</a:t>
            </a:r>
            <a:endParaRPr lang="en-US" sz="14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just"/>
            <a:endParaRPr lang="LID4096" sz="1600" b="1" u="sng" dirty="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3" name="Tekstvak 12">
            <a:extLst>
              <a:ext uri="{FF2B5EF4-FFF2-40B4-BE49-F238E27FC236}">
                <a16:creationId xmlns:a16="http://schemas.microsoft.com/office/drawing/2014/main" id="{94C604A8-B1CD-477A-8688-115F46305C95}"/>
              </a:ext>
            </a:extLst>
          </p:cNvPr>
          <p:cNvSpPr txBox="1"/>
          <p:nvPr userDrawn="1"/>
        </p:nvSpPr>
        <p:spPr>
          <a:xfrm>
            <a:off x="752475" y="723511"/>
            <a:ext cx="2132041"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OVERVIEW SECTIONS</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C625F1D0-E400-4389-8142-6BF8E96EBEA9}"/>
              </a:ext>
            </a:extLst>
          </p:cNvPr>
          <p:cNvCxnSpPr>
            <a:cxnSpLocks/>
          </p:cNvCxnSpPr>
          <p:nvPr userDrawn="1"/>
        </p:nvCxnSpPr>
        <p:spPr>
          <a:xfrm>
            <a:off x="4443413" y="607049"/>
            <a:ext cx="3307556"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D8530E56-EB8F-4E39-B36B-482D16F57724}"/>
              </a:ext>
            </a:extLst>
          </p:cNvPr>
          <p:cNvSpPr txBox="1"/>
          <p:nvPr userDrawn="1"/>
        </p:nvSpPr>
        <p:spPr>
          <a:xfrm>
            <a:off x="7770019" y="860917"/>
            <a:ext cx="3754533" cy="307777"/>
          </a:xfrm>
          <a:prstGeom prst="rect">
            <a:avLst/>
          </a:prstGeom>
          <a:noFill/>
        </p:spPr>
        <p:txBody>
          <a:bodyPr wrap="square" rtlCol="0">
            <a:spAutoFit/>
          </a:bodyPr>
          <a:lstStyle/>
          <a:p>
            <a:pPr algn="r"/>
            <a:r>
              <a:rPr lang="en-US" sz="1400" b="1"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Remove this slide from your version after reading it.</a:t>
            </a:r>
            <a:endParaRPr lang="LID4096" sz="1400" b="1"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13082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4"/>
            <a:ext cx="10687050" cy="461666"/>
          </a:xfrm>
          <a:prstGeom prst="rect">
            <a:avLst/>
          </a:prstGeom>
          <a:ln>
            <a:solidFill>
              <a:srgbClr val="263743"/>
            </a:solidFill>
          </a:ln>
        </p:spPr>
        <p:txBody>
          <a:bodyPr lIns="137160" tIns="91440" rIns="137160" bIns="91440"/>
          <a:lstStyle>
            <a:lvl1pPr>
              <a:defRPr sz="1800" b="1">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514475"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TITLE</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RESEARCH TOPIC</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153025" y="607049"/>
            <a:ext cx="189865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6580674D-65C6-4E18-841C-FE0BA62D0DEE}"/>
              </a:ext>
            </a:extLst>
          </p:cNvPr>
          <p:cNvSpPr txBox="1"/>
          <p:nvPr userDrawn="1"/>
        </p:nvSpPr>
        <p:spPr>
          <a:xfrm>
            <a:off x="752475" y="1721044"/>
            <a:ext cx="1860096"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OUTLINE</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5D30DFB1-5E2E-4097-9904-75A0C95ADF28}"/>
              </a:ext>
            </a:extLst>
          </p:cNvPr>
          <p:cNvSpPr>
            <a:spLocks noGrp="1"/>
          </p:cNvSpPr>
          <p:nvPr>
            <p:ph type="body" sz="quarter" idx="11"/>
          </p:nvPr>
        </p:nvSpPr>
        <p:spPr>
          <a:xfrm>
            <a:off x="752475" y="2090375"/>
            <a:ext cx="10687050" cy="4329085"/>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Tree>
    <p:extLst>
      <p:ext uri="{BB962C8B-B14F-4D97-AF65-F5344CB8AC3E}">
        <p14:creationId xmlns:p14="http://schemas.microsoft.com/office/powerpoint/2010/main" val="218815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5F0BFFF0-25AD-4E51-AB73-DB1BFC230A5A}"/>
              </a:ext>
            </a:extLst>
          </p:cNvPr>
          <p:cNvSpPr/>
          <p:nvPr userDrawn="1"/>
        </p:nvSpPr>
        <p:spPr>
          <a:xfrm>
            <a:off x="0" y="0"/>
            <a:ext cx="12192000" cy="6858000"/>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2080DC0-CB31-49B5-B55F-58FEEB2035AE}"/>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rPr>
              <a:t>LITERATURE STUDY</a:t>
            </a:r>
            <a:endParaRPr lang="LID4096"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rapezium 5">
            <a:extLst>
              <a:ext uri="{FF2B5EF4-FFF2-40B4-BE49-F238E27FC236}">
                <a16:creationId xmlns:a16="http://schemas.microsoft.com/office/drawing/2014/main" id="{E9755ADD-1842-4094-886F-AE371FE615BF}"/>
              </a:ext>
            </a:extLst>
          </p:cNvPr>
          <p:cNvSpPr/>
          <p:nvPr userDrawn="1"/>
        </p:nvSpPr>
        <p:spPr>
          <a:xfrm>
            <a:off x="3326687" y="6708710"/>
            <a:ext cx="5538626"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rapezium 6">
            <a:extLst>
              <a:ext uri="{FF2B5EF4-FFF2-40B4-BE49-F238E27FC236}">
                <a16:creationId xmlns:a16="http://schemas.microsoft.com/office/drawing/2014/main" id="{6FB107F3-3858-4307-BEC4-B75E891F103C}"/>
              </a:ext>
            </a:extLst>
          </p:cNvPr>
          <p:cNvSpPr/>
          <p:nvPr userDrawn="1"/>
        </p:nvSpPr>
        <p:spPr>
          <a:xfrm rot="10800000">
            <a:off x="1900237" y="-10958"/>
            <a:ext cx="8391525"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9" name="Rechte verbindingslijn 8">
            <a:extLst>
              <a:ext uri="{FF2B5EF4-FFF2-40B4-BE49-F238E27FC236}">
                <a16:creationId xmlns:a16="http://schemas.microsoft.com/office/drawing/2014/main" id="{914CF822-05F9-4C1D-9836-61D4CBD34F15}"/>
              </a:ext>
            </a:extLst>
          </p:cNvPr>
          <p:cNvCxnSpPr>
            <a:cxnSpLocks/>
          </p:cNvCxnSpPr>
          <p:nvPr userDrawn="1"/>
        </p:nvCxnSpPr>
        <p:spPr>
          <a:xfrm>
            <a:off x="8343900" y="2676525"/>
            <a:ext cx="173355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CA0D8F73-08E9-4C25-A0A6-BDC54A2DE6E2}"/>
              </a:ext>
            </a:extLst>
          </p:cNvPr>
          <p:cNvCxnSpPr>
            <a:cxnSpLocks/>
          </p:cNvCxnSpPr>
          <p:nvPr userDrawn="1"/>
        </p:nvCxnSpPr>
        <p:spPr>
          <a:xfrm>
            <a:off x="2085975" y="2676525"/>
            <a:ext cx="169545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86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921783"/>
            <a:ext cx="10687050" cy="5374242"/>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LID4096" dirty="0"/>
          </a:p>
        </p:txBody>
      </p:sp>
      <p:sp>
        <p:nvSpPr>
          <p:cNvPr id="12" name="Tekstvak 11">
            <a:extLst>
              <a:ext uri="{FF2B5EF4-FFF2-40B4-BE49-F238E27FC236}">
                <a16:creationId xmlns:a16="http://schemas.microsoft.com/office/drawing/2014/main" id="{3CE8C12C-783D-4B1A-88D9-7808FAF2D5E5}"/>
              </a:ext>
            </a:extLst>
          </p:cNvPr>
          <p:cNvSpPr txBox="1"/>
          <p:nvPr userDrawn="1"/>
        </p:nvSpPr>
        <p:spPr>
          <a:xfrm>
            <a:off x="752475" y="552451"/>
            <a:ext cx="1514475"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LOG ENTRY</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209494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5" y="1092843"/>
            <a:ext cx="10687050" cy="5345275"/>
          </a:xfrm>
          <a:prstGeom prst="rect">
            <a:avLst/>
          </a:prstGeom>
          <a:ln>
            <a:solidFill>
              <a:srgbClr val="263743"/>
            </a:solidFill>
          </a:ln>
        </p:spPr>
        <p:txBody>
          <a:bodyPr lIns="137160" tIns="91440" rIns="137160" bIns="91440"/>
          <a:lstStyle>
            <a:lvl1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a:t>
            </a:r>
            <a:endParaRPr lang="LID4096" dirty="0"/>
          </a:p>
        </p:txBody>
      </p:sp>
      <p:sp>
        <p:nvSpPr>
          <p:cNvPr id="2" name="Tekstvak 1">
            <a:extLst>
              <a:ext uri="{FF2B5EF4-FFF2-40B4-BE49-F238E27FC236}">
                <a16:creationId xmlns:a16="http://schemas.microsoft.com/office/drawing/2014/main" id="{774E2E0C-A24F-4C71-A578-432D7260D07D}"/>
              </a:ext>
            </a:extLst>
          </p:cNvPr>
          <p:cNvSpPr txBox="1"/>
          <p:nvPr userDrawn="1"/>
        </p:nvSpPr>
        <p:spPr>
          <a:xfrm>
            <a:off x="752475" y="723511"/>
            <a:ext cx="1514475" cy="369332"/>
          </a:xfrm>
          <a:prstGeom prst="rect">
            <a:avLst/>
          </a:prstGeom>
          <a:noFill/>
        </p:spPr>
        <p:txBody>
          <a:bodyPr wrap="square" rtlCol="0">
            <a:spAutoFit/>
          </a:bodyPr>
          <a:lstStyle/>
          <a:p>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REFERENCES</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ekstvak 5">
            <a:extLst>
              <a:ext uri="{FF2B5EF4-FFF2-40B4-BE49-F238E27FC236}">
                <a16:creationId xmlns:a16="http://schemas.microsoft.com/office/drawing/2014/main" id="{510AA986-57AA-448E-A51A-3453C023A24B}"/>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BIBLIOGRAPHY</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9" name="Rechte verbindingslijn 8">
            <a:extLst>
              <a:ext uri="{FF2B5EF4-FFF2-40B4-BE49-F238E27FC236}">
                <a16:creationId xmlns:a16="http://schemas.microsoft.com/office/drawing/2014/main" id="{2AB7EF06-0C73-4802-9C5C-C925116E4B50}"/>
              </a:ext>
            </a:extLst>
          </p:cNvPr>
          <p:cNvCxnSpPr>
            <a:cxnSpLocks/>
          </p:cNvCxnSpPr>
          <p:nvPr userDrawn="1"/>
        </p:nvCxnSpPr>
        <p:spPr>
          <a:xfrm>
            <a:off x="5241925" y="607049"/>
            <a:ext cx="1704975"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25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Aangepaste indeling">
    <p:spTree>
      <p:nvGrpSpPr>
        <p:cNvPr id="1" name=""/>
        <p:cNvGrpSpPr/>
        <p:nvPr/>
      </p:nvGrpSpPr>
      <p:grpSpPr>
        <a:xfrm>
          <a:off x="0" y="0"/>
          <a:ext cx="0" cy="0"/>
          <a:chOff x="0" y="0"/>
          <a:chExt cx="0" cy="0"/>
        </a:xfrm>
      </p:grpSpPr>
      <p:sp>
        <p:nvSpPr>
          <p:cNvPr id="7" name="Trapezium 6">
            <a:extLst>
              <a:ext uri="{FF2B5EF4-FFF2-40B4-BE49-F238E27FC236}">
                <a16:creationId xmlns:a16="http://schemas.microsoft.com/office/drawing/2014/main" id="{71BFE002-F1BD-4760-9ABC-085A0456BE0E}"/>
              </a:ext>
            </a:extLst>
          </p:cNvPr>
          <p:cNvSpPr/>
          <p:nvPr userDrawn="1"/>
        </p:nvSpPr>
        <p:spPr>
          <a:xfrm>
            <a:off x="3326687" y="6708710"/>
            <a:ext cx="5538626"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rapezium 7">
            <a:extLst>
              <a:ext uri="{FF2B5EF4-FFF2-40B4-BE49-F238E27FC236}">
                <a16:creationId xmlns:a16="http://schemas.microsoft.com/office/drawing/2014/main" id="{03138B73-ED56-4730-B744-5A981B4C967E}"/>
              </a:ext>
            </a:extLst>
          </p:cNvPr>
          <p:cNvSpPr/>
          <p:nvPr userDrawn="1"/>
        </p:nvSpPr>
        <p:spPr>
          <a:xfrm rot="10800000">
            <a:off x="1900237" y="-10958"/>
            <a:ext cx="8391525" cy="156029"/>
          </a:xfrm>
          <a:prstGeom prst="trapezoid">
            <a:avLst>
              <a:gd name="adj" fmla="val 77713"/>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ijdelijke aanduiding voor tekst 10">
            <a:extLst>
              <a:ext uri="{FF2B5EF4-FFF2-40B4-BE49-F238E27FC236}">
                <a16:creationId xmlns:a16="http://schemas.microsoft.com/office/drawing/2014/main" id="{9E99EB14-C941-49FE-AA1D-513355E22976}"/>
              </a:ext>
            </a:extLst>
          </p:cNvPr>
          <p:cNvSpPr>
            <a:spLocks noGrp="1"/>
          </p:cNvSpPr>
          <p:nvPr>
            <p:ph type="body" sz="quarter" idx="10"/>
          </p:nvPr>
        </p:nvSpPr>
        <p:spPr>
          <a:xfrm>
            <a:off x="752474" y="1092843"/>
            <a:ext cx="5133917" cy="5203182"/>
          </a:xfrm>
          <a:prstGeom prst="rect">
            <a:avLst/>
          </a:prstGeom>
          <a:solidFill>
            <a:srgbClr val="263743"/>
          </a:solidFill>
          <a:ln>
            <a:solidFill>
              <a:srgbClr val="263743"/>
            </a:solidFill>
          </a:ln>
        </p:spPr>
        <p:txBody>
          <a:bodyPr lIns="137160" tIns="91440" rIns="137160" bIns="91440"/>
          <a:lstStyle>
            <a:lvl1pPr>
              <a:defRPr sz="18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LID4096" dirty="0"/>
          </a:p>
        </p:txBody>
      </p:sp>
      <p:sp>
        <p:nvSpPr>
          <p:cNvPr id="5" name="Tekstvak 4">
            <a:extLst>
              <a:ext uri="{FF2B5EF4-FFF2-40B4-BE49-F238E27FC236}">
                <a16:creationId xmlns:a16="http://schemas.microsoft.com/office/drawing/2014/main" id="{36C2E9AE-84D0-4B95-81C1-DF5D9DDC4546}"/>
              </a:ext>
            </a:extLst>
          </p:cNvPr>
          <p:cNvSpPr txBox="1"/>
          <p:nvPr userDrawn="1"/>
        </p:nvSpPr>
        <p:spPr>
          <a:xfrm>
            <a:off x="3601402" y="145072"/>
            <a:ext cx="4989194" cy="461665"/>
          </a:xfrm>
          <a:prstGeom prst="rect">
            <a:avLst/>
          </a:prstGeom>
          <a:noFill/>
        </p:spPr>
        <p:txBody>
          <a:bodyPr wrap="square" rtlCol="0">
            <a:spAutoFit/>
          </a:bodyPr>
          <a:lstStyle/>
          <a:p>
            <a:pPr algn="ctr"/>
            <a:r>
              <a:rPr lang="en-US"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INTERMEDIATE FEEDBACK</a:t>
            </a:r>
            <a:endParaRPr lang="LID4096" sz="2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6" name="Rechte verbindingslijn 5">
            <a:extLst>
              <a:ext uri="{FF2B5EF4-FFF2-40B4-BE49-F238E27FC236}">
                <a16:creationId xmlns:a16="http://schemas.microsoft.com/office/drawing/2014/main" id="{059B4B33-8A8E-49FF-8CFC-5D47A991CD8C}"/>
              </a:ext>
            </a:extLst>
          </p:cNvPr>
          <p:cNvCxnSpPr>
            <a:cxnSpLocks/>
          </p:cNvCxnSpPr>
          <p:nvPr userDrawn="1"/>
        </p:nvCxnSpPr>
        <p:spPr>
          <a:xfrm>
            <a:off x="4610100" y="607049"/>
            <a:ext cx="2978150" cy="0"/>
          </a:xfrm>
          <a:prstGeom prst="line">
            <a:avLst/>
          </a:prstGeom>
          <a:ln w="19050">
            <a:solidFill>
              <a:srgbClr val="263743"/>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7FFBD0E1-B143-4E94-847F-E7C2D8B1FDEC}"/>
              </a:ext>
            </a:extLst>
          </p:cNvPr>
          <p:cNvSpPr txBox="1"/>
          <p:nvPr userDrawn="1"/>
        </p:nvSpPr>
        <p:spPr>
          <a:xfrm>
            <a:off x="2562194" y="723511"/>
            <a:ext cx="1514475" cy="369332"/>
          </a:xfrm>
          <a:prstGeom prst="rect">
            <a:avLst/>
          </a:prstGeom>
          <a:noFill/>
        </p:spPr>
        <p:txBody>
          <a:bodyPr wrap="square" rtlCol="0">
            <a:spAutoFit/>
          </a:bodyPr>
          <a:lstStyle/>
          <a:p>
            <a:pPr algn="ctr"/>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SUPERVISOR</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2" name="Tijdelijke aanduiding voor tekst 10">
            <a:extLst>
              <a:ext uri="{FF2B5EF4-FFF2-40B4-BE49-F238E27FC236}">
                <a16:creationId xmlns:a16="http://schemas.microsoft.com/office/drawing/2014/main" id="{CF3D9217-A627-407C-94CA-F608E7A4A0D9}"/>
              </a:ext>
            </a:extLst>
          </p:cNvPr>
          <p:cNvSpPr>
            <a:spLocks noGrp="1"/>
          </p:cNvSpPr>
          <p:nvPr>
            <p:ph type="body" sz="quarter" idx="11"/>
          </p:nvPr>
        </p:nvSpPr>
        <p:spPr>
          <a:xfrm>
            <a:off x="6305606" y="1092844"/>
            <a:ext cx="5133915" cy="5203180"/>
          </a:xfrm>
          <a:prstGeom prst="rect">
            <a:avLst/>
          </a:prstGeom>
          <a:solidFill>
            <a:srgbClr val="263743"/>
          </a:solidFill>
          <a:ln>
            <a:solidFill>
              <a:srgbClr val="263743"/>
            </a:solidFill>
          </a:ln>
        </p:spPr>
        <p:txBody>
          <a:bodyPr lIns="137160" tIns="91440" rIns="137160" bIns="91440"/>
          <a:lstStyle>
            <a:lvl1pPr>
              <a:defRPr sz="18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vl2pPr>
              <a:defRPr sz="18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2pPr>
            <a:lvl3pPr>
              <a:defRPr sz="16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3pPr>
            <a:lvl4pPr>
              <a:defRPr sz="16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4pPr>
            <a:lvl5pPr>
              <a:defRPr sz="1600">
                <a:solidFill>
                  <a:srgbClr val="F7F7F7"/>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LID4096" dirty="0"/>
          </a:p>
        </p:txBody>
      </p:sp>
      <p:sp>
        <p:nvSpPr>
          <p:cNvPr id="15" name="Tekstvak 14">
            <a:extLst>
              <a:ext uri="{FF2B5EF4-FFF2-40B4-BE49-F238E27FC236}">
                <a16:creationId xmlns:a16="http://schemas.microsoft.com/office/drawing/2014/main" id="{EEBC97C9-779A-4011-BD3D-EBB17FD74D2B}"/>
              </a:ext>
            </a:extLst>
          </p:cNvPr>
          <p:cNvSpPr txBox="1"/>
          <p:nvPr userDrawn="1"/>
        </p:nvSpPr>
        <p:spPr>
          <a:xfrm>
            <a:off x="8115333" y="723511"/>
            <a:ext cx="1514475" cy="369332"/>
          </a:xfrm>
          <a:prstGeom prst="rect">
            <a:avLst/>
          </a:prstGeom>
          <a:noFill/>
        </p:spPr>
        <p:txBody>
          <a:bodyPr wrap="square" rtlCol="0">
            <a:spAutoFit/>
          </a:bodyPr>
          <a:lstStyle/>
          <a:p>
            <a:pPr algn="ctr"/>
            <a:r>
              <a:rPr lang="en-US"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COACH</a:t>
            </a:r>
            <a:endParaRPr lang="LID4096"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240331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Aangepaste indelin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5F0BFFF0-25AD-4E51-AB73-DB1BFC230A5A}"/>
              </a:ext>
            </a:extLst>
          </p:cNvPr>
          <p:cNvSpPr/>
          <p:nvPr userDrawn="1"/>
        </p:nvSpPr>
        <p:spPr>
          <a:xfrm>
            <a:off x="0" y="0"/>
            <a:ext cx="12192000" cy="6858000"/>
          </a:xfrm>
          <a:prstGeom prst="rect">
            <a:avLst/>
          </a:prstGeom>
          <a:solidFill>
            <a:srgbClr val="26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kstvak 4">
            <a:extLst>
              <a:ext uri="{FF2B5EF4-FFF2-40B4-BE49-F238E27FC236}">
                <a16:creationId xmlns:a16="http://schemas.microsoft.com/office/drawing/2014/main" id="{32080DC0-CB31-49B5-B55F-58FEEB2035AE}"/>
              </a:ext>
            </a:extLst>
          </p:cNvPr>
          <p:cNvSpPr txBox="1"/>
          <p:nvPr userDrawn="1"/>
        </p:nvSpPr>
        <p:spPr>
          <a:xfrm>
            <a:off x="3143250" y="2295525"/>
            <a:ext cx="5905500" cy="769441"/>
          </a:xfrm>
          <a:prstGeom prst="rect">
            <a:avLst/>
          </a:prstGeom>
          <a:noFill/>
        </p:spPr>
        <p:txBody>
          <a:bodyPr wrap="square" rtlCol="0">
            <a:spAutoFit/>
            <a:scene3d>
              <a:camera prst="orthographicFront"/>
              <a:lightRig rig="threePt" dir="t"/>
            </a:scene3d>
            <a:sp3d extrusionH="38100"/>
          </a:bodyPr>
          <a:lstStyle/>
          <a:p>
            <a:pPr algn="ctr"/>
            <a:r>
              <a:rPr lang="en-US"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rPr>
              <a:t>RESEARCH QUESTIONS</a:t>
            </a:r>
            <a:endParaRPr lang="LID4096" sz="4400" b="1" dirty="0">
              <a:solidFill>
                <a:srgbClr val="F7F7F7"/>
              </a:solidFill>
              <a:effectLst/>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6" name="Trapezium 5">
            <a:extLst>
              <a:ext uri="{FF2B5EF4-FFF2-40B4-BE49-F238E27FC236}">
                <a16:creationId xmlns:a16="http://schemas.microsoft.com/office/drawing/2014/main" id="{E9755ADD-1842-4094-886F-AE371FE615BF}"/>
              </a:ext>
            </a:extLst>
          </p:cNvPr>
          <p:cNvSpPr/>
          <p:nvPr userDrawn="1"/>
        </p:nvSpPr>
        <p:spPr>
          <a:xfrm>
            <a:off x="3326687" y="6708710"/>
            <a:ext cx="5538626"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rapezium 6">
            <a:extLst>
              <a:ext uri="{FF2B5EF4-FFF2-40B4-BE49-F238E27FC236}">
                <a16:creationId xmlns:a16="http://schemas.microsoft.com/office/drawing/2014/main" id="{6FB107F3-3858-4307-BEC4-B75E891F103C}"/>
              </a:ext>
            </a:extLst>
          </p:cNvPr>
          <p:cNvSpPr/>
          <p:nvPr userDrawn="1"/>
        </p:nvSpPr>
        <p:spPr>
          <a:xfrm rot="10800000">
            <a:off x="1900237" y="-10958"/>
            <a:ext cx="8391525" cy="156029"/>
          </a:xfrm>
          <a:prstGeom prst="trapezoid">
            <a:avLst>
              <a:gd name="adj" fmla="val 77713"/>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9" name="Rechte verbindingslijn 8">
            <a:extLst>
              <a:ext uri="{FF2B5EF4-FFF2-40B4-BE49-F238E27FC236}">
                <a16:creationId xmlns:a16="http://schemas.microsoft.com/office/drawing/2014/main" id="{914CF822-05F9-4C1D-9836-61D4CBD34F15}"/>
              </a:ext>
            </a:extLst>
          </p:cNvPr>
          <p:cNvCxnSpPr>
            <a:cxnSpLocks/>
          </p:cNvCxnSpPr>
          <p:nvPr userDrawn="1"/>
        </p:nvCxnSpPr>
        <p:spPr>
          <a:xfrm>
            <a:off x="8769927" y="2676525"/>
            <a:ext cx="1307523"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CA0D8F73-08E9-4C25-A0A6-BDC54A2DE6E2}"/>
              </a:ext>
            </a:extLst>
          </p:cNvPr>
          <p:cNvCxnSpPr>
            <a:cxnSpLocks/>
          </p:cNvCxnSpPr>
          <p:nvPr userDrawn="1"/>
        </p:nvCxnSpPr>
        <p:spPr>
          <a:xfrm>
            <a:off x="2085975" y="2676525"/>
            <a:ext cx="1313930" cy="0"/>
          </a:xfrm>
          <a:prstGeom prst="line">
            <a:avLst/>
          </a:prstGeom>
          <a:ln w="19050">
            <a:solidFill>
              <a:srgbClr val="F7F7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86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9D12768A-51E5-4C4B-B681-C36A72DD86BB}"/>
              </a:ext>
            </a:extLst>
          </p:cNvPr>
          <p:cNvSpPr/>
          <p:nvPr userDrawn="1"/>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97472857"/>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6" r:id="rId3"/>
    <p:sldLayoutId id="2147483656" r:id="rId4"/>
    <p:sldLayoutId id="2147483651" r:id="rId5"/>
    <p:sldLayoutId id="2147483650" r:id="rId6"/>
    <p:sldLayoutId id="2147483658" r:id="rId7"/>
    <p:sldLayoutId id="2147483657" r:id="rId8"/>
    <p:sldLayoutId id="2147483652" r:id="rId9"/>
    <p:sldLayoutId id="2147483659" r:id="rId10"/>
    <p:sldLayoutId id="2147483653" r:id="rId11"/>
    <p:sldLayoutId id="2147483660" r:id="rId12"/>
    <p:sldLayoutId id="2147483654" r:id="rId13"/>
    <p:sldLayoutId id="2147483655" r:id="rId14"/>
    <p:sldLayoutId id="2147483677" r:id="rId15"/>
    <p:sldLayoutId id="2147483667" r:id="rId16"/>
    <p:sldLayoutId id="2147483661" r:id="rId17"/>
    <p:sldLayoutId id="2147483662" r:id="rId18"/>
    <p:sldLayoutId id="2147483663" r:id="rId19"/>
    <p:sldLayoutId id="2147483673" r:id="rId20"/>
    <p:sldLayoutId id="2147483664" r:id="rId21"/>
    <p:sldLayoutId id="2147483665" r:id="rId22"/>
    <p:sldLayoutId id="2147483666" r:id="rId23"/>
    <p:sldLayoutId id="2147483672" r:id="rId24"/>
    <p:sldLayoutId id="2147483671" r:id="rId25"/>
    <p:sldLayoutId id="2147483668" r:id="rId26"/>
    <p:sldLayoutId id="2147483669" r:id="rId27"/>
    <p:sldLayoutId id="2147483670" r:id="rId28"/>
    <p:sldLayoutId id="214748367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tigerprints.clemson.edu/all_theses/2967" TargetMode="External"/><Relationship Id="rId2" Type="http://schemas.openxmlformats.org/officeDocument/2006/relationships/hyperlink" Target="https://doi.org/10.1007/s00371-017-1369-6" TargetMode="External"/><Relationship Id="rId1" Type="http://schemas.openxmlformats.org/officeDocument/2006/relationships/slideLayout" Target="../slideLayouts/slideLayout7.xml"/><Relationship Id="rId5" Type="http://schemas.openxmlformats.org/officeDocument/2006/relationships/hyperlink" Target="https://doi.org/10.1145/1516522.1516523" TargetMode="External"/><Relationship Id="rId4" Type="http://schemas.openxmlformats.org/officeDocument/2006/relationships/hyperlink" Target="https://www.youtube.com/watch?v=lHOIvPoet0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74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lIns="137160" tIns="91440" rIns="137160" bIns="91440" anchor="t"/>
          <a:lstStyle/>
          <a:p>
            <a:pPr marL="0" indent="0" algn="just">
              <a:buNone/>
            </a:pPr>
            <a:r>
              <a:rPr lang="nl-NL" u="sng">
                <a:latin typeface="Open Sans Condensed Light"/>
                <a:ea typeface="Open Sans Condensed Light"/>
                <a:cs typeface="Open Sans Condensed Light"/>
              </a:rPr>
              <a:t>Collision-free construction of animated feathers using implicit constraint surfaces</a:t>
            </a:r>
          </a:p>
          <a:p>
            <a:pPr marL="0" indent="0" algn="just">
              <a:buNone/>
            </a:pPr>
            <a:r>
              <a:rPr lang="nl-NL" sz="1400">
                <a:latin typeface="Open Sans Condensed Light"/>
                <a:ea typeface="Open Sans Condensed Light"/>
                <a:cs typeface="Open Sans Condensed Light"/>
              </a:rPr>
              <a:t>Generate feathers by placing key feathers and interpolating</a:t>
            </a:r>
            <a:endParaRPr lang="nl-NL" u="sng"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Avoid interpenetration by definining implicit constraint surfaces for each feather that does not intersect with</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any other constraint surface.</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Every constraint surface intersects the model through the root position of the feather</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Using the Loft function the curavture of the feather surface is handled (inject/remove volume)</a:t>
            </a:r>
            <a:endParaRPr lang="nl-NL" sz="1400"/>
          </a:p>
          <a:p>
            <a:pPr marL="0" indent="0" algn="just">
              <a:buNone/>
            </a:pPr>
            <a:r>
              <a:rPr lang="nl-NL" sz="1400">
                <a:latin typeface="Open Sans Condensed Light"/>
                <a:ea typeface="Open Sans Condensed Light"/>
                <a:cs typeface="Open Sans Condensed Light"/>
              </a:rPr>
              <a:t>Construct the feathers along the surface preserving, direction of shaft, length, angle of barbs of off shaft and length</a:t>
            </a:r>
            <a:endParaRPr lang="nl-NL" sz="1400" dirty="0">
              <a:latin typeface="Open Sans Condensed Light"/>
              <a:ea typeface="Open Sans Condensed Light"/>
              <a:cs typeface="Open Sans Condensed Light"/>
            </a:endParaRPr>
          </a:p>
          <a:p>
            <a:pPr marL="0" indent="0" algn="just">
              <a:buNone/>
            </a:pPr>
            <a:endParaRPr lang="nl-NL" sz="1400" dirty="0">
              <a:latin typeface="Open Sans Condensed Light"/>
              <a:ea typeface="Open Sans Condensed Light"/>
              <a:cs typeface="Open Sans Condensed Light"/>
            </a:endParaRPr>
          </a:p>
          <a:p>
            <a:pPr marL="0" indent="0" algn="just">
              <a:buNone/>
            </a:pPr>
            <a:endParaRPr lang="nl-NL" u="sng" dirty="0">
              <a:latin typeface="Open Sans Condensed Light"/>
              <a:ea typeface="Open Sans Condensed Light"/>
              <a:cs typeface="Open Sans Condensed Light"/>
            </a:endParaRPr>
          </a:p>
        </p:txBody>
      </p:sp>
      <p:pic>
        <p:nvPicPr>
          <p:cNvPr id="4" name="Afbeelding 4">
            <a:extLst>
              <a:ext uri="{FF2B5EF4-FFF2-40B4-BE49-F238E27FC236}">
                <a16:creationId xmlns:a16="http://schemas.microsoft.com/office/drawing/2014/main" id="{680A2B8D-52A1-47A3-A411-0D38188AEA5E}"/>
              </a:ext>
            </a:extLst>
          </p:cNvPr>
          <p:cNvPicPr>
            <a:picLocks noChangeAspect="1"/>
          </p:cNvPicPr>
          <p:nvPr/>
        </p:nvPicPr>
        <p:blipFill>
          <a:blip r:embed="rId2"/>
          <a:stretch>
            <a:fillRect/>
          </a:stretch>
        </p:blipFill>
        <p:spPr>
          <a:xfrm>
            <a:off x="8036560" y="1380098"/>
            <a:ext cx="2743200" cy="3102123"/>
          </a:xfrm>
          <a:prstGeom prst="rect">
            <a:avLst/>
          </a:prstGeom>
        </p:spPr>
      </p:pic>
    </p:spTree>
    <p:extLst>
      <p:ext uri="{BB962C8B-B14F-4D97-AF65-F5344CB8AC3E}">
        <p14:creationId xmlns:p14="http://schemas.microsoft.com/office/powerpoint/2010/main" val="138027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lIns="137160" tIns="91440" rIns="137160" bIns="91440" anchor="t"/>
          <a:lstStyle/>
          <a:p>
            <a:pPr marL="0" indent="0" algn="just">
              <a:buNone/>
            </a:pPr>
            <a:r>
              <a:rPr lang="nl-NL" u="sng">
                <a:latin typeface="Open Sans Condensed Light"/>
                <a:ea typeface="Open Sans Condensed Light"/>
                <a:cs typeface="Open Sans Condensed Light"/>
              </a:rPr>
              <a:t>An efficient feathering system with collision control</a:t>
            </a:r>
          </a:p>
          <a:p>
            <a:pPr marL="0" indent="0" algn="just">
              <a:buNone/>
            </a:pPr>
            <a:r>
              <a:rPr lang="nl-NL" sz="1400">
                <a:latin typeface="Open Sans Condensed Light"/>
                <a:ea typeface="Open Sans Condensed Light"/>
                <a:cs typeface="Open Sans Condensed Light"/>
              </a:rPr>
              <a:t>By using a skeleton for the mesh it is possible to have sufficient control over the feathers with minimal guide feathers.</a:t>
            </a:r>
            <a:endParaRPr lang="nl-NL" u="sng"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They assume that the distribution of the feathers is similar to that of bones</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It is then possible to interpolate between the different guides, based on the weights of the joints, to create a feather coat. Making the outcome </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more predictable.</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The generation of the feathers happens serially, </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to ensure that you get a nice thicker coat layer</a:t>
            </a:r>
          </a:p>
          <a:p>
            <a:pPr marL="0" indent="0" algn="just">
              <a:buNone/>
            </a:pPr>
            <a:r>
              <a:rPr lang="nl-NL" sz="1400">
                <a:latin typeface="Open Sans Condensed Light"/>
                <a:ea typeface="Open Sans Condensed Light"/>
                <a:cs typeface="Open Sans Condensed Light"/>
              </a:rPr>
              <a:t>you compare the nearby feathers, </a:t>
            </a:r>
          </a:p>
          <a:p>
            <a:pPr marL="0" indent="0" algn="just">
              <a:buNone/>
            </a:pPr>
            <a:r>
              <a:rPr lang="nl-NL" sz="1400">
                <a:latin typeface="Open Sans Condensed Light"/>
                <a:ea typeface="Open Sans Condensed Light"/>
                <a:cs typeface="Open Sans Condensed Light"/>
              </a:rPr>
              <a:t>as feathers far from eachother are unlikely to </a:t>
            </a:r>
            <a:endParaRPr lang="nl-NL"/>
          </a:p>
          <a:p>
            <a:pPr marL="0" indent="0" algn="just">
              <a:buNone/>
            </a:pPr>
            <a:r>
              <a:rPr lang="nl-NL" sz="1400">
                <a:latin typeface="Open Sans Condensed Light"/>
                <a:ea typeface="Open Sans Condensed Light"/>
                <a:cs typeface="Open Sans Condensed Light"/>
              </a:rPr>
              <a:t>interact </a:t>
            </a:r>
          </a:p>
          <a:p>
            <a:pPr marL="0" indent="0" algn="just">
              <a:buNone/>
            </a:pPr>
            <a:endParaRPr lang="nl-NL" sz="1400" dirty="0">
              <a:latin typeface="Open Sans Condensed Light"/>
              <a:ea typeface="Open Sans Condensed Light"/>
              <a:cs typeface="Open Sans Condensed Light"/>
            </a:endParaRPr>
          </a:p>
          <a:p>
            <a:pPr marL="0" indent="0" algn="just">
              <a:buNone/>
            </a:pPr>
            <a:endParaRPr lang="nl-NL" sz="1400" dirty="0">
              <a:latin typeface="Open Sans Condensed Light"/>
              <a:ea typeface="Open Sans Condensed Light"/>
              <a:cs typeface="Open Sans Condensed Light"/>
            </a:endParaRPr>
          </a:p>
          <a:p>
            <a:pPr marL="0" indent="0" algn="just">
              <a:buNone/>
            </a:pPr>
            <a:endParaRPr lang="nl-NL" u="sng" dirty="0">
              <a:latin typeface="Open Sans Condensed Light"/>
              <a:ea typeface="Open Sans Condensed Light"/>
              <a:cs typeface="Open Sans Condensed Light"/>
            </a:endParaRPr>
          </a:p>
        </p:txBody>
      </p:sp>
      <p:pic>
        <p:nvPicPr>
          <p:cNvPr id="3" name="Afbeelding 4" descr="Afbeelding met tekst, vogel, verschillend&#10;&#10;Automatisch gegenereerde beschrijving">
            <a:extLst>
              <a:ext uri="{FF2B5EF4-FFF2-40B4-BE49-F238E27FC236}">
                <a16:creationId xmlns:a16="http://schemas.microsoft.com/office/drawing/2014/main" id="{5869E097-48C5-4234-AAF4-DE67D5FFBFE2}"/>
              </a:ext>
            </a:extLst>
          </p:cNvPr>
          <p:cNvPicPr>
            <a:picLocks noChangeAspect="1"/>
          </p:cNvPicPr>
          <p:nvPr/>
        </p:nvPicPr>
        <p:blipFill>
          <a:blip r:embed="rId2"/>
          <a:stretch>
            <a:fillRect/>
          </a:stretch>
        </p:blipFill>
        <p:spPr>
          <a:xfrm>
            <a:off x="3727189" y="2219759"/>
            <a:ext cx="7899747" cy="4370452"/>
          </a:xfrm>
          <a:prstGeom prst="rect">
            <a:avLst/>
          </a:prstGeom>
        </p:spPr>
      </p:pic>
    </p:spTree>
    <p:extLst>
      <p:ext uri="{BB962C8B-B14F-4D97-AF65-F5344CB8AC3E}">
        <p14:creationId xmlns:p14="http://schemas.microsoft.com/office/powerpoint/2010/main" val="290795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9CB7546B-2EB1-4138-A737-CA489ECB9B20}"/>
              </a:ext>
            </a:extLst>
          </p:cNvPr>
          <p:cNvSpPr>
            <a:spLocks noGrp="1"/>
          </p:cNvSpPr>
          <p:nvPr>
            <p:ph type="body" sz="quarter" idx="10"/>
          </p:nvPr>
        </p:nvSpPr>
        <p:spPr/>
        <p:txBody>
          <a:bodyPr lIns="137160" tIns="91440" rIns="137160" bIns="91440" anchor="t"/>
          <a:lstStyle/>
          <a:p>
            <a:r>
              <a:rPr lang="en-US">
                <a:latin typeface="Open Sans Condensed Light"/>
                <a:ea typeface="Open Sans Condensed Light"/>
                <a:cs typeface="Open Sans Condensed Light"/>
              </a:rPr>
              <a:t>Iones, A., Kruph, A., Volodarsky, S., &amp; Zhukov, S. (n.d.). </a:t>
            </a:r>
            <a:r>
              <a:rPr lang="en-US" i="1">
                <a:latin typeface="Open Sans Condensed Light"/>
                <a:ea typeface="Open Sans Condensed Light"/>
                <a:cs typeface="Open Sans Condensed Light"/>
              </a:rPr>
              <a:t>Fur and Hair: practical modeling and rendering techniques</a:t>
            </a:r>
            <a:r>
              <a:rPr lang="en-US">
                <a:latin typeface="Open Sans Condensed Light"/>
                <a:ea typeface="Open Sans Condensed Light"/>
                <a:cs typeface="Open Sans Condensed Light"/>
              </a:rPr>
              <a:t>. </a:t>
            </a:r>
            <a:endParaRPr lang="LID4096" dirty="0"/>
          </a:p>
          <a:p>
            <a:r>
              <a:rPr lang="en-US">
                <a:latin typeface="Open Sans Condensed Light"/>
                <a:ea typeface="Open Sans Condensed Light"/>
                <a:cs typeface="Open Sans Condensed Light"/>
              </a:rPr>
              <a:t>Liu L., Li X., Chen Y., Liu X., Zhang J., &amp; Wu E. (2015). </a:t>
            </a:r>
            <a:r>
              <a:rPr lang="en-US" i="1">
                <a:latin typeface="Open Sans Condensed Light"/>
                <a:ea typeface="Open Sans Condensed Light"/>
                <a:cs typeface="Open Sans Condensed Light"/>
              </a:rPr>
              <a:t>efficient feathering system with collision control</a:t>
            </a:r>
            <a:r>
              <a:rPr lang="en-US">
                <a:latin typeface="Open Sans Condensed Light"/>
                <a:ea typeface="Open Sans Condensed Light"/>
                <a:cs typeface="Open Sans Condensed Light"/>
              </a:rPr>
              <a:t> (Vol. 34, Issue 7). </a:t>
            </a:r>
            <a:endParaRPr lang="LID4096"/>
          </a:p>
          <a:p>
            <a:r>
              <a:rPr lang="en-US">
                <a:latin typeface="Open Sans Condensed Light"/>
                <a:ea typeface="Open Sans Condensed Light"/>
                <a:cs typeface="Open Sans Condensed Light"/>
              </a:rPr>
              <a:t>Liu, L., Liu, X., Sheng, B., Chen, Y., &amp; Wu, E. (2017). Incremental collision-free feathering for animated surfaces. </a:t>
            </a:r>
            <a:r>
              <a:rPr lang="en-US" i="1">
                <a:latin typeface="Open Sans Condensed Light"/>
                <a:ea typeface="Open Sans Condensed Light"/>
                <a:cs typeface="Open Sans Condensed Light"/>
              </a:rPr>
              <a:t>Visual Computer</a:t>
            </a:r>
            <a:r>
              <a:rPr lang="en-US">
                <a:latin typeface="Open Sans Condensed Light"/>
                <a:ea typeface="Open Sans Condensed Light"/>
                <a:cs typeface="Open Sans Condensed Light"/>
              </a:rPr>
              <a:t>, </a:t>
            </a:r>
            <a:r>
              <a:rPr lang="en-US" i="1">
                <a:latin typeface="Open Sans Condensed Light"/>
                <a:ea typeface="Open Sans Condensed Light"/>
                <a:cs typeface="Open Sans Condensed Light"/>
              </a:rPr>
              <a:t>33</a:t>
            </a:r>
            <a:r>
              <a:rPr lang="en-US">
                <a:latin typeface="Open Sans Condensed Light"/>
                <a:ea typeface="Open Sans Condensed Light"/>
                <a:cs typeface="Open Sans Condensed Light"/>
              </a:rPr>
              <a:t>(6–8), 883–890. </a:t>
            </a:r>
            <a:r>
              <a:rPr lang="en-US" dirty="0">
                <a:latin typeface="Open Sans Condensed Light"/>
                <a:ea typeface="Open Sans Condensed Light"/>
                <a:cs typeface="Open Sans Condensed Light"/>
                <a:hlinkClick r:id="rId2"/>
              </a:rPr>
              <a:t>https://doi.org/10.1007/s00371-017-1369-6</a:t>
            </a:r>
            <a:r>
              <a:rPr lang="en-US" dirty="0">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Newport, M. (2005). </a:t>
            </a:r>
            <a:r>
              <a:rPr lang="en-US" i="1">
                <a:latin typeface="Open Sans Condensed Light"/>
                <a:ea typeface="Open Sans Condensed Light"/>
                <a:cs typeface="Open Sans Condensed Light"/>
              </a:rPr>
              <a:t>Start to Finish Feathers Solution (SFFS) Masters Thesis</a:t>
            </a:r>
            <a:r>
              <a:rPr lang="en-US">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Renee Baron, J. (2018). </a:t>
            </a:r>
            <a:r>
              <a:rPr lang="en-US" i="1">
                <a:latin typeface="Open Sans Condensed Light"/>
                <a:ea typeface="Open Sans Condensed Light"/>
                <a:cs typeface="Open Sans Condensed Light"/>
              </a:rPr>
              <a:t>Procedurally Generating Biologically Driven Bird and Non-Avian Dinosaur Feathers</a:t>
            </a:r>
            <a:r>
              <a:rPr lang="en-US">
                <a:latin typeface="Open Sans Condensed Light"/>
                <a:ea typeface="Open Sans Condensed Light"/>
                <a:cs typeface="Open Sans Condensed Light"/>
              </a:rPr>
              <a:t>. </a:t>
            </a:r>
            <a:r>
              <a:rPr lang="en-US" dirty="0">
                <a:latin typeface="Open Sans Condensed Light"/>
                <a:ea typeface="Open Sans Condensed Light"/>
                <a:cs typeface="Open Sans Condensed Light"/>
                <a:hlinkClick r:id="rId3"/>
              </a:rPr>
              <a:t>https://tigerprints.clemson.edu/all_theses/2967</a:t>
            </a:r>
            <a:r>
              <a:rPr lang="en-US" dirty="0">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Slay, Hannah., Bangay, Shaun., Spencer, S. N., SIGGRAPH., &amp; European Association for Computer Graphics. (2007). </a:t>
            </a:r>
            <a:r>
              <a:rPr lang="en-US" i="1">
                <a:latin typeface="Open Sans Condensed Light"/>
                <a:ea typeface="Open Sans Condensed Light"/>
                <a:cs typeface="Open Sans Condensed Light"/>
              </a:rPr>
              <a:t>Animated feather  coats using field lines</a:t>
            </a:r>
            <a:r>
              <a:rPr lang="en-US">
                <a:latin typeface="Open Sans Condensed Light"/>
                <a:ea typeface="Open Sans Condensed Light"/>
                <a:cs typeface="Open Sans Condensed Light"/>
              </a:rPr>
              <a:t>. Association for Computing Machinery. </a:t>
            </a:r>
            <a:endParaRPr lang="en-US"/>
          </a:p>
          <a:p>
            <a:r>
              <a:rPr lang="en-US">
                <a:latin typeface="Open Sans Condensed Light"/>
                <a:ea typeface="Open Sans Condensed Light"/>
                <a:cs typeface="Open Sans Condensed Light"/>
              </a:rPr>
              <a:t>Streit, L., &amp; Heidrich, W. (n.d.). </a:t>
            </a:r>
            <a:r>
              <a:rPr lang="en-US" i="1">
                <a:latin typeface="Open Sans Condensed Light"/>
                <a:ea typeface="Open Sans Condensed Light"/>
                <a:cs typeface="Open Sans Condensed Light"/>
              </a:rPr>
              <a:t>Generating Feather Coats Using Bezier Curves</a:t>
            </a:r>
            <a:r>
              <a:rPr lang="en-US">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Streit, L. M. (1996). </a:t>
            </a:r>
            <a:r>
              <a:rPr lang="en-US" i="1">
                <a:latin typeface="Open Sans Condensed Light"/>
                <a:ea typeface="Open Sans Condensed Light"/>
                <a:cs typeface="Open Sans Condensed Light"/>
              </a:rPr>
              <a:t>Modelling of Feather Coat Morphogenesis for Computer Graphics</a:t>
            </a:r>
            <a:r>
              <a:rPr lang="en-US">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Unreal Engine. (n.d.). </a:t>
            </a:r>
            <a:r>
              <a:rPr lang="en-US" i="1">
                <a:latin typeface="Open Sans Condensed Light"/>
                <a:ea typeface="Open Sans Condensed Light"/>
                <a:cs typeface="Open Sans Condensed Light"/>
              </a:rPr>
              <a:t>Creating Realistic Hair and Feathers in Unreal Engine | Webinar</a:t>
            </a:r>
            <a:r>
              <a:rPr lang="en-US">
                <a:latin typeface="Open Sans Condensed Light"/>
                <a:ea typeface="Open Sans Condensed Light"/>
                <a:cs typeface="Open Sans Condensed Light"/>
              </a:rPr>
              <a:t>. Retrieved October 5, 2021, from` </a:t>
            </a:r>
            <a:r>
              <a:rPr lang="en-US" dirty="0">
                <a:latin typeface="Open Sans Condensed Light"/>
                <a:ea typeface="Open Sans Condensed Light"/>
                <a:cs typeface="Open Sans Condensed Light"/>
                <a:hlinkClick r:id="rId4"/>
              </a:rPr>
              <a:t>https://www.youtube.com/watch?v=lHOIvPoet04</a:t>
            </a:r>
            <a:r>
              <a:rPr lang="en-US" dirty="0">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Weber, A. J., &amp; Gornowicz, G. (2009). Collision-free construction of animated feathers using implicit constraint surfaces. </a:t>
            </a:r>
            <a:r>
              <a:rPr lang="en-US" i="1">
                <a:latin typeface="Open Sans Condensed Light"/>
                <a:ea typeface="Open Sans Condensed Light"/>
                <a:cs typeface="Open Sans Condensed Light"/>
              </a:rPr>
              <a:t>ACM Transactions on Graphics</a:t>
            </a:r>
            <a:r>
              <a:rPr lang="en-US">
                <a:latin typeface="Open Sans Condensed Light"/>
                <a:ea typeface="Open Sans Condensed Light"/>
                <a:cs typeface="Open Sans Condensed Light"/>
              </a:rPr>
              <a:t>, </a:t>
            </a:r>
            <a:r>
              <a:rPr lang="en-US" i="1">
                <a:latin typeface="Open Sans Condensed Light"/>
                <a:ea typeface="Open Sans Condensed Light"/>
                <a:cs typeface="Open Sans Condensed Light"/>
              </a:rPr>
              <a:t>28</a:t>
            </a:r>
            <a:r>
              <a:rPr lang="en-US">
                <a:latin typeface="Open Sans Condensed Light"/>
                <a:ea typeface="Open Sans Condensed Light"/>
                <a:cs typeface="Open Sans Condensed Light"/>
              </a:rPr>
              <a:t>(2). </a:t>
            </a:r>
            <a:r>
              <a:rPr lang="en-US" dirty="0">
                <a:latin typeface="Open Sans Condensed Light"/>
                <a:ea typeface="Open Sans Condensed Light"/>
                <a:cs typeface="Open Sans Condensed Light"/>
                <a:hlinkClick r:id="rId5"/>
              </a:rPr>
              <a:t>https://doi.org/10.1145/1516522.1516523</a:t>
            </a:r>
            <a:r>
              <a:rPr lang="en-US" dirty="0">
                <a:latin typeface="Open Sans Condensed Light"/>
                <a:ea typeface="Open Sans Condensed Light"/>
                <a:cs typeface="Open Sans Condensed Light"/>
              </a:rPr>
              <a:t> </a:t>
            </a:r>
            <a:endParaRPr lang="en-US"/>
          </a:p>
          <a:p>
            <a:r>
              <a:rPr lang="en-US">
                <a:latin typeface="Open Sans Condensed Light"/>
                <a:ea typeface="Open Sans Condensed Light"/>
                <a:cs typeface="Open Sans Condensed Light"/>
              </a:rPr>
              <a:t>Zhang, E., Mischaikow, K., &amp; Turk, G. (n.d.). </a:t>
            </a:r>
            <a:r>
              <a:rPr lang="en-US" i="1">
                <a:latin typeface="Open Sans Condensed Light"/>
                <a:ea typeface="Open Sans Condensed Light"/>
                <a:cs typeface="Open Sans Condensed Light"/>
              </a:rPr>
              <a:t>Vector Field Design on Surfaces</a:t>
            </a:r>
            <a:r>
              <a:rPr lang="en-US">
                <a:latin typeface="Open Sans Condensed Light"/>
                <a:ea typeface="Open Sans Condensed Light"/>
                <a:cs typeface="Open Sans Condensed Light"/>
              </a:rPr>
              <a:t>. </a:t>
            </a:r>
            <a:endParaRPr lang="en-US"/>
          </a:p>
          <a:p>
            <a:r>
              <a:rPr lang="en-US" dirty="0">
                <a:latin typeface="Open Sans Condensed Light"/>
                <a:ea typeface="Open Sans Condensed Light"/>
                <a:cs typeface="Open Sans Condensed Light"/>
              </a:rPr>
              <a:t>  </a:t>
            </a:r>
            <a:r>
              <a:rPr lang="en-US" i="1">
                <a:latin typeface="Open Sans Condensed Light"/>
                <a:ea typeface="Open Sans Condensed Light"/>
                <a:cs typeface="Open Sans Condensed Light"/>
              </a:rPr>
              <a:t>es</a:t>
            </a:r>
            <a:r>
              <a:rPr lang="en-US">
                <a:latin typeface="Open Sans Condensed Light"/>
                <a:ea typeface="Open Sans Condensed Light"/>
                <a:cs typeface="Open Sans Condensed Light"/>
              </a:rPr>
              <a:t>.</a:t>
            </a:r>
          </a:p>
          <a:p>
            <a:endParaRPr lang="en-US" dirty="0"/>
          </a:p>
          <a:p>
            <a:endParaRPr lang="en-US" dirty="0"/>
          </a:p>
        </p:txBody>
      </p:sp>
    </p:spTree>
    <p:extLst>
      <p:ext uri="{BB962C8B-B14F-4D97-AF65-F5344CB8AC3E}">
        <p14:creationId xmlns:p14="http://schemas.microsoft.com/office/powerpoint/2010/main" val="255887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a:lstStyle/>
          <a:p>
            <a:pPr marL="0" indent="0" algn="just">
              <a:buNone/>
            </a:pPr>
            <a:r>
              <a:rPr lang="en-US" sz="1800" dirty="0"/>
              <a:t>&lt;&lt; Copy/Paste “Literature Study” feedback from the supervisor &gt;&gt; </a:t>
            </a:r>
            <a:endParaRPr lang="LID4096" dirty="0"/>
          </a:p>
        </p:txBody>
      </p:sp>
      <p:sp>
        <p:nvSpPr>
          <p:cNvPr id="3" name="Tijdelijke aanduiding voor tekst 2">
            <a:extLst>
              <a:ext uri="{FF2B5EF4-FFF2-40B4-BE49-F238E27FC236}">
                <a16:creationId xmlns:a16="http://schemas.microsoft.com/office/drawing/2014/main" id="{08671E76-1C3E-42C7-A142-03D042B4F9F8}"/>
              </a:ext>
            </a:extLst>
          </p:cNvPr>
          <p:cNvSpPr>
            <a:spLocks noGrp="1"/>
          </p:cNvSpPr>
          <p:nvPr>
            <p:ph type="body" sz="quarter" idx="11"/>
          </p:nvPr>
        </p:nvSpPr>
        <p:spPr/>
        <p:txBody>
          <a:bodyPr/>
          <a:lstStyle/>
          <a:p>
            <a:pPr marL="0" indent="0" algn="just">
              <a:buNone/>
            </a:pPr>
            <a:r>
              <a:rPr lang="en-US" sz="1800" dirty="0"/>
              <a:t>&lt;&lt; Copy/Paste “Literature Study” feedback from the coach &gt;&gt; </a:t>
            </a:r>
            <a:endParaRPr lang="LID4096" dirty="0"/>
          </a:p>
          <a:p>
            <a:endParaRPr lang="LID4096" dirty="0"/>
          </a:p>
        </p:txBody>
      </p:sp>
    </p:spTree>
    <p:extLst>
      <p:ext uri="{BB962C8B-B14F-4D97-AF65-F5344CB8AC3E}">
        <p14:creationId xmlns:p14="http://schemas.microsoft.com/office/powerpoint/2010/main" val="342666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27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9106454-8125-4D14-B9B7-B9A7534F9940}"/>
              </a:ext>
            </a:extLst>
          </p:cNvPr>
          <p:cNvSpPr>
            <a:spLocks noGrp="1"/>
          </p:cNvSpPr>
          <p:nvPr>
            <p:ph type="body" sz="quarter" idx="10"/>
          </p:nvPr>
        </p:nvSpPr>
        <p:spPr/>
        <p:txBody>
          <a:bodyPr/>
          <a:lstStyle/>
          <a:p>
            <a:r>
              <a:rPr lang="en-US" dirty="0"/>
              <a:t>&lt;&lt; Insert one or multiple research questions using a bullet point list &gt;&gt; </a:t>
            </a:r>
            <a:endParaRPr lang="LID4096" dirty="0"/>
          </a:p>
        </p:txBody>
      </p:sp>
    </p:spTree>
    <p:extLst>
      <p:ext uri="{BB962C8B-B14F-4D97-AF65-F5344CB8AC3E}">
        <p14:creationId xmlns:p14="http://schemas.microsoft.com/office/powerpoint/2010/main" val="429254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1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D0C95603-696A-422A-B723-8A849B72E3AF}"/>
              </a:ext>
            </a:extLst>
          </p:cNvPr>
          <p:cNvSpPr>
            <a:spLocks noGrp="1"/>
          </p:cNvSpPr>
          <p:nvPr>
            <p:ph type="body" sz="quarter" idx="10"/>
          </p:nvPr>
        </p:nvSpPr>
        <p:spPr/>
        <p:txBody>
          <a:bodyPr/>
          <a:lstStyle/>
          <a:p>
            <a:pPr marL="0" indent="0">
              <a:buNone/>
            </a:pPr>
            <a:r>
              <a:rPr lang="en-US" dirty="0"/>
              <a:t>&lt;&lt; Insert (an image of) your planning and risk management &gt;&gt;</a:t>
            </a:r>
            <a:endParaRPr lang="LID4096" dirty="0"/>
          </a:p>
        </p:txBody>
      </p:sp>
    </p:spTree>
    <p:extLst>
      <p:ext uri="{BB962C8B-B14F-4D97-AF65-F5344CB8AC3E}">
        <p14:creationId xmlns:p14="http://schemas.microsoft.com/office/powerpoint/2010/main" val="204898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a:lstStyle/>
          <a:p>
            <a:pPr marL="0" indent="0" algn="just">
              <a:buNone/>
            </a:pPr>
            <a:r>
              <a:rPr lang="en-US" sz="1800" dirty="0"/>
              <a:t>&lt;&lt; Copy/Paste “Research Question(s) &amp; Planning” feedback from the supervisor &gt;&gt; </a:t>
            </a:r>
            <a:endParaRPr lang="LID4096" dirty="0"/>
          </a:p>
        </p:txBody>
      </p:sp>
      <p:sp>
        <p:nvSpPr>
          <p:cNvPr id="3" name="Tijdelijke aanduiding voor tekst 2">
            <a:extLst>
              <a:ext uri="{FF2B5EF4-FFF2-40B4-BE49-F238E27FC236}">
                <a16:creationId xmlns:a16="http://schemas.microsoft.com/office/drawing/2014/main" id="{08671E76-1C3E-42C7-A142-03D042B4F9F8}"/>
              </a:ext>
            </a:extLst>
          </p:cNvPr>
          <p:cNvSpPr>
            <a:spLocks noGrp="1"/>
          </p:cNvSpPr>
          <p:nvPr>
            <p:ph type="body" sz="quarter" idx="11"/>
          </p:nvPr>
        </p:nvSpPr>
        <p:spPr/>
        <p:txBody>
          <a:bodyPr/>
          <a:lstStyle/>
          <a:p>
            <a:pPr marL="0" indent="0" algn="just">
              <a:buNone/>
            </a:pPr>
            <a:r>
              <a:rPr lang="en-US" sz="1800" dirty="0"/>
              <a:t>&lt;&lt; Copy/Paste “Research Question(s) &amp; Planning” feedback from the coach &gt;&gt; </a:t>
            </a:r>
            <a:endParaRPr lang="LID4096" dirty="0"/>
          </a:p>
        </p:txBody>
      </p:sp>
    </p:spTree>
    <p:extLst>
      <p:ext uri="{BB962C8B-B14F-4D97-AF65-F5344CB8AC3E}">
        <p14:creationId xmlns:p14="http://schemas.microsoft.com/office/powerpoint/2010/main" val="427408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7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20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a:lstStyle/>
          <a:p>
            <a:pPr marL="0" indent="0" algn="just">
              <a:buNone/>
            </a:pPr>
            <a:r>
              <a:rPr lang="en-US" sz="1800" dirty="0"/>
              <a:t>&lt;&lt; Insert entries recording your current progress &gt;&gt;</a:t>
            </a:r>
            <a:endParaRPr lang="LID4096" dirty="0"/>
          </a:p>
        </p:txBody>
      </p:sp>
    </p:spTree>
    <p:extLst>
      <p:ext uri="{BB962C8B-B14F-4D97-AF65-F5344CB8AC3E}">
        <p14:creationId xmlns:p14="http://schemas.microsoft.com/office/powerpoint/2010/main" val="219446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54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08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a:extLst>
              <a:ext uri="{FF2B5EF4-FFF2-40B4-BE49-F238E27FC236}">
                <a16:creationId xmlns:a16="http://schemas.microsoft.com/office/drawing/2014/main" id="{BCB13E48-6CC5-4F38-8A9A-952536B099F0}"/>
              </a:ext>
            </a:extLst>
          </p:cNvPr>
          <p:cNvSpPr txBox="1"/>
          <p:nvPr/>
        </p:nvSpPr>
        <p:spPr>
          <a:xfrm>
            <a:off x="73819" y="6296710"/>
            <a:ext cx="3936206" cy="523220"/>
          </a:xfrm>
          <a:prstGeom prst="rect">
            <a:avLst/>
          </a:prstGeom>
          <a:noFill/>
        </p:spPr>
        <p:txBody>
          <a:bodyPr wrap="square">
            <a:spAutoFit/>
          </a:bodyPr>
          <a:lstStyle/>
          <a:p>
            <a:pPr algn="l"/>
            <a:r>
              <a:rPr lang="en-US" sz="1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Major</a:t>
            </a:r>
            <a:r>
              <a:rPr lang="en-US"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BE"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Game Development</a:t>
            </a:r>
            <a:endParaRPr lang="en-US"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l"/>
            <a:r>
              <a:rPr lang="en-US" sz="1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Academic Year</a:t>
            </a:r>
            <a:r>
              <a:rPr lang="en-US"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BE"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2021-2022</a:t>
            </a:r>
            <a:endParaRPr lang="LID4096" sz="1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 name="Tekstvak 6">
            <a:extLst>
              <a:ext uri="{FF2B5EF4-FFF2-40B4-BE49-F238E27FC236}">
                <a16:creationId xmlns:a16="http://schemas.microsoft.com/office/drawing/2014/main" id="{2EEEA533-8C03-4ED1-B38D-33E9D4D2C485}"/>
              </a:ext>
            </a:extLst>
          </p:cNvPr>
          <p:cNvSpPr txBox="1"/>
          <p:nvPr/>
        </p:nvSpPr>
        <p:spPr>
          <a:xfrm>
            <a:off x="7553326" y="6296710"/>
            <a:ext cx="4538662" cy="523220"/>
          </a:xfrm>
          <a:prstGeom prst="rect">
            <a:avLst/>
          </a:prstGeom>
          <a:noFill/>
        </p:spPr>
        <p:txBody>
          <a:bodyPr wrap="square">
            <a:spAutoFit/>
          </a:bodyPr>
          <a:lstStyle/>
          <a:p>
            <a:pPr algn="r"/>
            <a:r>
              <a:rPr lang="en-US" sz="1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Supervisor</a:t>
            </a:r>
            <a:r>
              <a:rPr lang="en-US"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BE"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Alex Vanden </a:t>
            </a:r>
            <a:r>
              <a:rPr lang="en-BE" sz="1400" dirty="0" err="1">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Abeele</a:t>
            </a:r>
            <a:endParaRPr lang="en-US"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r"/>
            <a:r>
              <a:rPr lang="en-US" sz="14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Coach</a:t>
            </a:r>
            <a:r>
              <a:rPr lang="en-US"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BE" sz="1400" dirty="0">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Marijn </a:t>
            </a:r>
            <a:r>
              <a:rPr lang="en-BE" sz="1400" dirty="0" err="1">
                <a:solidFill>
                  <a:srgbClr val="263743"/>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Verspecht</a:t>
            </a:r>
            <a:endParaRPr lang="LID4096" sz="1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8" name="Tekstvak 7">
            <a:extLst>
              <a:ext uri="{FF2B5EF4-FFF2-40B4-BE49-F238E27FC236}">
                <a16:creationId xmlns:a16="http://schemas.microsoft.com/office/drawing/2014/main" id="{C945D5C3-203E-4CC9-9BCB-B1BADCC73F0C}"/>
              </a:ext>
            </a:extLst>
          </p:cNvPr>
          <p:cNvSpPr txBox="1"/>
          <p:nvPr/>
        </p:nvSpPr>
        <p:spPr>
          <a:xfrm>
            <a:off x="2833687" y="5724525"/>
            <a:ext cx="6524625" cy="523220"/>
          </a:xfrm>
          <a:prstGeom prst="rect">
            <a:avLst/>
          </a:prstGeom>
          <a:noFill/>
        </p:spPr>
        <p:txBody>
          <a:bodyPr wrap="square">
            <a:spAutoFit/>
          </a:bodyPr>
          <a:lstStyle/>
          <a:p>
            <a:pPr algn="ctr"/>
            <a:r>
              <a:rPr lang="en-BE" sz="2800" dirty="0">
                <a:solidFill>
                  <a:srgbClr val="263743"/>
                </a:solidFill>
                <a:latin typeface="Open Sans Condensed" panose="020B0806030504020204" pitchFamily="34" charset="0"/>
                <a:ea typeface="Open Sans Condensed" panose="020B0806030504020204" pitchFamily="34" charset="0"/>
                <a:cs typeface="Open Sans Condensed" panose="020B0806030504020204" pitchFamily="34" charset="0"/>
              </a:rPr>
              <a:t>Sven Machon</a:t>
            </a:r>
            <a:endParaRPr lang="LID4096" sz="2800" dirty="0"/>
          </a:p>
        </p:txBody>
      </p:sp>
    </p:spTree>
    <p:extLst>
      <p:ext uri="{BB962C8B-B14F-4D97-AF65-F5344CB8AC3E}">
        <p14:creationId xmlns:p14="http://schemas.microsoft.com/office/powerpoint/2010/main" val="406203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4F5780D-6340-4D4B-8C15-2798C95399AB}"/>
              </a:ext>
            </a:extLst>
          </p:cNvPr>
          <p:cNvSpPr>
            <a:spLocks noGrp="1"/>
          </p:cNvSpPr>
          <p:nvPr>
            <p:ph type="body" sz="quarter" idx="10"/>
          </p:nvPr>
        </p:nvSpPr>
        <p:spPr/>
        <p:txBody>
          <a:bodyPr/>
          <a:lstStyle/>
          <a:p>
            <a:pPr marL="0" indent="0">
              <a:buNone/>
            </a:pPr>
            <a:r>
              <a:rPr lang="en-BE" dirty="0"/>
              <a:t>Procedural Feather System</a:t>
            </a:r>
            <a:endParaRPr lang="LID4096" dirty="0"/>
          </a:p>
        </p:txBody>
      </p:sp>
      <p:sp>
        <p:nvSpPr>
          <p:cNvPr id="3" name="Tijdelijke aanduiding voor tekst 2">
            <a:extLst>
              <a:ext uri="{FF2B5EF4-FFF2-40B4-BE49-F238E27FC236}">
                <a16:creationId xmlns:a16="http://schemas.microsoft.com/office/drawing/2014/main" id="{5F511B5E-708D-4B1A-8ED9-359FDD54A8A0}"/>
              </a:ext>
            </a:extLst>
          </p:cNvPr>
          <p:cNvSpPr>
            <a:spLocks noGrp="1"/>
          </p:cNvSpPr>
          <p:nvPr>
            <p:ph type="body" sz="quarter" idx="11"/>
          </p:nvPr>
        </p:nvSpPr>
        <p:spPr/>
        <p:txBody>
          <a:bodyPr/>
          <a:lstStyle/>
          <a:p>
            <a:pPr marL="0" indent="0">
              <a:buNone/>
            </a:pPr>
            <a:r>
              <a:rPr lang="en-US"/>
              <a:t>Creating </a:t>
            </a:r>
            <a:r>
              <a:rPr lang="en-US" dirty="0"/>
              <a:t>realistic feathers for computer graphics can be challenging. This is due to the large amount of feathers to create a realistic effect, but also due to the interaction between the feathers individually and the wide range of different feather patterns and </a:t>
            </a:r>
            <a:r>
              <a:rPr lang="en-US" dirty="0" err="1"/>
              <a:t>behaviour</a:t>
            </a:r>
            <a:r>
              <a:rPr lang="en-US" dirty="0"/>
              <a:t>. While artists want control over the final look and feel, automating the process by procedurally generating the bulk of the feathers can be a big lifesaver. Explore different methods and tools to procedurally generate feathers.GD: integrate a feather system in a game engine while exploring the limitations/challenges of the system in a typical real-time </a:t>
            </a:r>
            <a:r>
              <a:rPr lang="en-US" dirty="0" err="1"/>
              <a:t>evironment</a:t>
            </a:r>
            <a:r>
              <a:rPr lang="en-US" dirty="0"/>
              <a:t> (e.g. procedurally generated damage patterns at runtime).</a:t>
            </a:r>
          </a:p>
        </p:txBody>
      </p:sp>
    </p:spTree>
    <p:extLst>
      <p:ext uri="{BB962C8B-B14F-4D97-AF65-F5344CB8AC3E}">
        <p14:creationId xmlns:p14="http://schemas.microsoft.com/office/powerpoint/2010/main" val="105667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90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a:lstStyle/>
          <a:p>
            <a:pPr marL="0" indent="0" algn="just">
              <a:buNone/>
            </a:pPr>
            <a:r>
              <a:rPr lang="en-BE" u="sng"/>
              <a:t>04/10-10/10</a:t>
            </a:r>
            <a:endParaRPr lang="en-BE" u="sng" dirty="0"/>
          </a:p>
          <a:p>
            <a:pPr marL="0" indent="0" algn="just">
              <a:buNone/>
            </a:pPr>
            <a:r>
              <a:rPr lang="en-BE" dirty="0"/>
              <a:t>So far I have been looking into the different ways that feather generation has been done so far, more specifically I have been reading about feather generation through </a:t>
            </a:r>
            <a:r>
              <a:rPr lang="en-US" dirty="0"/>
              <a:t>B</a:t>
            </a:r>
            <a:r>
              <a:rPr lang="en-BE" dirty="0" err="1"/>
              <a:t>ezier</a:t>
            </a:r>
            <a:r>
              <a:rPr lang="en-BE" dirty="0"/>
              <a:t> curves and field lines. I haven’t read a lot of papers completely yet but I have collected a bunch that I have skimmed and am preparing to read fully</a:t>
            </a:r>
            <a:endParaRPr lang="LID4096" dirty="0"/>
          </a:p>
        </p:txBody>
      </p:sp>
    </p:spTree>
    <p:extLst>
      <p:ext uri="{BB962C8B-B14F-4D97-AF65-F5344CB8AC3E}">
        <p14:creationId xmlns:p14="http://schemas.microsoft.com/office/powerpoint/2010/main" val="41222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lIns="137160" tIns="91440" rIns="137160" bIns="91440" anchor="t"/>
          <a:lstStyle/>
          <a:p>
            <a:pPr marL="0" indent="0" algn="just">
              <a:buNone/>
            </a:pPr>
            <a:r>
              <a:rPr lang="en-BE" u="sng" dirty="0">
                <a:latin typeface="Open Sans Condensed Light"/>
                <a:ea typeface="Open Sans Condensed Light"/>
                <a:cs typeface="Open Sans Condensed Light"/>
              </a:rPr>
              <a:t>11/10-17/10</a:t>
            </a:r>
            <a:endParaRPr lang="en-BE" u="sng" dirty="0"/>
          </a:p>
          <a:p>
            <a:pPr marL="0" indent="0" algn="just">
              <a:buNone/>
            </a:pPr>
            <a:r>
              <a:rPr lang="LID4096" dirty="0">
                <a:latin typeface="Open Sans Condensed Light"/>
                <a:ea typeface="Open Sans Condensed Light"/>
                <a:cs typeface="Open Sans Condensed Light"/>
              </a:rPr>
              <a:t>This week I have mostly </a:t>
            </a:r>
            <a:r>
              <a:rPr lang="LID4096" dirty="0" err="1">
                <a:latin typeface="Open Sans Condensed Light"/>
                <a:ea typeface="Open Sans Condensed Light"/>
                <a:cs typeface="Open Sans Condensed Light"/>
              </a:rPr>
              <a:t>focussed</a:t>
            </a:r>
            <a:r>
              <a:rPr lang="LID4096">
                <a:latin typeface="Open Sans Condensed Light"/>
                <a:ea typeface="Open Sans Condensed Light"/>
                <a:cs typeface="Open Sans Condensed Light"/>
              </a:rPr>
              <a:t> on preparing for the unwrap festival and therefore I </a:t>
            </a:r>
            <a:r>
              <a:rPr lang="LID4096" dirty="0">
                <a:latin typeface="Open Sans Condensed Light"/>
                <a:ea typeface="Open Sans Condensed Light"/>
                <a:cs typeface="Open Sans Condensed Light"/>
              </a:rPr>
              <a:t>haven't had the chance to read a lot of new papers.</a:t>
            </a:r>
          </a:p>
        </p:txBody>
      </p:sp>
    </p:spTree>
    <p:extLst>
      <p:ext uri="{BB962C8B-B14F-4D97-AF65-F5344CB8AC3E}">
        <p14:creationId xmlns:p14="http://schemas.microsoft.com/office/powerpoint/2010/main" val="317408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lIns="137160" tIns="91440" rIns="137160" bIns="91440" anchor="t"/>
          <a:lstStyle/>
          <a:p>
            <a:pPr marL="0" indent="0" algn="just">
              <a:buNone/>
            </a:pPr>
            <a:r>
              <a:rPr lang="en-BE" u="sng" dirty="0">
                <a:latin typeface="Open Sans Condensed Light"/>
                <a:ea typeface="Open Sans Condensed Light"/>
                <a:cs typeface="Open Sans Condensed Light"/>
              </a:rPr>
              <a:t>18/10-24/10</a:t>
            </a:r>
            <a:endParaRPr lang="nl-NL"/>
          </a:p>
          <a:p>
            <a:pPr marL="0" indent="0" algn="just">
              <a:buNone/>
            </a:pPr>
            <a:r>
              <a:rPr lang="LID4096" dirty="0">
                <a:latin typeface="Open Sans Condensed Light"/>
                <a:ea typeface="Open Sans Condensed Light"/>
                <a:cs typeface="Open Sans Condensed Light"/>
              </a:rPr>
              <a:t>I have looked into multiple things this week, and some things seem very promising to continue with. Firs of all I have decided that Bezier curves are </a:t>
            </a:r>
            <a:r>
              <a:rPr lang="LID4096" b="1" dirty="0">
                <a:latin typeface="Open Sans Condensed Light"/>
                <a:ea typeface="Open Sans Condensed Light"/>
                <a:cs typeface="Open Sans Condensed Light"/>
              </a:rPr>
              <a:t>not </a:t>
            </a:r>
            <a:r>
              <a:rPr lang="LID4096" dirty="0">
                <a:latin typeface="Open Sans Condensed Light"/>
                <a:ea typeface="Open Sans Condensed Light"/>
                <a:cs typeface="Open Sans Condensed Light"/>
              </a:rPr>
              <a:t>the way to go. Field lines then again do seem like they could be interesting. By creating a vector field around the model and placing the feathers according to the field lines, you can ensure that the feathers do not intersect, due to the non-intersection property of field lines, as long as you don't make the feathers to wide at least. Using a few key orientations at certain locations allows for control over the feather orientation. I spent some time looking into what vector fields and field lines are to better understand the concepts presented. Just using field lines had the drawback that it will often mean that the feathers a created parellel, meaning you will not have they layered coat effect that a real feather coat has. That is where the ordering of feathers comes in. </a:t>
            </a:r>
            <a:endParaRPr lang="LID4096"/>
          </a:p>
          <a:p>
            <a:pPr marL="0" indent="0" algn="just">
              <a:buNone/>
            </a:pPr>
            <a:r>
              <a:rPr lang="LID4096" dirty="0">
                <a:latin typeface="Open Sans Condensed Light"/>
                <a:ea typeface="Open Sans Condensed Light"/>
                <a:cs typeface="Open Sans Condensed Light"/>
              </a:rPr>
              <a:t>Another way of generating feather is by using a skeleton. The distribution of feathers is often similar to that of the bones. If you then associate the guide feathers with the skeleton you can interpolate using the blend weights, giving you clear and predictable control. The order in which the feathers are generated is important for the final look of the feather coat. An incorrect ordering will cause intersections while if you order </a:t>
            </a:r>
            <a:r>
              <a:rPr lang="LID4096">
                <a:latin typeface="Open Sans Condensed Light"/>
                <a:ea typeface="Open Sans Condensed Light"/>
                <a:cs typeface="Open Sans Condensed Light"/>
              </a:rPr>
              <a:t>them correctly it allows for the feathers to be generated more closely to one another, making a more dense, full feather coat.</a:t>
            </a:r>
            <a:endParaRPr lang="LID4096" dirty="0">
              <a:latin typeface="Open Sans Condensed Light"/>
              <a:ea typeface="Open Sans Condensed Light"/>
              <a:cs typeface="Open Sans Condensed Light"/>
            </a:endParaRPr>
          </a:p>
        </p:txBody>
      </p:sp>
    </p:spTree>
    <p:extLst>
      <p:ext uri="{BB962C8B-B14F-4D97-AF65-F5344CB8AC3E}">
        <p14:creationId xmlns:p14="http://schemas.microsoft.com/office/powerpoint/2010/main" val="376154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18B6730-98BB-4881-8DB5-353D6BA8FD2A}"/>
              </a:ext>
            </a:extLst>
          </p:cNvPr>
          <p:cNvSpPr>
            <a:spLocks noGrp="1"/>
          </p:cNvSpPr>
          <p:nvPr>
            <p:ph type="body" sz="quarter" idx="10"/>
          </p:nvPr>
        </p:nvSpPr>
        <p:spPr/>
        <p:txBody>
          <a:bodyPr lIns="137160" tIns="91440" rIns="137160" bIns="91440" anchor="t"/>
          <a:lstStyle/>
          <a:p>
            <a:pPr marL="0" indent="0" algn="just">
              <a:buNone/>
            </a:pPr>
            <a:r>
              <a:rPr lang="nl-NL" u="sng" dirty="0" err="1">
                <a:latin typeface="Open Sans Condensed Light"/>
                <a:ea typeface="Open Sans Condensed Light"/>
                <a:cs typeface="Open Sans Condensed Light"/>
              </a:rPr>
              <a:t>Animated</a:t>
            </a:r>
            <a:r>
              <a:rPr lang="nl-NL" u="sng" dirty="0">
                <a:latin typeface="Open Sans Condensed Light"/>
                <a:ea typeface="Open Sans Condensed Light"/>
                <a:cs typeface="Open Sans Condensed Light"/>
              </a:rPr>
              <a:t> </a:t>
            </a:r>
            <a:r>
              <a:rPr lang="nl-NL" u="sng" dirty="0" err="1">
                <a:latin typeface="Open Sans Condensed Light"/>
                <a:ea typeface="Open Sans Condensed Light"/>
                <a:cs typeface="Open Sans Condensed Light"/>
              </a:rPr>
              <a:t>feather</a:t>
            </a:r>
            <a:r>
              <a:rPr lang="nl-NL" u="sng" dirty="0">
                <a:latin typeface="Open Sans Condensed Light"/>
                <a:ea typeface="Open Sans Condensed Light"/>
                <a:cs typeface="Open Sans Condensed Light"/>
              </a:rPr>
              <a:t> coats </a:t>
            </a:r>
            <a:r>
              <a:rPr lang="nl-NL" u="sng" dirty="0" err="1">
                <a:latin typeface="Open Sans Condensed Light"/>
                <a:ea typeface="Open Sans Condensed Light"/>
                <a:cs typeface="Open Sans Condensed Light"/>
              </a:rPr>
              <a:t>using</a:t>
            </a:r>
            <a:r>
              <a:rPr lang="nl-NL" u="sng" dirty="0">
                <a:latin typeface="Open Sans Condensed Light"/>
                <a:ea typeface="Open Sans Condensed Light"/>
                <a:cs typeface="Open Sans Condensed Light"/>
              </a:rPr>
              <a:t> field </a:t>
            </a:r>
            <a:r>
              <a:rPr lang="nl-NL" u="sng" dirty="0" err="1">
                <a:latin typeface="Open Sans Condensed Light"/>
                <a:ea typeface="Open Sans Condensed Light"/>
                <a:cs typeface="Open Sans Condensed Light"/>
              </a:rPr>
              <a:t>lines</a:t>
            </a:r>
          </a:p>
          <a:p>
            <a:pPr marL="0" indent="0" algn="just">
              <a:buNone/>
            </a:pPr>
            <a:r>
              <a:rPr lang="nl-NL" sz="1400">
                <a:latin typeface="Open Sans Condensed Light"/>
                <a:ea typeface="Open Sans Condensed Light"/>
                <a:cs typeface="Open Sans Condensed Light"/>
              </a:rPr>
              <a:t>Specify key orientation vectors and then interpolate between</a:t>
            </a:r>
          </a:p>
          <a:p>
            <a:pPr marL="0" indent="0" algn="just">
              <a:buNone/>
            </a:pPr>
            <a:r>
              <a:rPr lang="nl-NL" sz="1400">
                <a:latin typeface="Open Sans Condensed Light"/>
                <a:ea typeface="Open Sans Condensed Light"/>
                <a:cs typeface="Open Sans Condensed Light"/>
              </a:rPr>
              <a:t>     Specified direction by the user in a plane perpendicular to the surface normal</a:t>
            </a:r>
          </a:p>
          <a:p>
            <a:pPr marL="0" indent="0" algn="just">
              <a:buNone/>
            </a:pPr>
            <a:r>
              <a:rPr lang="nl-NL" sz="1400">
                <a:latin typeface="Open Sans Condensed Light"/>
                <a:ea typeface="Open Sans Condensed Light"/>
                <a:cs typeface="Open Sans Condensed Light"/>
              </a:rPr>
              <a:t>Define the vector field and the field lines within. The field needs an outward component to keep the feathers</a:t>
            </a:r>
          </a:p>
          <a:p>
            <a:pPr marL="0" indent="0" algn="just">
              <a:buNone/>
            </a:pPr>
            <a:r>
              <a:rPr lang="nl-NL" sz="1400">
                <a:latin typeface="Open Sans Condensed Light"/>
                <a:ea typeface="Open Sans Condensed Light"/>
                <a:cs typeface="Open Sans Condensed Light"/>
              </a:rPr>
              <a:t>from intersecting with the surface and closeby feathers. After the outwards component the field line needs to run parallel</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to keep the shape of the underlying object</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The feathers are placed at the vertices of the original mesh. Deform a duplicate of the base feather model with its own transformations</a:t>
            </a:r>
            <a:endParaRPr lang="nl-NL" sz="1400" dirty="0">
              <a:latin typeface="Open Sans Condensed Light"/>
              <a:ea typeface="Open Sans Condensed Light"/>
              <a:cs typeface="Open Sans Condensed Light"/>
            </a:endParaRPr>
          </a:p>
          <a:p>
            <a:pPr marL="0" indent="0" algn="just">
              <a:buNone/>
            </a:pPr>
            <a:r>
              <a:rPr lang="nl-NL" sz="1400">
                <a:latin typeface="Open Sans Condensed Light"/>
                <a:ea typeface="Open Sans Condensed Light"/>
                <a:cs typeface="Open Sans Condensed Light"/>
              </a:rPr>
              <a:t>Transform the feather starting at the root working your way up.</a:t>
            </a:r>
            <a:endParaRPr lang="nl-NL" sz="1400" dirty="0">
              <a:latin typeface="Open Sans Condensed Light"/>
              <a:ea typeface="Open Sans Condensed Light"/>
              <a:cs typeface="Open Sans Condensed Light"/>
            </a:endParaRPr>
          </a:p>
          <a:p>
            <a:pPr marL="0" indent="0" algn="just">
              <a:buNone/>
            </a:pPr>
            <a:endParaRPr lang="nl-NL" u="sng" dirty="0">
              <a:latin typeface="Open Sans Condensed Light"/>
              <a:ea typeface="Open Sans Condensed Light"/>
              <a:cs typeface="Open Sans Condensed Light"/>
            </a:endParaRPr>
          </a:p>
        </p:txBody>
      </p:sp>
      <p:pic>
        <p:nvPicPr>
          <p:cNvPr id="3" name="Afbeelding 3">
            <a:extLst>
              <a:ext uri="{FF2B5EF4-FFF2-40B4-BE49-F238E27FC236}">
                <a16:creationId xmlns:a16="http://schemas.microsoft.com/office/drawing/2014/main" id="{C59EEAE8-4377-476F-92E0-196976560DF8}"/>
              </a:ext>
            </a:extLst>
          </p:cNvPr>
          <p:cNvPicPr>
            <a:picLocks noChangeAspect="1"/>
          </p:cNvPicPr>
          <p:nvPr/>
        </p:nvPicPr>
        <p:blipFill>
          <a:blip r:embed="rId2"/>
          <a:stretch>
            <a:fillRect/>
          </a:stretch>
        </p:blipFill>
        <p:spPr>
          <a:xfrm>
            <a:off x="8735695" y="1222375"/>
            <a:ext cx="2381250" cy="2381250"/>
          </a:xfrm>
          <a:prstGeom prst="rect">
            <a:avLst/>
          </a:prstGeom>
          <a:ln>
            <a:solidFill>
              <a:schemeClr val="tx2"/>
            </a:solidFill>
          </a:ln>
        </p:spPr>
      </p:pic>
    </p:spTree>
    <p:extLst>
      <p:ext uri="{BB962C8B-B14F-4D97-AF65-F5344CB8AC3E}">
        <p14:creationId xmlns:p14="http://schemas.microsoft.com/office/powerpoint/2010/main" val="130988871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Breedbeeld</PresentationFormat>
  <Paragraphs>17</Paragraphs>
  <Slides>22</Slides>
  <Notes>0</Notes>
  <HiddenSlides>0</HiddenSlides>
  <MMClips>0</MMClips>
  <ScaleCrop>false</ScaleCrop>
  <HeadingPairs>
    <vt:vector size="4" baseType="variant">
      <vt:variant>
        <vt:lpstr>Thema</vt:lpstr>
      </vt:variant>
      <vt:variant>
        <vt:i4>1</vt:i4>
      </vt:variant>
      <vt:variant>
        <vt:lpstr>Diatitels</vt:lpstr>
      </vt:variant>
      <vt:variant>
        <vt:i4>22</vt:i4>
      </vt:variant>
    </vt:vector>
  </HeadingPairs>
  <TitlesOfParts>
    <vt:vector size="23" baseType="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Delaere Matthieu</dc:creator>
  <cp:lastModifiedBy>sven machon</cp:lastModifiedBy>
  <cp:revision>330</cp:revision>
  <dcterms:created xsi:type="dcterms:W3CDTF">2021-08-24T07:41:16Z</dcterms:created>
  <dcterms:modified xsi:type="dcterms:W3CDTF">2021-11-03T12:41:37Z</dcterms:modified>
</cp:coreProperties>
</file>