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79" r:id="rId5"/>
    <p:sldId id="260" r:id="rId6"/>
    <p:sldId id="258" r:id="rId7"/>
    <p:sldId id="259" r:id="rId8"/>
    <p:sldId id="257" r:id="rId9"/>
    <p:sldId id="264" r:id="rId10"/>
    <p:sldId id="269" r:id="rId11"/>
    <p:sldId id="271" r:id="rId12"/>
    <p:sldId id="272" r:id="rId13"/>
    <p:sldId id="273" r:id="rId14"/>
    <p:sldId id="275" r:id="rId15"/>
    <p:sldId id="270" r:id="rId16"/>
    <p:sldId id="261" r:id="rId17"/>
    <p:sldId id="281" r:id="rId18"/>
    <p:sldId id="267" r:id="rId19"/>
    <p:sldId id="274" r:id="rId20"/>
    <p:sldId id="263" r:id="rId21"/>
    <p:sldId id="266" r:id="rId22"/>
    <p:sldId id="277" r:id="rId23"/>
    <p:sldId id="265" r:id="rId24"/>
    <p:sldId id="276" r:id="rId25"/>
    <p:sldId id="268" r:id="rId26"/>
    <p:sldId id="282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8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6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62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67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7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E868-18AD-4AC0-AF1F-FDE610EDF93C}" type="datetimeFigureOut">
              <a:rPr lang="de-DE" smtClean="0"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29F2-42F7-4725-9E27-E78C65C230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7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302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Silverlight und WCF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Erfahrungsbericht</a:t>
            </a:r>
          </a:p>
          <a:p>
            <a:r>
              <a:rPr lang="de-DE" dirty="0" smtClean="0"/>
              <a:t>von Sven </a:t>
            </a:r>
            <a:r>
              <a:rPr lang="de-DE" dirty="0" err="1" smtClean="0"/>
              <a:t>Sönnichsen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5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ChannelFactory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Möglichkeiten mittels WCF zu kommunizieren</a:t>
            </a:r>
          </a:p>
          <a:p>
            <a:pPr lvl="1"/>
            <a:r>
              <a:rPr lang="de-DE" dirty="0"/>
              <a:t>„Add Service Reference“</a:t>
            </a:r>
          </a:p>
          <a:p>
            <a:pPr lvl="1"/>
            <a:r>
              <a:rPr lang="de-DE" dirty="0" err="1"/>
              <a:t>ChannelFactory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WCF </a:t>
            </a:r>
            <a:r>
              <a:rPr lang="de-DE" dirty="0" err="1" smtClean="0"/>
              <a:t>Extensions</a:t>
            </a:r>
            <a:r>
              <a:rPr lang="de-DE" dirty="0" smtClean="0"/>
              <a:t>/</a:t>
            </a:r>
            <a:r>
              <a:rPr lang="de-DE" dirty="0" err="1" smtClean="0"/>
              <a:t>Interceptions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307901"/>
            <a:ext cx="8229600" cy="824955"/>
          </a:xfrm>
        </p:spPr>
        <p:txBody>
          <a:bodyPr>
            <a:normAutofit/>
          </a:bodyPr>
          <a:lstStyle/>
          <a:p>
            <a:r>
              <a:rPr lang="de-DE" sz="2800" dirty="0" smtClean="0"/>
              <a:t>WCF </a:t>
            </a:r>
            <a:r>
              <a:rPr lang="de-DE" sz="2800" dirty="0" err="1"/>
              <a:t>Runtime</a:t>
            </a:r>
            <a:r>
              <a:rPr lang="de-DE" sz="2800" dirty="0"/>
              <a:t> </a:t>
            </a:r>
            <a:r>
              <a:rPr lang="de-DE" sz="2800" dirty="0" err="1"/>
              <a:t>Architecture</a:t>
            </a:r>
            <a:r>
              <a:rPr lang="de-DE" sz="2800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6032884" cy="45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31840" y="6349970"/>
            <a:ext cx="579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http://msdn.microsoft.com/en-us/magazine/cc163302.aspx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7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(Client) </a:t>
            </a:r>
            <a:r>
              <a:rPr lang="de-DE" dirty="0" err="1"/>
              <a:t>Extensions</a:t>
            </a:r>
            <a:endParaRPr lang="de-DE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4896544" cy="356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9552" y="5085184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Parameter Inspection: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Custom Validation</a:t>
            </a:r>
            <a:r>
              <a:rPr lang="en-US" sz="2000" dirty="0"/>
              <a:t>, </a:t>
            </a:r>
            <a:r>
              <a:rPr lang="en-US" sz="2000" dirty="0" smtClean="0"/>
              <a:t>Value Modification</a:t>
            </a:r>
            <a:r>
              <a:rPr lang="en-US" sz="2000" dirty="0"/>
              <a:t>, </a:t>
            </a:r>
            <a:r>
              <a:rPr lang="en-US" sz="2000" dirty="0" smtClean="0"/>
              <a:t> Special filtering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/>
              <a:t>Message Inspection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dirty="0" smtClean="0"/>
              <a:t> Message </a:t>
            </a:r>
            <a:r>
              <a:rPr lang="fr-FR" sz="2000" dirty="0" err="1" smtClean="0"/>
              <a:t>Logging</a:t>
            </a:r>
            <a:r>
              <a:rPr lang="fr-FR" sz="2000" dirty="0"/>
              <a:t>, </a:t>
            </a:r>
            <a:r>
              <a:rPr lang="fr-FR" sz="2000" dirty="0" smtClean="0"/>
              <a:t>Validation</a:t>
            </a:r>
            <a:r>
              <a:rPr lang="fr-FR" sz="2000" dirty="0"/>
              <a:t>, </a:t>
            </a:r>
            <a:r>
              <a:rPr lang="fr-FR" sz="2000" dirty="0" smtClean="0"/>
              <a:t>Transformations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0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Dispatcher </a:t>
            </a:r>
            <a:r>
              <a:rPr lang="de-DE" dirty="0" err="1"/>
              <a:t>Extensions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5013176"/>
            <a:ext cx="8229600" cy="820688"/>
          </a:xfrm>
        </p:spPr>
        <p:txBody>
          <a:bodyPr>
            <a:normAutofit lnSpcReduction="10000"/>
          </a:bodyPr>
          <a:lstStyle/>
          <a:p>
            <a:r>
              <a:rPr lang="de-DE" sz="2400" dirty="0" smtClean="0"/>
              <a:t>Operation </a:t>
            </a:r>
            <a:r>
              <a:rPr lang="de-DE" sz="2400" dirty="0" err="1" smtClean="0"/>
              <a:t>Invoker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Caching, Security, </a:t>
            </a:r>
            <a:r>
              <a:rPr lang="de-DE" sz="2000" dirty="0" err="1" smtClean="0"/>
              <a:t>Logging</a:t>
            </a:r>
            <a:r>
              <a:rPr lang="de-DE" sz="2000" dirty="0" smtClean="0"/>
              <a:t>, </a:t>
            </a:r>
            <a:r>
              <a:rPr lang="de-DE" sz="2000" dirty="0" err="1" smtClean="0"/>
              <a:t>Errorhandling</a:t>
            </a:r>
            <a:endParaRPr lang="de-DE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4968552" cy="362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implementierende Interfaces </a:t>
            </a:r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628800"/>
            <a:ext cx="8151429" cy="3024336"/>
          </a:xfrm>
        </p:spPr>
      </p:pic>
    </p:spTree>
    <p:extLst>
      <p:ext uri="{BB962C8B-B14F-4D97-AF65-F5344CB8AC3E}">
        <p14:creationId xmlns:p14="http://schemas.microsoft.com/office/powerpoint/2010/main" val="8846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Faults</a:t>
            </a:r>
            <a:r>
              <a:rPr lang="de-DE" dirty="0" smtClean="0"/>
              <a:t> / </a:t>
            </a:r>
            <a:r>
              <a:rPr lang="de-DE" dirty="0" err="1" smtClean="0"/>
              <a:t>Errorhandling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System.ServiceModel.FaultException</a:t>
            </a:r>
            <a:r>
              <a:rPr lang="de-DE" sz="2800" dirty="0" smtClean="0"/>
              <a:t>&lt;T&gt;</a:t>
            </a:r>
          </a:p>
          <a:p>
            <a:r>
              <a:rPr lang="de-DE" sz="2800" dirty="0"/>
              <a:t>[</a:t>
            </a:r>
            <a:r>
              <a:rPr lang="de-DE" sz="2800" dirty="0" err="1"/>
              <a:t>FaultContract</a:t>
            </a:r>
            <a:r>
              <a:rPr lang="de-DE" sz="2800" dirty="0"/>
              <a:t>(</a:t>
            </a:r>
            <a:r>
              <a:rPr lang="de-DE" sz="2800" dirty="0" err="1"/>
              <a:t>typeof</a:t>
            </a:r>
            <a:r>
              <a:rPr lang="de-DE" sz="2800" dirty="0"/>
              <a:t>(</a:t>
            </a:r>
            <a:r>
              <a:rPr lang="de-DE" sz="2800" dirty="0" err="1"/>
              <a:t>InvalidOperationException</a:t>
            </a:r>
            <a:r>
              <a:rPr lang="de-DE" sz="2800" dirty="0"/>
              <a:t>))]</a:t>
            </a:r>
            <a:endParaRPr lang="de-DE" sz="2800" dirty="0" smtClean="0"/>
          </a:p>
          <a:p>
            <a:r>
              <a:rPr lang="de-DE" sz="2800" dirty="0" smtClean="0"/>
              <a:t>-&gt; </a:t>
            </a:r>
            <a:r>
              <a:rPr lang="de-DE" sz="2800" dirty="0" err="1" smtClean="0"/>
              <a:t>FaultException</a:t>
            </a:r>
            <a:r>
              <a:rPr lang="de-DE" sz="2800" dirty="0" smtClean="0"/>
              <a:t> gibt es nicht in Silverlight </a:t>
            </a:r>
            <a:br>
              <a:rPr lang="de-DE" sz="2800" dirty="0" smtClean="0"/>
            </a:br>
            <a:r>
              <a:rPr lang="de-DE" sz="2800" dirty="0" smtClean="0"/>
              <a:t>erst ab 3.0</a:t>
            </a:r>
          </a:p>
          <a:p>
            <a:r>
              <a:rPr lang="en-US" sz="2800" b="1" dirty="0"/>
              <a:t>404</a:t>
            </a:r>
            <a:r>
              <a:rPr lang="en-US" sz="2800" dirty="0"/>
              <a:t> </a:t>
            </a:r>
            <a:r>
              <a:rPr lang="en-US" sz="2800" dirty="0" smtClean="0"/>
              <a:t>Error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The remote server returned an error: </a:t>
            </a:r>
            <a:r>
              <a:rPr lang="en-US" dirty="0" err="1" smtClean="0"/>
              <a:t>NotFound</a:t>
            </a:r>
            <a:r>
              <a:rPr lang="en-US" dirty="0" smtClean="0"/>
              <a:t>“</a:t>
            </a:r>
          </a:p>
          <a:p>
            <a:r>
              <a:rPr lang="en-US" sz="2800" dirty="0" err="1" smtClean="0"/>
              <a:t>Eigener</a:t>
            </a:r>
            <a:r>
              <a:rPr lang="en-US" sz="2800" dirty="0" smtClean="0"/>
              <a:t> </a:t>
            </a:r>
            <a:r>
              <a:rPr lang="en-US" sz="2800" dirty="0" err="1" smtClean="0"/>
              <a:t>Faulthandler</a:t>
            </a:r>
            <a:r>
              <a:rPr lang="en-US" sz="2800" dirty="0" smtClean="0"/>
              <a:t> </a:t>
            </a:r>
            <a:r>
              <a:rPr lang="en-US" sz="2800" dirty="0" err="1" smtClean="0"/>
              <a:t>hilft</a:t>
            </a:r>
            <a:endParaRPr lang="en-US" sz="2800" dirty="0" smtClean="0"/>
          </a:p>
          <a:p>
            <a:r>
              <a:rPr lang="en-US" sz="2800" dirty="0" smtClean="0"/>
              <a:t>Demo </a:t>
            </a:r>
            <a:r>
              <a:rPr lang="en-US" sz="2800" dirty="0" err="1" smtClean="0"/>
              <a:t>OperationInvoker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294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ConfigSwitcher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ServiceReferences.ClientConfig</a:t>
            </a:r>
            <a:r>
              <a:rPr lang="de-DE" dirty="0"/>
              <a:t> für unterschiedliche </a:t>
            </a:r>
            <a:r>
              <a:rPr lang="de-DE" dirty="0" err="1"/>
              <a:t>Configurationen</a:t>
            </a:r>
            <a:endParaRPr lang="de-DE" dirty="0"/>
          </a:p>
          <a:p>
            <a:r>
              <a:rPr lang="de-DE" dirty="0" err="1"/>
              <a:t>Deployment</a:t>
            </a:r>
            <a:r>
              <a:rPr lang="de-DE" dirty="0"/>
              <a:t> von Silverlight </a:t>
            </a:r>
            <a:r>
              <a:rPr lang="de-DE" dirty="0" smtClean="0"/>
              <a:t>Apps (</a:t>
            </a:r>
            <a:r>
              <a:rPr lang="de-DE" dirty="0" err="1" smtClean="0"/>
              <a:t>xap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Externes Tool (http://is.gd/gDbVu)</a:t>
            </a:r>
          </a:p>
        </p:txBody>
      </p:sp>
      <p:sp>
        <p:nvSpPr>
          <p:cNvPr id="4" name="Rechteck 3"/>
          <p:cNvSpPr/>
          <p:nvPr/>
        </p:nvSpPr>
        <p:spPr>
          <a:xfrm>
            <a:off x="611560" y="1836056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059832" y="1836056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10808" y="1359236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0808" y="2284512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r>
              <a:rPr lang="de-DE" dirty="0" smtClean="0"/>
              <a:t> (</a:t>
            </a:r>
            <a:r>
              <a:rPr lang="de-DE" dirty="0" err="1" smtClean="0"/>
              <a:t>Mirror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2411760" y="21600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1"/>
          </p:cNvCxnSpPr>
          <p:nvPr/>
        </p:nvCxnSpPr>
        <p:spPr>
          <a:xfrm flipV="1">
            <a:off x="4860032" y="1683272"/>
            <a:ext cx="1250776" cy="47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7" idx="1"/>
          </p:cNvCxnSpPr>
          <p:nvPr/>
        </p:nvCxnSpPr>
        <p:spPr>
          <a:xfrm>
            <a:off x="4860032" y="2160092"/>
            <a:ext cx="1250776" cy="448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75" y="260648"/>
            <a:ext cx="8229600" cy="6192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Anlegen von mehreren </a:t>
            </a:r>
            <a:r>
              <a:rPr lang="de-DE" sz="2400" dirty="0" err="1" smtClean="0"/>
              <a:t>ServiceReferences.ClientConfig</a:t>
            </a: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Projektdatei anpassen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Zentraler </a:t>
            </a:r>
            <a:r>
              <a:rPr lang="de-DE" sz="2400" dirty="0" err="1" smtClean="0"/>
              <a:t>Buildprozess</a:t>
            </a:r>
            <a:r>
              <a:rPr lang="de-DE" sz="2400" dirty="0" smtClean="0"/>
              <a:t> erweitern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12" y="725727"/>
            <a:ext cx="34385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12" y="2492896"/>
            <a:ext cx="79613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12" y="4254878"/>
            <a:ext cx="7942263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9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INotifyPropertyChanged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Echtes </a:t>
            </a:r>
            <a:r>
              <a:rPr lang="de-DE" sz="2800" dirty="0" err="1" smtClean="0"/>
              <a:t>Databinding</a:t>
            </a:r>
            <a:r>
              <a:rPr lang="de-DE" sz="2800" dirty="0" smtClean="0"/>
              <a:t> durch </a:t>
            </a:r>
            <a:r>
              <a:rPr lang="de-DE" sz="2800" dirty="0" err="1" smtClean="0"/>
              <a:t>INotifyPropertyChanged</a:t>
            </a:r>
            <a:endParaRPr lang="de-DE" sz="2800" dirty="0" smtClean="0"/>
          </a:p>
          <a:p>
            <a:endParaRPr lang="de-DE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45624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8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INotifyPropertyChanged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Rauschen lässt sich durch AOP reduzieren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/>
              <a:t>Aspektorientierte</a:t>
            </a:r>
            <a:r>
              <a:rPr lang="de-DE"/>
              <a:t> Programmierung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81104"/>
            <a:ext cx="7040078" cy="22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ihr bekommt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UI </a:t>
            </a:r>
            <a:r>
              <a:rPr lang="de-DE" dirty="0" err="1" smtClean="0"/>
              <a:t>Gefummel</a:t>
            </a:r>
            <a:endParaRPr lang="de-DE" dirty="0" smtClean="0"/>
          </a:p>
          <a:p>
            <a:r>
              <a:rPr lang="de-DE" dirty="0" smtClean="0"/>
              <a:t>Keine Übersicht, welche Controls es gibt</a:t>
            </a:r>
          </a:p>
          <a:p>
            <a:r>
              <a:rPr lang="de-DE" dirty="0" smtClean="0"/>
              <a:t>Keine einfache Vorgänge per Assistent</a:t>
            </a:r>
          </a:p>
          <a:p>
            <a:r>
              <a:rPr lang="de-DE" dirty="0" smtClean="0"/>
              <a:t>Praxistipps querbeet</a:t>
            </a:r>
          </a:p>
          <a:p>
            <a:r>
              <a:rPr lang="de-DE" dirty="0" smtClean="0"/>
              <a:t>Infos hauptsächlich aus Blogs bzw. Artikeln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9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Model-View-</a:t>
            </a:r>
            <a:r>
              <a:rPr lang="de-DE" dirty="0" err="1" smtClean="0"/>
              <a:t>ViewModel</a:t>
            </a:r>
            <a:r>
              <a:rPr lang="de-DE" dirty="0" smtClean="0"/>
              <a:t> Pattern</a:t>
            </a:r>
          </a:p>
          <a:p>
            <a:r>
              <a:rPr lang="de-DE" dirty="0" smtClean="0"/>
              <a:t>Ideal wegen der XAML Binding Features</a:t>
            </a:r>
          </a:p>
          <a:p>
            <a:r>
              <a:rPr lang="de-DE" dirty="0" smtClean="0"/>
              <a:t>View (XAML), </a:t>
            </a:r>
            <a:r>
              <a:rPr lang="de-DE" dirty="0" err="1" smtClean="0"/>
              <a:t>ViewModel</a:t>
            </a:r>
            <a:r>
              <a:rPr lang="de-DE" dirty="0" smtClean="0"/>
              <a:t> (C#)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ObservableCollection</a:t>
            </a:r>
            <a:endParaRPr lang="de-DE" dirty="0" smtClean="0"/>
          </a:p>
          <a:p>
            <a:r>
              <a:rPr lang="de-DE" dirty="0" smtClean="0"/>
              <a:t>Es existieren (zu) viele MVVM Frameworks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5024"/>
            <a:ext cx="623974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de-DE" dirty="0" smtClean="0"/>
              <a:t>Erlauben Objektwerte in GUI Darstellungen zu konvertieren 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24091"/>
            <a:ext cx="6408712" cy="373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6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r>
              <a:rPr lang="de-DE" sz="2800" dirty="0" smtClean="0"/>
              <a:t>1. Deklarieren als </a:t>
            </a:r>
            <a:r>
              <a:rPr lang="de-DE" sz="2800" dirty="0" err="1" smtClean="0"/>
              <a:t>Resource</a:t>
            </a:r>
            <a:endParaRPr lang="de-DE" sz="2800" dirty="0" smtClean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2. Verwenden</a:t>
            </a:r>
            <a:endParaRPr lang="de-DE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9" y="2185379"/>
            <a:ext cx="768324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2" y="4293096"/>
            <a:ext cx="8064896" cy="54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Verwenden von </a:t>
            </a:r>
            <a:r>
              <a:rPr lang="de-DE" dirty="0" err="1" smtClean="0"/>
              <a:t>IValueConverter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5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65618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Clog (Client </a:t>
            </a:r>
            <a:r>
              <a:rPr lang="de-DE" dirty="0" err="1" smtClean="0"/>
              <a:t>Logging</a:t>
            </a:r>
            <a:r>
              <a:rPr lang="de-DE" dirty="0" smtClean="0"/>
              <a:t>) via Web Service </a:t>
            </a:r>
          </a:p>
          <a:p>
            <a:r>
              <a:rPr lang="de-DE" dirty="0" smtClean="0"/>
              <a:t>Wrapper für log4net, Microsoft Enterprise Library </a:t>
            </a:r>
          </a:p>
          <a:p>
            <a:r>
              <a:rPr lang="de-DE" dirty="0" err="1" smtClean="0"/>
              <a:t>LogViewer</a:t>
            </a:r>
            <a:r>
              <a:rPr lang="de-DE" dirty="0" smtClean="0"/>
              <a:t> in SL</a:t>
            </a:r>
          </a:p>
          <a:p>
            <a:r>
              <a:rPr lang="de-DE" dirty="0" err="1" smtClean="0"/>
              <a:t>Stacktrace</a:t>
            </a:r>
            <a:r>
              <a:rPr lang="de-DE" dirty="0" smtClean="0"/>
              <a:t> nicht verfügbar, wegen SL Security Model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400600" cy="319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6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Logging</a:t>
            </a:r>
            <a:r>
              <a:rPr lang="de-DE" dirty="0" smtClean="0"/>
              <a:t>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private </a:t>
            </a:r>
            <a:r>
              <a:rPr lang="de-DE" dirty="0" err="1"/>
              <a:t>static</a:t>
            </a:r>
            <a:r>
              <a:rPr lang="de-DE" dirty="0"/>
              <a:t> </a:t>
            </a:r>
            <a:r>
              <a:rPr lang="de-DE" dirty="0" err="1"/>
              <a:t>readonly</a:t>
            </a:r>
            <a:r>
              <a:rPr lang="de-DE" dirty="0"/>
              <a:t> </a:t>
            </a:r>
            <a:r>
              <a:rPr lang="de-DE" dirty="0" err="1"/>
              <a:t>ILog</a:t>
            </a:r>
            <a:r>
              <a:rPr lang="de-DE" dirty="0"/>
              <a:t> Log = </a:t>
            </a:r>
            <a:r>
              <a:rPr lang="de-DE" dirty="0" err="1"/>
              <a:t>LogManager.GetLog</a:t>
            </a:r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(Page</a:t>
            </a:r>
            <a:r>
              <a:rPr lang="de-DE" dirty="0" smtClean="0"/>
              <a:t>));</a:t>
            </a:r>
          </a:p>
          <a:p>
            <a:r>
              <a:rPr lang="de-DE" dirty="0" err="1" smtClean="0"/>
              <a:t>Log.DebugFormat</a:t>
            </a:r>
            <a:r>
              <a:rPr lang="de-DE" dirty="0" smtClean="0"/>
              <a:t>(„Logmessage mit Parameter {0}“, </a:t>
            </a:r>
            <a:r>
              <a:rPr lang="de-DE" dirty="0" err="1" smtClean="0"/>
              <a:t>paramter</a:t>
            </a:r>
            <a:r>
              <a:rPr lang="de-DE" dirty="0" smtClean="0"/>
              <a:t>);</a:t>
            </a:r>
          </a:p>
          <a:p>
            <a:r>
              <a:rPr lang="de-DE" dirty="0" err="1" smtClean="0"/>
              <a:t>Logging</a:t>
            </a:r>
            <a:r>
              <a:rPr lang="de-DE" dirty="0" smtClean="0"/>
              <a:t> mittels </a:t>
            </a:r>
            <a:r>
              <a:rPr lang="de-DE" dirty="0" err="1" smtClean="0"/>
              <a:t>Postsharp</a:t>
            </a:r>
            <a:r>
              <a:rPr lang="de-DE" dirty="0" smtClean="0"/>
              <a:t>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6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 mit ASP.NET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HTML-Bridge erlaubt:</a:t>
            </a:r>
          </a:p>
          <a:p>
            <a:pPr lvl="1"/>
            <a:r>
              <a:rPr lang="de-DE" dirty="0" smtClean="0"/>
              <a:t>SL -&gt; HTML DOM</a:t>
            </a:r>
          </a:p>
          <a:p>
            <a:pPr lvl="1"/>
            <a:r>
              <a:rPr lang="de-DE" dirty="0" err="1" smtClean="0"/>
              <a:t>Javascript</a:t>
            </a:r>
            <a:r>
              <a:rPr lang="de-DE" dirty="0" smtClean="0"/>
              <a:t> -&gt; </a:t>
            </a:r>
            <a:r>
              <a:rPr lang="de-DE" dirty="0" err="1" smtClean="0"/>
              <a:t>Managed</a:t>
            </a:r>
            <a:r>
              <a:rPr lang="de-DE" dirty="0" smtClean="0"/>
              <a:t> Code [</a:t>
            </a:r>
            <a:r>
              <a:rPr lang="de-DE" dirty="0" err="1"/>
              <a:t>ScriptableMember</a:t>
            </a:r>
            <a:r>
              <a:rPr lang="de-DE" dirty="0" smtClean="0"/>
              <a:t>]</a:t>
            </a:r>
          </a:p>
          <a:p>
            <a:r>
              <a:rPr lang="de-DE" dirty="0" smtClean="0"/>
              <a:t>Hilfreich, um einen Teil einer Applikation mit SL zu erstellen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4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Silverlight ist gut für LOB Anwendungen geeignet</a:t>
            </a:r>
          </a:p>
          <a:p>
            <a:r>
              <a:rPr lang="de-DE" dirty="0" smtClean="0"/>
              <a:t>Es lassen sich auch nur Teile einer Webanwendung mit SL umsetzen</a:t>
            </a:r>
          </a:p>
          <a:p>
            <a:r>
              <a:rPr lang="de-DE" dirty="0" smtClean="0"/>
              <a:t>WCF bietet interessante </a:t>
            </a:r>
            <a:r>
              <a:rPr lang="de-DE" dirty="0" err="1" smtClean="0"/>
              <a:t>Extensions</a:t>
            </a:r>
            <a:endParaRPr lang="de-DE" dirty="0" smtClean="0"/>
          </a:p>
          <a:p>
            <a:r>
              <a:rPr lang="de-DE" dirty="0" smtClean="0"/>
              <a:t>Durch weitere Tools/Frameworks kann DRY erreicht werden</a:t>
            </a:r>
          </a:p>
          <a:p>
            <a:r>
              <a:rPr lang="de-DE" dirty="0" smtClean="0"/>
              <a:t>Code unter github.com/</a:t>
            </a:r>
            <a:r>
              <a:rPr lang="de-DE" dirty="0" err="1" smtClean="0"/>
              <a:t>sven</a:t>
            </a:r>
            <a:r>
              <a:rPr lang="de-DE" dirty="0" smtClean="0"/>
              <a:t>-s</a:t>
            </a:r>
          </a:p>
        </p:txBody>
      </p:sp>
    </p:spTree>
    <p:extLst>
      <p:ext uri="{BB962C8B-B14F-4D97-AF65-F5344CB8AC3E}">
        <p14:creationId xmlns:p14="http://schemas.microsoft.com/office/powerpoint/2010/main" val="12281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Projektrahmen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Intranet Applikation</a:t>
            </a:r>
          </a:p>
          <a:p>
            <a:r>
              <a:rPr lang="de-DE" dirty="0" smtClean="0"/>
              <a:t>Start mit SL 2 und Migration auf SL 3</a:t>
            </a:r>
          </a:p>
          <a:p>
            <a:r>
              <a:rPr lang="de-DE" dirty="0" smtClean="0"/>
              <a:t>SQL Server 2000</a:t>
            </a:r>
          </a:p>
          <a:p>
            <a:r>
              <a:rPr lang="de-DE" dirty="0" smtClean="0"/>
              <a:t>IIS 6</a:t>
            </a:r>
          </a:p>
          <a:p>
            <a:r>
              <a:rPr lang="de-DE" dirty="0" smtClean="0"/>
              <a:t>IE 6, dann IE 7</a:t>
            </a:r>
          </a:p>
          <a:p>
            <a:r>
              <a:rPr lang="de-DE" dirty="0" smtClean="0"/>
              <a:t>Reporting Services</a:t>
            </a:r>
          </a:p>
          <a:p>
            <a:r>
              <a:rPr lang="de-DE" dirty="0"/>
              <a:t>l</a:t>
            </a:r>
            <a:r>
              <a:rPr lang="de-DE" dirty="0" smtClean="0"/>
              <a:t>og4net + Clog, </a:t>
            </a:r>
            <a:r>
              <a:rPr lang="de-DE" dirty="0" err="1" smtClean="0"/>
              <a:t>Postsharp</a:t>
            </a:r>
            <a:r>
              <a:rPr lang="de-DE" dirty="0" smtClean="0"/>
              <a:t>, </a:t>
            </a:r>
            <a:r>
              <a:rPr lang="de-DE" dirty="0" err="1" smtClean="0"/>
              <a:t>Entity</a:t>
            </a:r>
            <a:r>
              <a:rPr lang="de-DE" dirty="0"/>
              <a:t> </a:t>
            </a:r>
            <a:r>
              <a:rPr lang="de-DE" dirty="0" smtClean="0"/>
              <a:t>Spaces</a:t>
            </a:r>
          </a:p>
          <a:p>
            <a:r>
              <a:rPr lang="de-DE" dirty="0" smtClean="0"/>
              <a:t>Silverlight </a:t>
            </a:r>
            <a:r>
              <a:rPr lang="de-DE" dirty="0" err="1" smtClean="0"/>
              <a:t>Control</a:t>
            </a:r>
            <a:r>
              <a:rPr lang="de-DE" dirty="0" smtClean="0"/>
              <a:t> Toolkit</a:t>
            </a:r>
          </a:p>
          <a:p>
            <a:r>
              <a:rPr lang="de-DE" dirty="0" smtClean="0"/>
              <a:t>Workflow </a:t>
            </a:r>
            <a:r>
              <a:rPr lang="de-DE" dirty="0" err="1" smtClean="0"/>
              <a:t>Foundation</a:t>
            </a:r>
            <a:r>
              <a:rPr lang="de-DE" dirty="0" smtClean="0"/>
              <a:t> 3.0 (State </a:t>
            </a:r>
            <a:r>
              <a:rPr lang="de-DE" dirty="0" err="1" smtClean="0"/>
              <a:t>Machine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0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2198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412776"/>
            <a:ext cx="4076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Silverlight </a:t>
            </a:r>
            <a:r>
              <a:rPr lang="de-DE" dirty="0" err="1" smtClean="0"/>
              <a:t>Assemblies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Ist Silverlight .NET? </a:t>
            </a:r>
            <a:r>
              <a:rPr lang="de-DE" dirty="0" err="1" smtClean="0"/>
              <a:t>Jein</a:t>
            </a:r>
            <a:r>
              <a:rPr lang="de-DE" dirty="0" smtClean="0"/>
              <a:t>!</a:t>
            </a:r>
          </a:p>
          <a:p>
            <a:r>
              <a:rPr lang="de-DE" dirty="0" smtClean="0"/>
              <a:t>Andere </a:t>
            </a:r>
            <a:r>
              <a:rPr lang="de-DE" dirty="0" err="1" smtClean="0"/>
              <a:t>Runtime</a:t>
            </a:r>
            <a:r>
              <a:rPr lang="de-DE" dirty="0" smtClean="0"/>
              <a:t>! v2.0.50727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.NET 2.0 </a:t>
            </a:r>
            <a:r>
              <a:rPr lang="de-DE" dirty="0" err="1" smtClean="0"/>
              <a:t>Assemblies</a:t>
            </a:r>
            <a:r>
              <a:rPr lang="de-DE" dirty="0" smtClean="0"/>
              <a:t> können nicht mit Silverlight </a:t>
            </a:r>
            <a:r>
              <a:rPr lang="de-DE" dirty="0" err="1" smtClean="0"/>
              <a:t>Assemblies</a:t>
            </a:r>
            <a:r>
              <a:rPr lang="de-DE" dirty="0" smtClean="0"/>
              <a:t> gemixt werden</a:t>
            </a:r>
            <a:r>
              <a:rPr lang="de-DE" dirty="0"/>
              <a:t> </a:t>
            </a:r>
            <a:r>
              <a:rPr lang="de-DE" dirty="0" smtClean="0"/>
              <a:t>(zumindest nicht direkt in Visual Studio)</a:t>
            </a:r>
          </a:p>
          <a:p>
            <a:r>
              <a:rPr lang="de-DE" dirty="0" smtClean="0"/>
              <a:t>Demo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5"/>
            <a:ext cx="3888432" cy="155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9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Tipp für SL </a:t>
            </a:r>
            <a:r>
              <a:rPr lang="de-DE" dirty="0" err="1" smtClean="0"/>
              <a:t>Assemblies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Codesharing</a:t>
            </a:r>
            <a:r>
              <a:rPr lang="de-DE" dirty="0" smtClean="0"/>
              <a:t> für .NET und SL </a:t>
            </a:r>
            <a:r>
              <a:rPr lang="de-DE" dirty="0" err="1" smtClean="0"/>
              <a:t>Assemblies</a:t>
            </a:r>
            <a:r>
              <a:rPr lang="de-DE" dirty="0" smtClean="0"/>
              <a:t> mittels Verknüpfungen</a:t>
            </a:r>
          </a:p>
          <a:p>
            <a:r>
              <a:rPr lang="de-DE" dirty="0" smtClean="0"/>
              <a:t>C# </a:t>
            </a:r>
            <a:r>
              <a:rPr lang="de-DE" dirty="0" err="1" smtClean="0"/>
              <a:t>Präprocessor</a:t>
            </a:r>
            <a:r>
              <a:rPr lang="de-DE" dirty="0" smtClean="0"/>
              <a:t> Anweisungen</a:t>
            </a:r>
          </a:p>
          <a:p>
            <a:pPr lvl="1"/>
            <a:r>
              <a:rPr lang="de-DE" dirty="0" smtClean="0"/>
              <a:t>#</a:t>
            </a:r>
            <a:r>
              <a:rPr lang="de-DE" dirty="0" err="1" smtClean="0"/>
              <a:t>if</a:t>
            </a:r>
            <a:r>
              <a:rPr lang="de-DE" dirty="0" smtClean="0"/>
              <a:t> #</a:t>
            </a:r>
            <a:r>
              <a:rPr lang="de-DE" dirty="0" err="1" smtClean="0"/>
              <a:t>endif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9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WCF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ABC</a:t>
            </a:r>
          </a:p>
          <a:p>
            <a:pPr lvl="1"/>
            <a:r>
              <a:rPr lang="de-DE" dirty="0" err="1" smtClean="0"/>
              <a:t>Address</a:t>
            </a:r>
            <a:r>
              <a:rPr lang="de-DE" dirty="0" smtClean="0"/>
              <a:t> (wo)</a:t>
            </a:r>
          </a:p>
          <a:p>
            <a:pPr lvl="1"/>
            <a:r>
              <a:rPr lang="de-DE" dirty="0" smtClean="0"/>
              <a:t>Binding (wie)</a:t>
            </a:r>
          </a:p>
          <a:p>
            <a:pPr lvl="1"/>
            <a:r>
              <a:rPr lang="de-DE" dirty="0" err="1" smtClean="0"/>
              <a:t>Contract</a:t>
            </a:r>
            <a:r>
              <a:rPr lang="de-DE" dirty="0" smtClean="0"/>
              <a:t> (was)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Vorgehen:</a:t>
            </a:r>
          </a:p>
          <a:p>
            <a:pPr lvl="1"/>
            <a:r>
              <a:rPr lang="de-DE" dirty="0" smtClean="0"/>
              <a:t>1. Service </a:t>
            </a:r>
            <a:r>
              <a:rPr lang="de-DE" dirty="0" err="1" smtClean="0"/>
              <a:t>Contract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Operation </a:t>
            </a:r>
            <a:r>
              <a:rPr lang="de-DE" dirty="0" err="1" smtClean="0"/>
              <a:t>Contract</a:t>
            </a:r>
            <a:r>
              <a:rPr lang="de-DE" dirty="0" smtClean="0"/>
              <a:t> (und Data </a:t>
            </a:r>
            <a:r>
              <a:rPr lang="de-DE" dirty="0" err="1" smtClean="0"/>
              <a:t>Contract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2. Service Implementation</a:t>
            </a:r>
          </a:p>
          <a:p>
            <a:pPr lvl="1"/>
            <a:r>
              <a:rPr lang="de-DE" dirty="0" smtClean="0"/>
              <a:t>3. Service Host mit einem </a:t>
            </a:r>
            <a:r>
              <a:rPr lang="de-DE" dirty="0" err="1" smtClean="0"/>
              <a:t>Endpoint</a:t>
            </a:r>
            <a:r>
              <a:rPr lang="de-DE" dirty="0" smtClean="0"/>
              <a:t> 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In SL </a:t>
            </a:r>
            <a:r>
              <a:rPr lang="de-DE" dirty="0" err="1" smtClean="0"/>
              <a:t>BasicHttpBinding</a:t>
            </a:r>
            <a:r>
              <a:rPr lang="de-DE" dirty="0" smtClean="0"/>
              <a:t> (</a:t>
            </a:r>
            <a:r>
              <a:rPr lang="de-DE" dirty="0" err="1" smtClean="0"/>
              <a:t>PollingDuplexHttpBinding</a:t>
            </a:r>
            <a:r>
              <a:rPr lang="de-DE" dirty="0" smtClean="0"/>
              <a:t>) und </a:t>
            </a:r>
            <a:r>
              <a:rPr lang="de-DE" dirty="0" err="1" smtClean="0"/>
              <a:t>customBinding</a:t>
            </a:r>
            <a:r>
              <a:rPr lang="de-DE" dirty="0" smtClean="0"/>
              <a:t> (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7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SL ist alles Asynchron</a:t>
            </a:r>
          </a:p>
          <a:p>
            <a:pPr lvl="1"/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IAsyncResult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BeginOperation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(/* &lt;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*/,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AsyncCallback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callback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/* &lt;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 */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EndOperation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IAsyncResult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de-DE" dirty="0" smtClean="0"/>
              <a:t>Aus synchron lässt sich leicht asynchron machen: </a:t>
            </a:r>
            <a:r>
              <a:rPr lang="de-DE" dirty="0" err="1" smtClean="0"/>
              <a:t>AsyncPattern</a:t>
            </a:r>
            <a:r>
              <a:rPr lang="de-DE" dirty="0" smtClean="0"/>
              <a:t>=</a:t>
            </a:r>
            <a:r>
              <a:rPr lang="de-DE" dirty="0" err="1" smtClean="0"/>
              <a:t>true</a:t>
            </a:r>
            <a:endParaRPr lang="de-DE" dirty="0"/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Bildschirmpräsentation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Silverlight und WCF</vt:lpstr>
      <vt:lpstr>Was ihr bekommt</vt:lpstr>
      <vt:lpstr>Projektrahmen</vt:lpstr>
      <vt:lpstr>Architektur der Anwendung</vt:lpstr>
      <vt:lpstr>SL Architektur</vt:lpstr>
      <vt:lpstr>Silverlight Assemblies</vt:lpstr>
      <vt:lpstr>Tipp für SL Assemblies</vt:lpstr>
      <vt:lpstr>WCF</vt:lpstr>
      <vt:lpstr>Async Pattern</vt:lpstr>
      <vt:lpstr>ChannelFactory</vt:lpstr>
      <vt:lpstr>WCF Extensions/Interceptions</vt:lpstr>
      <vt:lpstr>Proxy (Client) Extensions</vt:lpstr>
      <vt:lpstr> Dispatcher Extensions </vt:lpstr>
      <vt:lpstr>Zu implementierende Interfaces </vt:lpstr>
      <vt:lpstr>Faults / Errorhandling</vt:lpstr>
      <vt:lpstr>ConfigSwitcher</vt:lpstr>
      <vt:lpstr>PowerPoint-Präsentation</vt:lpstr>
      <vt:lpstr>INotifyPropertyChanged</vt:lpstr>
      <vt:lpstr>INotifyPropertyChanged</vt:lpstr>
      <vt:lpstr>MVVM</vt:lpstr>
      <vt:lpstr>IValueConverter</vt:lpstr>
      <vt:lpstr>Verwenden von IValueConverter</vt:lpstr>
      <vt:lpstr>Logging</vt:lpstr>
      <vt:lpstr>Logging Beispiel</vt:lpstr>
      <vt:lpstr>Kommunikation mit ASP.NET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</dc:title>
  <dc:creator>Sven</dc:creator>
  <cp:lastModifiedBy>Sven Sönnichsen</cp:lastModifiedBy>
  <cp:revision>56</cp:revision>
  <dcterms:created xsi:type="dcterms:W3CDTF">2010-11-02T19:52:41Z</dcterms:created>
  <dcterms:modified xsi:type="dcterms:W3CDTF">2011-01-10T21:04:26Z</dcterms:modified>
</cp:coreProperties>
</file>