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1" r:id="rId6"/>
    <p:sldId id="260" r:id="rId7"/>
    <p:sldId id="276" r:id="rId8"/>
    <p:sldId id="278" r:id="rId9"/>
    <p:sldId id="272" r:id="rId10"/>
    <p:sldId id="261" r:id="rId11"/>
    <p:sldId id="270" r:id="rId12"/>
    <p:sldId id="277" r:id="rId13"/>
    <p:sldId id="273" r:id="rId14"/>
    <p:sldId id="262" r:id="rId15"/>
    <p:sldId id="264" r:id="rId16"/>
    <p:sldId id="265" r:id="rId17"/>
    <p:sldId id="263" r:id="rId18"/>
    <p:sldId id="266" r:id="rId19"/>
    <p:sldId id="267" r:id="rId20"/>
    <p:sldId id="274" r:id="rId21"/>
    <p:sldId id="268" r:id="rId22"/>
    <p:sldId id="269" r:id="rId23"/>
    <p:sldId id="275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86418"/>
  </p:normalViewPr>
  <p:slideViewPr>
    <p:cSldViewPr snapToGrid="0">
      <p:cViewPr varScale="1">
        <p:scale>
          <a:sx n="78" d="100"/>
          <a:sy n="78" d="100"/>
        </p:scale>
        <p:origin x="1051" y="72"/>
      </p:cViewPr>
      <p:guideLst/>
    </p:cSldViewPr>
  </p:slideViewPr>
  <p:outlineViewPr>
    <p:cViewPr>
      <p:scale>
        <a:sx n="33" d="100"/>
        <a:sy n="33" d="100"/>
      </p:scale>
      <p:origin x="0" y="-2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9AC15-CFC1-FA44-B755-7A1E8B92F048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0DF1B-015B-9749-A5C5-5BC1DCB3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DF1B-015B-9749-A5C5-5BC1DCB369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DF1B-015B-9749-A5C5-5BC1DCB369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–"/>
              <a:defRPr/>
            </a:lvl2pPr>
            <a:lvl3pPr marL="1143000" indent="-228600">
              <a:buSzPct val="75000"/>
              <a:buFont typeface="Courier New" panose="02070309020205020404" pitchFamily="49" charset="0"/>
              <a:buChar char="o"/>
              <a:defRPr/>
            </a:lvl3pPr>
            <a:lvl4pPr marL="1600200" indent="-228600">
              <a:buSzPct val="75000"/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9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7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8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06D2-D080-40A0-B0A6-DAAE706D5EC1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F6FC-BDDD-4DCE-8945-21AFCFA64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11-785 Deep Learning</a:t>
            </a: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b="1" dirty="0">
                <a:solidFill>
                  <a:srgbClr val="0000CC"/>
                </a:solidFill>
                <a:latin typeface="+mn-lt"/>
              </a:rPr>
              <a:t>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38574"/>
            <a:ext cx="6858000" cy="1419225"/>
          </a:xfrm>
        </p:spPr>
        <p:txBody>
          <a:bodyPr>
            <a:normAutofit/>
          </a:bodyPr>
          <a:lstStyle/>
          <a:p>
            <a:r>
              <a:rPr lang="en-US" sz="4000" b="1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214133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701"/>
            <a:ext cx="7886700" cy="1325563"/>
          </a:xfrm>
        </p:spPr>
        <p:txBody>
          <a:bodyPr/>
          <a:lstStyle/>
          <a:p>
            <a:r>
              <a:rPr lang="en-US" dirty="0" smtClean="0"/>
              <a:t>Medical </a:t>
            </a:r>
            <a:r>
              <a:rPr lang="en-US" dirty="0"/>
              <a:t>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027165"/>
            <a:ext cx="8124825" cy="57816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Learn to recognize lung disease in </a:t>
            </a:r>
            <a:r>
              <a:rPr lang="en-US" dirty="0" err="1"/>
              <a:t>Xrays</a:t>
            </a:r>
            <a:endParaRPr lang="en-US" dirty="0"/>
          </a:p>
          <a:p>
            <a:pPr lvl="3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Data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100k lung </a:t>
            </a:r>
            <a:r>
              <a:rPr lang="en-US" dirty="0" err="1"/>
              <a:t>Xrays</a:t>
            </a:r>
            <a:r>
              <a:rPr lang="en-US" dirty="0"/>
              <a:t> (from India)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10k of them have “healthy/unhealthy” labels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But all of them have pathologist report (which is not a doctor’s label) in English</a:t>
            </a:r>
          </a:p>
          <a:p>
            <a:pPr>
              <a:lnSpc>
                <a:spcPct val="120000"/>
              </a:lnSpc>
            </a:pPr>
            <a:r>
              <a:rPr lang="en-US" dirty="0"/>
              <a:t>Approach will ideally learn to also take advantage of reports as weak labels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Combines image and text processing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Multiple problems possible, e.g. recognizing health problems from pathologist report (rather than </a:t>
            </a:r>
            <a:r>
              <a:rPr lang="en-US" dirty="0" err="1"/>
              <a:t>Xrays</a:t>
            </a:r>
            <a:r>
              <a:rPr lang="en-US" dirty="0"/>
              <a:t>)</a:t>
            </a:r>
          </a:p>
          <a:p>
            <a:pPr lvl="2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Data are from a company;  algorithms may end up being employed in hospitals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Also, this is the largest real </a:t>
            </a:r>
            <a:r>
              <a:rPr lang="en-US" dirty="0" err="1"/>
              <a:t>Xray</a:t>
            </a:r>
            <a:r>
              <a:rPr lang="en-US" dirty="0"/>
              <a:t> data set of this kind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Potential for impactful </a:t>
            </a:r>
            <a:r>
              <a:rPr lang="en-US" dirty="0" smtClean="0"/>
              <a:t>publication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Your work is likely to be reported on by media sites, if you’re successful</a:t>
            </a:r>
          </a:p>
        </p:txBody>
      </p:sp>
    </p:spTree>
    <p:extLst>
      <p:ext uri="{BB962C8B-B14F-4D97-AF65-F5344CB8AC3E}">
        <p14:creationId xmlns:p14="http://schemas.microsoft.com/office/powerpoint/2010/main" val="229357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key in on the most important segments of a video recording</a:t>
            </a:r>
          </a:p>
          <a:p>
            <a:pPr lvl="1"/>
            <a:r>
              <a:rPr lang="en-US" dirty="0" smtClean="0"/>
              <a:t>E.g. how </a:t>
            </a:r>
            <a:r>
              <a:rPr lang="en-US" dirty="0"/>
              <a:t>do you key in on the most important segments of a </a:t>
            </a:r>
            <a:r>
              <a:rPr lang="en-US" dirty="0" smtClean="0"/>
              <a:t>game.</a:t>
            </a:r>
          </a:p>
          <a:p>
            <a:r>
              <a:rPr lang="en-US" dirty="0" smtClean="0"/>
              <a:t>One </a:t>
            </a:r>
            <a:r>
              <a:rPr lang="en-US" dirty="0"/>
              <a:t>could work directly on the video stream, or </a:t>
            </a:r>
            <a:r>
              <a:rPr lang="en-US" dirty="0" smtClean="0"/>
              <a:t>alternately transcribe </a:t>
            </a:r>
            <a:r>
              <a:rPr lang="en-US" dirty="0"/>
              <a:t>the </a:t>
            </a:r>
            <a:r>
              <a:rPr lang="en-US" dirty="0" smtClean="0"/>
              <a:t>images or speech </a:t>
            </a:r>
            <a:r>
              <a:rPr lang="en-US" dirty="0"/>
              <a:t>and work off the </a:t>
            </a:r>
            <a:r>
              <a:rPr lang="en-US" dirty="0" smtClean="0"/>
              <a:t>text.</a:t>
            </a:r>
          </a:p>
          <a:p>
            <a:endParaRPr lang="en-US" dirty="0"/>
          </a:p>
          <a:p>
            <a:r>
              <a:rPr lang="en-US" dirty="0" smtClean="0"/>
              <a:t>Significant scope for contributions to state of art</a:t>
            </a:r>
          </a:p>
          <a:p>
            <a:pPr lvl="1"/>
            <a:r>
              <a:rPr lang="en-US" dirty="0" smtClean="0"/>
              <a:t>but will be challenging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4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retrieval and question answering from video data</a:t>
            </a:r>
          </a:p>
          <a:p>
            <a:endParaRPr lang="en-US" dirty="0"/>
          </a:p>
          <a:p>
            <a:r>
              <a:rPr lang="en-US" dirty="0" smtClean="0"/>
              <a:t>Significant prior art on the topic, but also significant scope for advancement of the state of the art</a:t>
            </a:r>
          </a:p>
          <a:p>
            <a:pPr lvl="1"/>
            <a:r>
              <a:rPr lang="en-US" dirty="0" smtClean="0"/>
              <a:t>And publication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61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Adversarial modelling, model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2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Generating Adversarial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Generate images / speech recordings that are unaltered to human perception but will fool Google voice / Alexa / Google Images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Some fun recent work: How to edit a malware-infected program so that the malware is not detected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Both “</a:t>
            </a:r>
            <a:r>
              <a:rPr lang="en-US" dirty="0" err="1"/>
              <a:t>whitebox</a:t>
            </a:r>
            <a:r>
              <a:rPr lang="en-US" dirty="0"/>
              <a:t>”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 build the classifier</a:t>
            </a:r>
          </a:p>
          <a:p>
            <a:pPr>
              <a:lnSpc>
                <a:spcPct val="120000"/>
              </a:lnSpc>
            </a:pPr>
            <a:r>
              <a:rPr lang="en-US" dirty="0"/>
              <a:t>And “</a:t>
            </a:r>
            <a:r>
              <a:rPr lang="en-US" dirty="0" err="1"/>
              <a:t>blackbox</a:t>
            </a:r>
            <a:r>
              <a:rPr lang="en-US" dirty="0"/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 have no access to the classifier, e.g. </a:t>
            </a:r>
            <a:r>
              <a:rPr lang="en-US" dirty="0" err="1"/>
              <a:t>alexa</a:t>
            </a:r>
            <a:r>
              <a:rPr lang="en-US" dirty="0"/>
              <a:t> or google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“Hot” area, scope for publication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Will require significant lit review</a:t>
            </a:r>
          </a:p>
        </p:txBody>
      </p:sp>
    </p:spTree>
    <p:extLst>
      <p:ext uri="{BB962C8B-B14F-4D97-AF65-F5344CB8AC3E}">
        <p14:creationId xmlns:p14="http://schemas.microsoft.com/office/powerpoint/2010/main" val="255080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Resisting Adversarial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/>
          </a:bodyPr>
          <a:lstStyle/>
          <a:p>
            <a:r>
              <a:rPr lang="en-US" dirty="0"/>
              <a:t>Training networks to </a:t>
            </a:r>
            <a:r>
              <a:rPr lang="en-US" i="1" dirty="0"/>
              <a:t>resist </a:t>
            </a:r>
            <a:r>
              <a:rPr lang="en-US" dirty="0"/>
              <a:t>adversarial examples</a:t>
            </a:r>
          </a:p>
          <a:p>
            <a:endParaRPr lang="en-US" dirty="0"/>
          </a:p>
          <a:p>
            <a:r>
              <a:rPr lang="en-US" dirty="0"/>
              <a:t>At least somewhat theoretical</a:t>
            </a:r>
          </a:p>
          <a:p>
            <a:endParaRPr lang="en-US" dirty="0"/>
          </a:p>
          <a:p>
            <a:r>
              <a:rPr lang="en-US" dirty="0"/>
              <a:t>Scope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224779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Identifying Adversarial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/>
          </a:bodyPr>
          <a:lstStyle/>
          <a:p>
            <a:r>
              <a:rPr lang="en-US" dirty="0"/>
              <a:t>“Is this instance </a:t>
            </a:r>
            <a:r>
              <a:rPr lang="en-US" dirty="0" err="1"/>
              <a:t>adversarially</a:t>
            </a:r>
            <a:r>
              <a:rPr lang="en-US" dirty="0"/>
              <a:t> modified?”</a:t>
            </a:r>
          </a:p>
          <a:p>
            <a:endParaRPr lang="en-US" dirty="0"/>
          </a:p>
          <a:p>
            <a:r>
              <a:rPr lang="en-US" dirty="0"/>
              <a:t>Scope for publication</a:t>
            </a:r>
          </a:p>
        </p:txBody>
      </p:sp>
    </p:spTree>
    <p:extLst>
      <p:ext uri="{BB962C8B-B14F-4D97-AF65-F5344CB8AC3E}">
        <p14:creationId xmlns:p14="http://schemas.microsoft.com/office/powerpoint/2010/main" val="401092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Peering into a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/>
          </a:bodyPr>
          <a:lstStyle/>
          <a:p>
            <a:r>
              <a:rPr lang="en-US" dirty="0"/>
              <a:t>Determine if a specific data instance has been used to train a network</a:t>
            </a:r>
          </a:p>
          <a:p>
            <a:pPr lvl="1"/>
            <a:r>
              <a:rPr lang="en-US" dirty="0"/>
              <a:t>“You used my photo to train your classifier”</a:t>
            </a:r>
          </a:p>
        </p:txBody>
      </p:sp>
    </p:spTree>
    <p:extLst>
      <p:ext uri="{BB962C8B-B14F-4D97-AF65-F5344CB8AC3E}">
        <p14:creationId xmlns:p14="http://schemas.microsoft.com/office/powerpoint/2010/main" val="249097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err="1"/>
              <a:t>Backdooring</a:t>
            </a:r>
            <a:r>
              <a:rPr lang="en-US" dirty="0"/>
              <a:t> into a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/>
          </a:bodyPr>
          <a:lstStyle/>
          <a:p>
            <a:r>
              <a:rPr lang="en-US" dirty="0"/>
              <a:t>Use “backdoor” training instances</a:t>
            </a:r>
          </a:p>
          <a:p>
            <a:pPr lvl="1"/>
            <a:r>
              <a:rPr lang="en-US" dirty="0"/>
              <a:t>Data poisoning</a:t>
            </a:r>
          </a:p>
          <a:p>
            <a:pPr lvl="1"/>
            <a:endParaRPr lang="en-US" dirty="0"/>
          </a:p>
          <a:p>
            <a:r>
              <a:rPr lang="en-US" dirty="0"/>
              <a:t>Will permit fooling of network, but only if data provided in a specific way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if the user wears a specific pair of glasses</a:t>
            </a:r>
          </a:p>
          <a:p>
            <a:r>
              <a:rPr lang="en-US" dirty="0"/>
              <a:t>But will perform normally otherwise</a:t>
            </a:r>
          </a:p>
          <a:p>
            <a:endParaRPr lang="en-US" dirty="0"/>
          </a:p>
          <a:p>
            <a:r>
              <a:rPr lang="en-US" dirty="0"/>
              <a:t>Some very interesting new work in this area by Dawn Song</a:t>
            </a:r>
          </a:p>
        </p:txBody>
      </p:sp>
    </p:spTree>
    <p:extLst>
      <p:ext uri="{BB962C8B-B14F-4D97-AF65-F5344CB8AC3E}">
        <p14:creationId xmlns:p14="http://schemas.microsoft.com/office/powerpoint/2010/main" val="203155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</a:t>
            </a:r>
            <a:r>
              <a:rPr lang="en-US" dirty="0"/>
              <a:t>Watermarking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/>
          </a:bodyPr>
          <a:lstStyle/>
          <a:p>
            <a:r>
              <a:rPr lang="en-US" dirty="0"/>
              <a:t>How to watermark your model</a:t>
            </a:r>
          </a:p>
          <a:p>
            <a:pPr lvl="1"/>
            <a:r>
              <a:rPr lang="en-US" dirty="0"/>
              <a:t>So that you can identify it if someone “steals” it</a:t>
            </a:r>
          </a:p>
          <a:p>
            <a:pPr lvl="1"/>
            <a:r>
              <a:rPr lang="en-US" dirty="0"/>
              <a:t>Even if they have modified it..</a:t>
            </a:r>
          </a:p>
          <a:p>
            <a:pPr lvl="1"/>
            <a:endParaRPr lang="en-US" dirty="0"/>
          </a:p>
          <a:p>
            <a:r>
              <a:rPr lang="en-US" dirty="0"/>
              <a:t>Two variants:</a:t>
            </a:r>
          </a:p>
          <a:p>
            <a:pPr lvl="1"/>
            <a:r>
              <a:rPr lang="en-US" dirty="0"/>
              <a:t>Owner wants to know if it is indeed their model</a:t>
            </a:r>
          </a:p>
          <a:p>
            <a:pPr lvl="1"/>
            <a:r>
              <a:rPr lang="en-US" dirty="0"/>
              <a:t>A customer who has bought it needs to verify </a:t>
            </a:r>
            <a:r>
              <a:rPr lang="en-US" dirty="0" smtClean="0"/>
              <a:t>it</a:t>
            </a:r>
          </a:p>
          <a:p>
            <a:pPr lvl="1"/>
            <a:endParaRPr lang="en-US" dirty="0"/>
          </a:p>
          <a:p>
            <a:r>
              <a:rPr lang="en-US" dirty="0" smtClean="0"/>
              <a:t>Currently a “hot” area of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9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Teams of no more than 4 students</a:t>
            </a:r>
          </a:p>
          <a:p>
            <a:pPr lvl="1"/>
            <a:r>
              <a:rPr lang="en-US" dirty="0"/>
              <a:t>Recommended team size: Exactly 4</a:t>
            </a:r>
          </a:p>
          <a:p>
            <a:pPr lvl="3"/>
            <a:endParaRPr lang="en-US" dirty="0"/>
          </a:p>
          <a:p>
            <a:r>
              <a:rPr lang="en-US" dirty="0"/>
              <a:t>Projects are expected to demonstrate significant expertise in ability to deal with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734035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1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 </a:t>
            </a:r>
            <a:r>
              <a:rPr lang="en-US" dirty="0"/>
              <a:t>Multi-Agent Deep Reinforcement Learning for Co-operative and Competitive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Train multiple independent agents (policy networks) on simple mixed co-operative and competitive games.</a:t>
            </a:r>
          </a:p>
          <a:p>
            <a:r>
              <a:rPr lang="en-US" dirty="0"/>
              <a:t>Challenge:</a:t>
            </a:r>
          </a:p>
          <a:p>
            <a:pPr lvl="1"/>
            <a:r>
              <a:rPr lang="en-US" dirty="0"/>
              <a:t>Flexibly allow for separate reward functions among agents to incorporate co-operative and competitive game aspects.</a:t>
            </a:r>
          </a:p>
          <a:p>
            <a:pPr lvl="1"/>
            <a:r>
              <a:rPr lang="en-US" dirty="0"/>
              <a:t>Overcome non-stationarity introduced by co-adapting independent policies in the multi-agent setting.</a:t>
            </a:r>
          </a:p>
          <a:p>
            <a:r>
              <a:rPr lang="en-US" dirty="0"/>
              <a:t>Example game, </a:t>
            </a:r>
            <a:r>
              <a:rPr lang="en-US" i="1" dirty="0"/>
              <a:t>Physical deception</a:t>
            </a:r>
            <a:endParaRPr lang="en-US" dirty="0"/>
          </a:p>
          <a:p>
            <a:pPr lvl="1"/>
            <a:r>
              <a:rPr lang="en-US" dirty="0"/>
              <a:t>N agents cooperate to reach a single target landmark from a total of N landmarks. They are rewarded based on the minimum distance of any agent to the target (so only one agent needs to reach the target landmark). </a:t>
            </a:r>
          </a:p>
          <a:p>
            <a:pPr lvl="1"/>
            <a:r>
              <a:rPr lang="en-US" dirty="0"/>
              <a:t>However, a lone adversary also desires to reach the target landmark; the catch is that the adversary does not know which of the landmarks is the correct one. </a:t>
            </a:r>
          </a:p>
          <a:p>
            <a:pPr lvl="1"/>
            <a:r>
              <a:rPr lang="en-US" dirty="0"/>
              <a:t>Thus the cooperating agents, who are penalized based on the adversary distance to the target, learn to spread out and cover all landmarks so as to deceive the adversary.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29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11. </a:t>
            </a:r>
            <a:r>
              <a:rPr lang="en-US" dirty="0"/>
              <a:t>Deep Reinforcement Learning in Partially Observable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085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Train a deep RL agent under partial observability. May be limited access to the environment (e.g. constrained field of view) or noisy observations (e.g. cheap sensor). </a:t>
            </a:r>
          </a:p>
          <a:p>
            <a:r>
              <a:rPr lang="en-US" sz="2000" dirty="0"/>
              <a:t>Challenge:</a:t>
            </a:r>
          </a:p>
          <a:p>
            <a:pPr lvl="1"/>
            <a:r>
              <a:rPr lang="en-US" sz="2000" dirty="0"/>
              <a:t>In most interesting sequential decision tasks, we usually don’t have access to the entire environment state at any given time.</a:t>
            </a:r>
          </a:p>
          <a:p>
            <a:pPr lvl="1"/>
            <a:r>
              <a:rPr lang="en-US" sz="2000" dirty="0"/>
              <a:t>Practical deep RL agents need to be able to estimate some “belief state” given a series of observations (think POMDP) to solve a task under partial observability.</a:t>
            </a:r>
          </a:p>
          <a:p>
            <a:pPr lvl="1"/>
            <a:r>
              <a:rPr lang="en-US" sz="2000" dirty="0"/>
              <a:t>Need to incorporate some form of “memory” in the belief state estimation (maybe an RNN or differentiable memory unit).</a:t>
            </a:r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2000" dirty="0"/>
              <a:t>First-person navigation of a maze environment. The task is to visit a number of landmarks hidden in different locations around the maze as quickly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3318872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to basics:  Newer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43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current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can LSTMs replace </a:t>
            </a:r>
            <a:r>
              <a:rPr lang="en-US" dirty="0" err="1" smtClean="0"/>
              <a:t>Resnets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9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801"/>
            <a:ext cx="7886700" cy="1092199"/>
          </a:xfrm>
        </p:spPr>
        <p:txBody>
          <a:bodyPr/>
          <a:lstStyle/>
          <a:p>
            <a:r>
              <a:rPr lang="en-US" dirty="0"/>
              <a:t>Project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6350"/>
            <a:ext cx="7886700" cy="53721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Proposal by Feb 28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Must include: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Problem definition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Objective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Proposed approach</a:t>
            </a:r>
          </a:p>
          <a:p>
            <a:pPr>
              <a:lnSpc>
                <a:spcPct val="120000"/>
              </a:lnSpc>
            </a:pPr>
            <a:r>
              <a:rPr lang="en-US" dirty="0"/>
              <a:t>HW5:  Mid-term report, due </a:t>
            </a:r>
            <a:r>
              <a:rPr lang="en-US"/>
              <a:t>in </a:t>
            </a:r>
            <a:r>
              <a:rPr lang="en-US" smtClean="0"/>
              <a:t>April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Must include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Problem description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Approach and definition of intermediate waypoints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Evaluation metrics on intermediate waypoints</a:t>
            </a:r>
          </a:p>
          <a:p>
            <a:pPr>
              <a:lnSpc>
                <a:spcPct val="120000"/>
              </a:lnSpc>
            </a:pPr>
            <a:r>
              <a:rPr lang="en-US" dirty="0"/>
              <a:t>Final poster presentation</a:t>
            </a:r>
          </a:p>
          <a:p>
            <a:pPr>
              <a:lnSpc>
                <a:spcPct val="120000"/>
              </a:lnSpc>
            </a:pPr>
            <a:r>
              <a:rPr lang="en-US" dirty="0"/>
              <a:t>Final report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Must include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Full problem description in paper format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Proposed approach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Results and conclusions</a:t>
            </a:r>
          </a:p>
          <a:p>
            <a:pPr lvl="3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6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are only suggestions</a:t>
            </a:r>
          </a:p>
          <a:p>
            <a:r>
              <a:rPr lang="en-US" dirty="0"/>
              <a:t>You may also come up with your own idea</a:t>
            </a:r>
          </a:p>
          <a:p>
            <a:r>
              <a:rPr lang="en-US" dirty="0"/>
              <a:t>Its OK for multiple teams to work on the proposed ideas</a:t>
            </a:r>
          </a:p>
          <a:p>
            <a:pPr lvl="1"/>
            <a:r>
              <a:rPr lang="en-US" dirty="0"/>
              <a:t>Provided they work independently</a:t>
            </a:r>
          </a:p>
          <a:p>
            <a:pPr lvl="1"/>
            <a:endParaRPr lang="en-US" dirty="0"/>
          </a:p>
          <a:p>
            <a:r>
              <a:rPr lang="en-US" dirty="0"/>
              <a:t>Most suggested ideas have scope for publication</a:t>
            </a:r>
          </a:p>
          <a:p>
            <a:pPr lvl="1"/>
            <a:r>
              <a:rPr lang="en-US" dirty="0"/>
              <a:t>But only if attempted approach is </a:t>
            </a:r>
            <a:r>
              <a:rPr lang="en-US" dirty="0" smtClean="0"/>
              <a:t>novel</a:t>
            </a:r>
          </a:p>
          <a:p>
            <a:r>
              <a:rPr lang="en-US" dirty="0" smtClean="0"/>
              <a:t>The slides only mention barebones outlines or topics</a:t>
            </a:r>
          </a:p>
          <a:p>
            <a:pPr lvl="1"/>
            <a:r>
              <a:rPr lang="en-US" dirty="0" smtClean="0"/>
              <a:t>You will have to do your background review prior to proposing a project on these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0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and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2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51"/>
            <a:ext cx="7886700" cy="1325563"/>
          </a:xfrm>
        </p:spPr>
        <p:txBody>
          <a:bodyPr/>
          <a:lstStyle/>
          <a:p>
            <a:r>
              <a:rPr lang="en-US" dirty="0" smtClean="0"/>
              <a:t>Speaker </a:t>
            </a:r>
            <a:r>
              <a:rPr lang="en-US" dirty="0"/>
              <a:t>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0175"/>
            <a:ext cx="7886700" cy="4776788"/>
          </a:xfrm>
        </p:spPr>
        <p:txBody>
          <a:bodyPr>
            <a:normAutofit/>
          </a:bodyPr>
          <a:lstStyle/>
          <a:p>
            <a:r>
              <a:rPr lang="en-US" dirty="0"/>
              <a:t>Challenge:  Learn to identify if two speech recordings belong to the same speaker</a:t>
            </a:r>
          </a:p>
          <a:p>
            <a:pPr lvl="1"/>
            <a:r>
              <a:rPr lang="en-US" dirty="0"/>
              <a:t>Work on a standard NIST-provided data set and task</a:t>
            </a:r>
          </a:p>
          <a:p>
            <a:pPr lvl="1"/>
            <a:r>
              <a:rPr lang="en-US" dirty="0"/>
              <a:t>Goal:  Achieve an equal error rate of less than 1%</a:t>
            </a:r>
          </a:p>
          <a:p>
            <a:pPr lvl="1"/>
            <a:endParaRPr lang="en-US" dirty="0"/>
          </a:p>
          <a:p>
            <a:r>
              <a:rPr lang="en-US" dirty="0"/>
              <a:t>Potential investigation</a:t>
            </a:r>
          </a:p>
          <a:p>
            <a:pPr lvl="1"/>
            <a:r>
              <a:rPr lang="en-US" dirty="0"/>
              <a:t>Optimal feature representation</a:t>
            </a:r>
          </a:p>
          <a:p>
            <a:pPr lvl="1"/>
            <a:r>
              <a:rPr lang="en-US" dirty="0"/>
              <a:t>Optimal network type and architecture</a:t>
            </a:r>
          </a:p>
          <a:p>
            <a:pPr lvl="1"/>
            <a:r>
              <a:rPr lang="en-US" dirty="0"/>
              <a:t>Optimal loss function</a:t>
            </a:r>
          </a:p>
          <a:p>
            <a:pPr lvl="3"/>
            <a:endParaRPr lang="en-US" dirty="0"/>
          </a:p>
          <a:p>
            <a:r>
              <a:rPr lang="en-US" dirty="0"/>
              <a:t>Potential for publication if results are competitive</a:t>
            </a:r>
          </a:p>
        </p:txBody>
      </p:sp>
    </p:spTree>
    <p:extLst>
      <p:ext uri="{BB962C8B-B14F-4D97-AF65-F5344CB8AC3E}">
        <p14:creationId xmlns:p14="http://schemas.microsoft.com/office/powerpoint/2010/main" val="262115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51"/>
            <a:ext cx="7886700" cy="1325563"/>
          </a:xfrm>
        </p:spPr>
        <p:txBody>
          <a:bodyPr/>
          <a:lstStyle/>
          <a:p>
            <a:r>
              <a:rPr lang="en-US" dirty="0" smtClean="0"/>
              <a:t>The Airbus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0175"/>
            <a:ext cx="7886700" cy="4776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Airbus is releasing a collection of ATC voice recordings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Challenge:  Beat everyone in the world at recognizing these commands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Resources: We have a couple of hundred thousand ATC recordings from the FAA to practice on, before Airbus releases their data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Much bragging rights, if you end up near the top..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Name, fame, glory and pubs..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5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51"/>
            <a:ext cx="7886700" cy="1325563"/>
          </a:xfrm>
        </p:spPr>
        <p:txBody>
          <a:bodyPr/>
          <a:lstStyle/>
          <a:p>
            <a:r>
              <a:rPr lang="en-US" dirty="0" smtClean="0"/>
              <a:t>Large-scale audio content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0175"/>
            <a:ext cx="7886700" cy="47767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Audio information retrieval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The YFCC corpus has nearly a million audio recordings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Objective: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Analyze their content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Retrieve recordings in response to natural-language queries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Run this over all million recordings!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Will be the first large-scale analysis of this kind (except, perhaps, within Google)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Publications highly likely</a:t>
            </a:r>
          </a:p>
        </p:txBody>
      </p:sp>
    </p:spTree>
    <p:extLst>
      <p:ext uri="{BB962C8B-B14F-4D97-AF65-F5344CB8AC3E}">
        <p14:creationId xmlns:p14="http://schemas.microsoft.com/office/powerpoint/2010/main" val="221437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Images/video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0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1164</Words>
  <Application>Microsoft Office PowerPoint</Application>
  <PresentationFormat>On-screen Show (4:3)</PresentationFormat>
  <Paragraphs>164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11-785 Deep Learning Projects</vt:lpstr>
      <vt:lpstr>Projects</vt:lpstr>
      <vt:lpstr>Project Schedule</vt:lpstr>
      <vt:lpstr>Ideas</vt:lpstr>
      <vt:lpstr>Category</vt:lpstr>
      <vt:lpstr>Speaker Identification</vt:lpstr>
      <vt:lpstr>The Airbus Challenge</vt:lpstr>
      <vt:lpstr>Large-scale audio content analysis</vt:lpstr>
      <vt:lpstr>Category</vt:lpstr>
      <vt:lpstr>Medical Imaging</vt:lpstr>
      <vt:lpstr>Video summarization</vt:lpstr>
      <vt:lpstr>Video question answering</vt:lpstr>
      <vt:lpstr>Category</vt:lpstr>
      <vt:lpstr>4. Generating Adversarial Examples</vt:lpstr>
      <vt:lpstr>5. Resisting Adversarial Examples</vt:lpstr>
      <vt:lpstr>6. Identifying Adversarial Examples</vt:lpstr>
      <vt:lpstr>7. Peering into a classifier</vt:lpstr>
      <vt:lpstr>8. Backdooring into a network</vt:lpstr>
      <vt:lpstr>9. Watermarking</vt:lpstr>
      <vt:lpstr>Category</vt:lpstr>
      <vt:lpstr>10. Multi-Agent Deep Reinforcement Learning for Co-operative and Competitive games</vt:lpstr>
      <vt:lpstr>11. Deep Reinforcement Learning in Partially Observable Environments</vt:lpstr>
      <vt:lpstr>Category</vt:lpstr>
      <vt:lpstr>Alternative to current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11-785 Deep Learning Projects</dc:title>
  <dc:creator>bhiksha</dc:creator>
  <cp:lastModifiedBy>bhiksha</cp:lastModifiedBy>
  <cp:revision>28</cp:revision>
  <dcterms:created xsi:type="dcterms:W3CDTF">2018-02-15T16:28:48Z</dcterms:created>
  <dcterms:modified xsi:type="dcterms:W3CDTF">2018-02-17T04:01:13Z</dcterms:modified>
</cp:coreProperties>
</file>