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83" r:id="rId3"/>
    <p:sldId id="271" r:id="rId4"/>
    <p:sldId id="273" r:id="rId5"/>
    <p:sldId id="276" r:id="rId6"/>
    <p:sldId id="274" r:id="rId7"/>
    <p:sldId id="277" r:id="rId8"/>
    <p:sldId id="259" r:id="rId9"/>
    <p:sldId id="260" r:id="rId10"/>
    <p:sldId id="261" r:id="rId11"/>
    <p:sldId id="263" r:id="rId12"/>
    <p:sldId id="285" r:id="rId13"/>
    <p:sldId id="264" r:id="rId14"/>
    <p:sldId id="265" r:id="rId15"/>
    <p:sldId id="279" r:id="rId16"/>
    <p:sldId id="280" r:id="rId17"/>
    <p:sldId id="284" r:id="rId18"/>
    <p:sldId id="278" r:id="rId19"/>
    <p:sldId id="267" r:id="rId20"/>
    <p:sldId id="287" r:id="rId21"/>
    <p:sldId id="292" r:id="rId22"/>
    <p:sldId id="281" r:id="rId23"/>
    <p:sldId id="282" r:id="rId24"/>
    <p:sldId id="291" r:id="rId25"/>
    <p:sldId id="293" r:id="rId26"/>
    <p:sldId id="286" r:id="rId27"/>
    <p:sldId id="288" r:id="rId28"/>
    <p:sldId id="289" r:id="rId29"/>
    <p:sldId id="290" r:id="rId30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A313871-0277-49C3-A58A-16E469BA6F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F01076-8169-452D-953E-D5972AB663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2CD68F0-6DC7-4884-824C-5B975C5E7C6E}" type="datetimeFigureOut">
              <a:rPr lang="ru-RU"/>
              <a:pPr>
                <a:defRPr/>
              </a:pPr>
              <a:t>12.06.2020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1B12A086-BED3-424B-9588-2DB9D47062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BDC403D1-A8C7-4E91-AC31-FAE5E98D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13085B-75C0-43EB-8020-89DD50176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5FD043-B33A-43FD-928C-CC34A4794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878D490-B3BC-45D7-9E83-B83F0B2BF92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>
            <a:extLst>
              <a:ext uri="{FF2B5EF4-FFF2-40B4-BE49-F238E27FC236}">
                <a16:creationId xmlns:a16="http://schemas.microsoft.com/office/drawing/2014/main" id="{15DDEC45-A5FD-461E-8793-E2DFF85F68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>
            <a:extLst>
              <a:ext uri="{FF2B5EF4-FFF2-40B4-BE49-F238E27FC236}">
                <a16:creationId xmlns:a16="http://schemas.microsoft.com/office/drawing/2014/main" id="{E32D2BDF-1886-4C51-9AA2-66844CF8EC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4100" name="Номер слайда 3">
            <a:extLst>
              <a:ext uri="{FF2B5EF4-FFF2-40B4-BE49-F238E27FC236}">
                <a16:creationId xmlns:a16="http://schemas.microsoft.com/office/drawing/2014/main" id="{EBC72320-240C-4C2A-A57E-961DF5C2ED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880848-8F3C-415E-8A91-2C3D5545DE95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>
            <a:extLst>
              <a:ext uri="{FF2B5EF4-FFF2-40B4-BE49-F238E27FC236}">
                <a16:creationId xmlns:a16="http://schemas.microsoft.com/office/drawing/2014/main" id="{0C02D3DF-60AB-443B-A8FB-9A9A46F8E0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Заметки 2">
            <a:extLst>
              <a:ext uri="{FF2B5EF4-FFF2-40B4-BE49-F238E27FC236}">
                <a16:creationId xmlns:a16="http://schemas.microsoft.com/office/drawing/2014/main" id="{F61EB01B-42F7-48D8-94B1-54A4BDADFF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292" name="Номер слайда 3">
            <a:extLst>
              <a:ext uri="{FF2B5EF4-FFF2-40B4-BE49-F238E27FC236}">
                <a16:creationId xmlns:a16="http://schemas.microsoft.com/office/drawing/2014/main" id="{C4F00ED8-F78D-4F31-881F-6E68F09EE3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5324F6-3580-4A7D-8024-81FAFC545BBB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раз слайда 1">
            <a:extLst>
              <a:ext uri="{FF2B5EF4-FFF2-40B4-BE49-F238E27FC236}">
                <a16:creationId xmlns:a16="http://schemas.microsoft.com/office/drawing/2014/main" id="{E80E45C1-E91E-4B44-8A75-3CD183C57E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Заметки 2">
            <a:extLst>
              <a:ext uri="{FF2B5EF4-FFF2-40B4-BE49-F238E27FC236}">
                <a16:creationId xmlns:a16="http://schemas.microsoft.com/office/drawing/2014/main" id="{53321223-B215-4974-9525-B664B141F3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340" name="Номер слайда 3">
            <a:extLst>
              <a:ext uri="{FF2B5EF4-FFF2-40B4-BE49-F238E27FC236}">
                <a16:creationId xmlns:a16="http://schemas.microsoft.com/office/drawing/2014/main" id="{8BC3C999-472D-419A-BEAF-E4B35365F5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526316-5E5A-493B-B192-AD4FDE521BC6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>
            <a:extLst>
              <a:ext uri="{FF2B5EF4-FFF2-40B4-BE49-F238E27FC236}">
                <a16:creationId xmlns:a16="http://schemas.microsoft.com/office/drawing/2014/main" id="{044BBBD6-8A3A-455E-9066-09F14DEB21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>
            <a:extLst>
              <a:ext uri="{FF2B5EF4-FFF2-40B4-BE49-F238E27FC236}">
                <a16:creationId xmlns:a16="http://schemas.microsoft.com/office/drawing/2014/main" id="{EE1A9A4D-98C9-488E-B01A-CDE8E82A9B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/>
          </a:p>
        </p:txBody>
      </p:sp>
      <p:sp>
        <p:nvSpPr>
          <p:cNvPr id="19460" name="Номер слайда 3">
            <a:extLst>
              <a:ext uri="{FF2B5EF4-FFF2-40B4-BE49-F238E27FC236}">
                <a16:creationId xmlns:a16="http://schemas.microsoft.com/office/drawing/2014/main" id="{230F2BD1-1CDF-4DC2-B2B3-3E860E101B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473ED3-83CA-47E0-907B-625A86EB4715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>
            <a:extLst>
              <a:ext uri="{FF2B5EF4-FFF2-40B4-BE49-F238E27FC236}">
                <a16:creationId xmlns:a16="http://schemas.microsoft.com/office/drawing/2014/main" id="{447BED1F-A759-4856-8801-D1343FE3E6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>
            <a:extLst>
              <a:ext uri="{FF2B5EF4-FFF2-40B4-BE49-F238E27FC236}">
                <a16:creationId xmlns:a16="http://schemas.microsoft.com/office/drawing/2014/main" id="{99B8003A-DA37-48B0-BE72-72A0CC06FE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altLang="ru-RU"/>
          </a:p>
        </p:txBody>
      </p:sp>
      <p:sp>
        <p:nvSpPr>
          <p:cNvPr id="21508" name="Номер слайда 3">
            <a:extLst>
              <a:ext uri="{FF2B5EF4-FFF2-40B4-BE49-F238E27FC236}">
                <a16:creationId xmlns:a16="http://schemas.microsoft.com/office/drawing/2014/main" id="{F0DFD4E6-4ECA-4339-91A5-21CF21590F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B3C45C-3CF6-4661-91F4-C6FBDF3D771A}" type="slidenum">
              <a:rPr lang="ru-RU" altLang="ru-RU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F9A8D-4B83-4739-B3C1-74950512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50092-FB80-49EB-9A99-07056B5F3318}" type="datetimeFigureOut">
              <a:rPr lang="ru-RU"/>
              <a:pPr>
                <a:defRPr/>
              </a:pPr>
              <a:t>12.06.2020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9BE1AD-6602-4AFB-B46B-4F26BC60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B28EF2-2826-412D-806B-53D39C66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347A3-B3E5-4E2E-95CB-6D7C3E5D11D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3301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A443D6-A491-4F43-989D-261643CB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FEEBD-7E66-47E2-B86E-0C65424E6A73}" type="datetimeFigureOut">
              <a:rPr lang="ru-RU"/>
              <a:pPr>
                <a:defRPr/>
              </a:pPr>
              <a:t>12.06.2020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E55BD-9098-4F04-AB46-CA46D71F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3D3613-F080-4F07-8126-854E1910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9D0A7-AE8D-4769-9EC5-CDE8A45F0BD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433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00D807-9C79-465A-9753-C2DE175A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84DBA-2AEF-4E24-A311-3F9FD10D1307}" type="datetimeFigureOut">
              <a:rPr lang="ru-RU"/>
              <a:pPr>
                <a:defRPr/>
              </a:pPr>
              <a:t>12.06.2020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92A73D-5F24-4226-B6F0-CA87B833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363A2B-57E5-404D-B1BC-E7E64681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F8F99-EE91-4978-A5BC-6FCBB0181A1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863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BF18AE-9DAF-4795-9232-108EF8B7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162D4-70D0-428A-8D09-34688A3FA70A}" type="datetimeFigureOut">
              <a:rPr lang="ru-RU"/>
              <a:pPr>
                <a:defRPr/>
              </a:pPr>
              <a:t>12.06.2020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8786A1-9449-45DB-A8F1-2CB472A6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85D659-F70D-4344-9D3D-C39FD241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2CA2B-CCD5-4B1B-94AA-51A2F167E81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890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19725-9E6E-4071-BCB7-1FE34344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6A8B6-9A57-4FF9-A32D-BC7C3986852A}" type="datetimeFigureOut">
              <a:rPr lang="ru-RU"/>
              <a:pPr>
                <a:defRPr/>
              </a:pPr>
              <a:t>12.06.2020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D67CDB-63D6-4D9E-B207-00025C6F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8B7806-E5E8-4F0D-AE37-13E3A15D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89E3-FC5F-4071-AF44-60874544D51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0030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A03D5ABB-99E9-4812-AB84-E77849A9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8273F-CBA7-4483-95DD-E5A3C75B8203}" type="datetimeFigureOut">
              <a:rPr lang="ru-RU"/>
              <a:pPr>
                <a:defRPr/>
              </a:pPr>
              <a:t>12.06.2020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A791AAF0-5BD6-471C-93AC-F5C6D256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BD9A9D75-62BD-4DCA-8103-2F92F49C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0CF88-CDF6-44B0-B3C5-1C8F581D7E3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063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983385F8-6BEE-4B9B-9C36-C37EB8AA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CA577-5D13-4043-973A-F1996DA97920}" type="datetimeFigureOut">
              <a:rPr lang="ru-RU"/>
              <a:pPr>
                <a:defRPr/>
              </a:pPr>
              <a:t>12.06.2020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53E39F31-2A5E-4014-BDFD-B1EA33AE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F3B9CE3E-63AD-4B9E-9ED3-8E5EEC9F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8B931-5FA3-426B-B214-E03478BC040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9011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C1961990-85C5-4651-8FB2-87ACF5C2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24CE5-FC6B-4B7F-964F-F15AA624F55C}" type="datetimeFigureOut">
              <a:rPr lang="ru-RU"/>
              <a:pPr>
                <a:defRPr/>
              </a:pPr>
              <a:t>12.06.2020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82B272DC-05E5-4382-B03F-F7B0DA1A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3D1BDA39-CE87-4630-94AD-BE9FFED6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9AFD4-5BFD-462B-95A9-468757EC8A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392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9BD0C58E-3CCA-4069-877E-E584E50E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0AD7B-12B1-46F1-B31E-4388BF069723}" type="datetimeFigureOut">
              <a:rPr lang="ru-RU"/>
              <a:pPr>
                <a:defRPr/>
              </a:pPr>
              <a:t>12.06.2020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92C314CE-8429-47FD-9415-F85792DC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128E357-8B8E-46AB-BFD2-74942B89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DEE5F-FBA3-490D-8F60-B14152A4A09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156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10058293-ECBD-4D70-9630-A1BAC854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BCCA2-A71C-419F-B9D8-9B700F50D8E4}" type="datetimeFigureOut">
              <a:rPr lang="ru-RU"/>
              <a:pPr>
                <a:defRPr/>
              </a:pPr>
              <a:t>12.06.2020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B9502162-E20F-4296-B984-78549F5E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25D0EC8C-C93F-4201-B0FA-3A1B049A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D71F4-DF49-4840-8DF1-0D9B4BCC2B5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0883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7D291E6F-3966-4612-89AF-0AEBBA0A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032EF-DA8E-4833-8B8C-0E69974C3F1E}" type="datetimeFigureOut">
              <a:rPr lang="ru-RU"/>
              <a:pPr>
                <a:defRPr/>
              </a:pPr>
              <a:t>12.06.2020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545EB091-D8BA-4F3A-91B4-FA3396EA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E8C9566B-D07E-4D84-B8F7-720A1A6D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0B0A5-88AE-4866-846E-96A4819444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2374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18A053FF-F09A-4262-9351-4F2C4F6E3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BBE4F991-38BF-4ADC-8D32-594AE73FA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E1F24B-3F5B-47A6-8945-5841A9D40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8E0B6F1-A192-43D9-94F4-2482B9214A02}" type="datetimeFigureOut">
              <a:rPr lang="ru-RU"/>
              <a:pPr>
                <a:defRPr/>
              </a:pPr>
              <a:t>12.06.2020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32BB44-E68A-4112-B034-6AB6D209F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7D7A7F-32BE-44E1-BCD8-D7428DBE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93C144F-1F66-400C-B58E-4DA921444D9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>
            <a:extLst>
              <a:ext uri="{FF2B5EF4-FFF2-40B4-BE49-F238E27FC236}">
                <a16:creationId xmlns:a16="http://schemas.microsoft.com/office/drawing/2014/main" id="{DEDF6079-E931-4A49-B256-A9FB8931E6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47750" y="2819400"/>
            <a:ext cx="10096500" cy="1219200"/>
          </a:xfrm>
        </p:spPr>
        <p:txBody>
          <a:bodyPr/>
          <a:lstStyle/>
          <a:p>
            <a:pPr eaLnBrk="1" hangingPunct="1"/>
            <a:r>
              <a:rPr lang="ru-RU" altLang="ru-RU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  <a:br>
              <a:rPr lang="ru-RU" altLang="ru-RU" sz="21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(магистерская диссертация)</a:t>
            </a:r>
            <a:br>
              <a:rPr lang="ru-RU" altLang="ru-RU" sz="21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br>
              <a:rPr lang="ru-RU" altLang="ru-RU" sz="21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«Оптимизация полносвязных нейронных сетей»</a:t>
            </a:r>
          </a:p>
        </p:txBody>
      </p:sp>
      <p:sp>
        <p:nvSpPr>
          <p:cNvPr id="3075" name="TextBox 2">
            <a:extLst>
              <a:ext uri="{FF2B5EF4-FFF2-40B4-BE49-F238E27FC236}">
                <a16:creationId xmlns:a16="http://schemas.microsoft.com/office/drawing/2014/main" id="{ED092C22-DE1A-4A40-A8E6-7A5FC855E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296863"/>
            <a:ext cx="91821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alt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 образовательное учреждение  высшего образования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авиационный институт»</a:t>
            </a:r>
            <a:endParaRPr lang="en-US" altLang="ru-RU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№8 «Информационные технологии и прикладная математика»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806 «Вычислительная математика и программирование»</a:t>
            </a:r>
          </a:p>
        </p:txBody>
      </p:sp>
      <p:sp>
        <p:nvSpPr>
          <p:cNvPr id="3076" name="TextBox 3">
            <a:extLst>
              <a:ext uri="{FF2B5EF4-FFF2-40B4-BE49-F238E27FC236}">
                <a16:creationId xmlns:a16="http://schemas.microsoft.com/office/drawing/2014/main" id="{D036EB88-1C5A-47CE-BFA5-4168D19A7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22750"/>
            <a:ext cx="6096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  <a:r>
              <a:rPr lang="ru-RU" alt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 доктор технических наук, доцент, профессор</a:t>
            </a:r>
            <a:r>
              <a:rPr lang="en-US" alt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кафедры 806 Тюменцев Юрий Владимирович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Консультант:</a:t>
            </a:r>
            <a:r>
              <a:rPr lang="ru-RU" alt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 старший преподаватель кафедры 806 Аносова Наталья Павловна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М8О-208М-18:</a:t>
            </a:r>
            <a:r>
              <a:rPr lang="ru-RU" alt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 Рожлейс Иварс Андрисович</a:t>
            </a:r>
          </a:p>
        </p:txBody>
      </p:sp>
      <p:sp>
        <p:nvSpPr>
          <p:cNvPr id="3077" name="TextBox 4">
            <a:extLst>
              <a:ext uri="{FF2B5EF4-FFF2-40B4-BE49-F238E27FC236}">
                <a16:creationId xmlns:a16="http://schemas.microsoft.com/office/drawing/2014/main" id="{0343CFF4-C6BB-4635-B9A1-16565EE7F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550" y="6223000"/>
            <a:ext cx="1358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2020</a:t>
            </a:r>
          </a:p>
        </p:txBody>
      </p:sp>
      <p:pic>
        <p:nvPicPr>
          <p:cNvPr id="3078" name="Рисунок 2">
            <a:extLst>
              <a:ext uri="{FF2B5EF4-FFF2-40B4-BE49-F238E27FC236}">
                <a16:creationId xmlns:a16="http://schemas.microsoft.com/office/drawing/2014/main" id="{3FD69240-C25A-4D61-9B7B-5B23E0145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296863"/>
            <a:ext cx="11144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>
            <a:extLst>
              <a:ext uri="{FF2B5EF4-FFF2-40B4-BE49-F238E27FC236}">
                <a16:creationId xmlns:a16="http://schemas.microsoft.com/office/drawing/2014/main" id="{185CC273-1A8C-4FE9-B096-06CB982EA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Как происходит редукция?</a:t>
            </a:r>
          </a:p>
        </p:txBody>
      </p:sp>
      <p:sp>
        <p:nvSpPr>
          <p:cNvPr id="15363" name="Объект 2">
            <a:extLst>
              <a:ext uri="{FF2B5EF4-FFF2-40B4-BE49-F238E27FC236}">
                <a16:creationId xmlns:a16="http://schemas.microsoft.com/office/drawing/2014/main" id="{7FF9C450-6318-4C23-9529-45C5F1F7BE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основе редукции лежит принцип избавления сети от тех нейронов, чьё влияние на результат работы сети малозначительно.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редукции заключается в выявлении слабых малозначимых нейронов сети, а также в математическом описании эффективности этого действия.</a:t>
            </a:r>
          </a:p>
          <a:p>
            <a:pPr eaLnBrk="1" hangingPunct="1"/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>
            <a:extLst>
              <a:ext uri="{FF2B5EF4-FFF2-40B4-BE49-F238E27FC236}">
                <a16:creationId xmlns:a16="http://schemas.microsoft.com/office/drawing/2014/main" id="{E4DBADE8-D648-4C16-B401-B66A01A3C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Отсечение слабых нейронов</a:t>
            </a:r>
          </a:p>
        </p:txBody>
      </p:sp>
      <p:sp>
        <p:nvSpPr>
          <p:cNvPr id="16387" name="Объект 2">
            <a:extLst>
              <a:ext uri="{FF2B5EF4-FFF2-40B4-BE49-F238E27FC236}">
                <a16:creationId xmlns:a16="http://schemas.microsoft.com/office/drawing/2014/main" id="{D2AC18D5-04E3-4570-BD71-EF8CFB83D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Простейший способ подразумевает удаление нейронов, чьи весовые коэффициенты меньше средних.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производится посредством обнуления весов.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Однако, не всегда малые веса оказывают малое влияние.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таких нейронов может привести к серьёзному изменению поведения сети.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является методом нулевого порядка, т.к. не предполагает вычисление производных.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>
            <a:extLst>
              <a:ext uri="{FF2B5EF4-FFF2-40B4-BE49-F238E27FC236}">
                <a16:creationId xmlns:a16="http://schemas.microsoft.com/office/drawing/2014/main" id="{839EAAC5-1DF4-48CF-BBF3-34E7C03EB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нейрона с малым весом</a:t>
            </a:r>
          </a:p>
        </p:txBody>
      </p:sp>
      <p:pic>
        <p:nvPicPr>
          <p:cNvPr id="17411" name="Объект 3">
            <a:extLst>
              <a:ext uri="{FF2B5EF4-FFF2-40B4-BE49-F238E27FC236}">
                <a16:creationId xmlns:a16="http://schemas.microsoft.com/office/drawing/2014/main" id="{77AADDE5-0899-41E1-823F-3946C0FA7D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0" b="14160"/>
          <a:stretch>
            <a:fillRect/>
          </a:stretch>
        </p:blipFill>
        <p:spPr>
          <a:xfrm>
            <a:off x="838200" y="1690688"/>
            <a:ext cx="10515600" cy="488632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>
            <a:extLst>
              <a:ext uri="{FF2B5EF4-FFF2-40B4-BE49-F238E27FC236}">
                <a16:creationId xmlns:a16="http://schemas.microsoft.com/office/drawing/2014/main" id="{970D99C6-20F9-45D2-ADDF-B3577607BA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Оптимальное повреждение мозга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OBD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Объект 2">
            <a:extLst>
              <a:ext uri="{FF2B5EF4-FFF2-40B4-BE49-F238E27FC236}">
                <a16:creationId xmlns:a16="http://schemas.microsoft.com/office/drawing/2014/main" id="{9C75D18D-5542-4A2C-8BA5-0334CA934F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Более правильный метод использует анализ чувствительности, т.е. удаляются нейроны которые меньше всего влияют на ошибку.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Такой метод называется оптимальным повреждением мозга (англ. 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Optimal Brain Damage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OBD)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 Яном Лекуном (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Yann Le Cun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 в 1990 году.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методом второго порядка, т.к. предполагает использование вторых производных.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Подразумевает переобучение сети после применения.</a:t>
            </a:r>
          </a:p>
          <a:p>
            <a:pPr eaLnBrk="1" hangingPunct="1"/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Нижний колонтитул 4">
            <a:extLst>
              <a:ext uri="{FF2B5EF4-FFF2-40B4-BE49-F238E27FC236}">
                <a16:creationId xmlns:a16="http://schemas.microsoft.com/office/drawing/2014/main" id="{CD08C1BF-6F9B-422E-8351-2498684042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838200" y="6127750"/>
            <a:ext cx="516731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http://yann.lecun.com/exdb/publis/pdf/lecun-90b.pdf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>
            <a:extLst>
              <a:ext uri="{FF2B5EF4-FFF2-40B4-BE49-F238E27FC236}">
                <a16:creationId xmlns:a16="http://schemas.microsoft.com/office/drawing/2014/main" id="{EB245F4C-5CD1-423F-994B-F25703216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Оптимальное прореживание мозга 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Объект 2">
            <a:extLst>
              <a:ext uri="{FF2B5EF4-FFF2-40B4-BE49-F238E27FC236}">
                <a16:creationId xmlns:a16="http://schemas.microsoft.com/office/drawing/2014/main" id="{E7E4AC10-002C-49AE-9222-92042BAA9F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метода 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OBD 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оптимальным прореживанием мозга (англ. 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Optimal Brain Surgeon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OBS)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 Бабаком Хассиби (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Babak Hassibi)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и Дэвидом Шторком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(David G. Stork) 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 1993 году.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веса сопровождается корректировкой оставшихся весов.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Как следствие не требует переобучения сети.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также методом второго порядка.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4" name="Нижний колонтитул 3">
            <a:extLst>
              <a:ext uri="{FF2B5EF4-FFF2-40B4-BE49-F238E27FC236}">
                <a16:creationId xmlns:a16="http://schemas.microsoft.com/office/drawing/2014/main" id="{C952968E-6B22-4453-81C7-040E5F883F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838200" y="6127750"/>
            <a:ext cx="925195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alibri Light" panose="020F0302020204030204" pitchFamily="34" charset="0"/>
              <a:buAutoNum type="arabicPeriod"/>
            </a:pPr>
            <a:r>
              <a:rPr lang="en-US" altLang="ru-RU" sz="1600">
                <a:latin typeface="Times New Roman" panose="02020603050405020304" pitchFamily="18" charset="0"/>
                <a:cs typeface="Times New Roman" panose="02020603050405020304" pitchFamily="18" charset="0"/>
              </a:rPr>
              <a:t>https://papers.nips.cc/paper/647-second-order-derivatives-for-network-pruning-optimal-brain-surgeon.pdf</a:t>
            </a:r>
            <a:endParaRPr lang="ru-RU" alt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>
            <a:extLst>
              <a:ext uri="{FF2B5EF4-FFF2-40B4-BE49-F238E27FC236}">
                <a16:creationId xmlns:a16="http://schemas.microsoft.com/office/drawing/2014/main" id="{A7F935FD-5466-405E-8445-F855BB3BB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главных компонент</a:t>
            </a:r>
          </a:p>
        </p:txBody>
      </p:sp>
      <p:sp>
        <p:nvSpPr>
          <p:cNvPr id="22531" name="Объект 2">
            <a:extLst>
              <a:ext uri="{FF2B5EF4-FFF2-40B4-BE49-F238E27FC236}">
                <a16:creationId xmlns:a16="http://schemas.microsoft.com/office/drawing/2014/main" id="{0015A0AB-4C39-44C4-9958-F05A6E77DE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понизить размерности системы координат.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Сопровождается частичной потерей информации.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 Карлом Пирсоном в 1901 году.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инструмента может быть использовано сингулярное разложение.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>
            <a:extLst>
              <a:ext uri="{FF2B5EF4-FFF2-40B4-BE49-F238E27FC236}">
                <a16:creationId xmlns:a16="http://schemas.microsoft.com/office/drawing/2014/main" id="{456B90E7-0DCF-4F10-862F-F066FF818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Понижение размерности 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2D → 1D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555" name="Объект 4">
            <a:extLst>
              <a:ext uri="{FF2B5EF4-FFF2-40B4-BE49-F238E27FC236}">
                <a16:creationId xmlns:a16="http://schemas.microsoft.com/office/drawing/2014/main" id="{8DCC4443-DE5B-4D87-95AF-E0845D692D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90688"/>
            <a:ext cx="6015038" cy="3827462"/>
          </a:xfrm>
        </p:spPr>
      </p:pic>
      <p:pic>
        <p:nvPicPr>
          <p:cNvPr id="23556" name="Рисунок 6">
            <a:extLst>
              <a:ext uri="{FF2B5EF4-FFF2-40B4-BE49-F238E27FC236}">
                <a16:creationId xmlns:a16="http://schemas.microsoft.com/office/drawing/2014/main" id="{944736CC-C600-41C7-9C1A-6D1F0F8F8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" b="3590"/>
          <a:stretch>
            <a:fillRect/>
          </a:stretch>
        </p:blipFill>
        <p:spPr bwMode="auto">
          <a:xfrm>
            <a:off x="6176963" y="1690688"/>
            <a:ext cx="6011862" cy="382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>
            <a:extLst>
              <a:ext uri="{FF2B5EF4-FFF2-40B4-BE49-F238E27FC236}">
                <a16:creationId xmlns:a16="http://schemas.microsoft.com/office/drawing/2014/main" id="{983BD042-2685-4292-890C-225893318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сингулярное разложение?</a:t>
            </a:r>
          </a:p>
        </p:txBody>
      </p:sp>
      <p:sp>
        <p:nvSpPr>
          <p:cNvPr id="24579" name="Объект 2">
            <a:extLst>
              <a:ext uri="{FF2B5EF4-FFF2-40B4-BE49-F238E27FC236}">
                <a16:creationId xmlns:a16="http://schemas.microsoft.com/office/drawing/2014/main" id="{2B6496F9-D072-479F-A900-310CB99FDD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реализации.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вычисления достаточно быстрая.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применимости этого подхода.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>
            <a:extLst>
              <a:ext uri="{FF2B5EF4-FFF2-40B4-BE49-F238E27FC236}">
                <a16:creationId xmlns:a16="http://schemas.microsoft.com/office/drawing/2014/main" id="{3FDD722F-88EA-4A0E-993B-03F6BB5B5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Сингулярное разложение матрицы</a:t>
            </a:r>
          </a:p>
        </p:txBody>
      </p:sp>
      <p:pic>
        <p:nvPicPr>
          <p:cNvPr id="25603" name="Объект 4">
            <a:extLst>
              <a:ext uri="{FF2B5EF4-FFF2-40B4-BE49-F238E27FC236}">
                <a16:creationId xmlns:a16="http://schemas.microsoft.com/office/drawing/2014/main" id="{B1F2240D-D9CF-430D-995B-1685A043BB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0038" y="2311400"/>
            <a:ext cx="9051925" cy="2058988"/>
          </a:xfrm>
        </p:spPr>
      </p:pic>
      <p:pic>
        <p:nvPicPr>
          <p:cNvPr id="25604" name="Рисунок 6">
            <a:extLst>
              <a:ext uri="{FF2B5EF4-FFF2-40B4-BE49-F238E27FC236}">
                <a16:creationId xmlns:a16="http://schemas.microsoft.com/office/drawing/2014/main" id="{7613E272-5F75-4BD9-A33F-51FAD7311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3" r="22125"/>
          <a:stretch>
            <a:fillRect/>
          </a:stretch>
        </p:blipFill>
        <p:spPr bwMode="auto">
          <a:xfrm>
            <a:off x="2220913" y="4657725"/>
            <a:ext cx="77501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>
            <a:extLst>
              <a:ext uri="{FF2B5EF4-FFF2-40B4-BE49-F238E27FC236}">
                <a16:creationId xmlns:a16="http://schemas.microsoft.com/office/drawing/2014/main" id="{ADE7A85F-02D4-43BC-9F19-D2106C2FA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Зачем нужна редукция?</a:t>
            </a:r>
          </a:p>
        </p:txBody>
      </p:sp>
      <p:sp>
        <p:nvSpPr>
          <p:cNvPr id="26627" name="Объект 2">
            <a:extLst>
              <a:ext uri="{FF2B5EF4-FFF2-40B4-BE49-F238E27FC236}">
                <a16:creationId xmlns:a16="http://schemas.microsoft.com/office/drawing/2014/main" id="{9AB24FB1-D0E2-4C75-BEAF-4A298AC0B4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Сеть работает быстрее за счёт уменьшения количества нейронов и как следствие уменьшается количество вычислений.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работы сети повышается за счёт удаления паразитных нейронов, которые как правило вносят лишний шум.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избежать проблемы переобучения сети когда сеть справляться плохо с данными не участвующими в обучении.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>
            <a:extLst>
              <a:ext uri="{FF2B5EF4-FFF2-40B4-BE49-F238E27FC236}">
                <a16:creationId xmlns:a16="http://schemas.microsoft.com/office/drawing/2014/main" id="{9EBC1DCE-4FBF-43A0-B4C6-5F9A8FE4F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полносвязные сети?</a:t>
            </a:r>
          </a:p>
        </p:txBody>
      </p:sp>
      <p:sp>
        <p:nvSpPr>
          <p:cNvPr id="5123" name="Объект 2">
            <a:extLst>
              <a:ext uri="{FF2B5EF4-FFF2-40B4-BE49-F238E27FC236}">
                <a16:creationId xmlns:a16="http://schemas.microsoft.com/office/drawing/2014/main" id="{BBE05ABA-57F9-48AD-9339-486D09D4D1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Имеют большую вычислительную мощность.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Не смотря на простоту такие сети всё ещё используются.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 оптимизируются в силу больших размеров в реальных условиях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представляют интерес.</a:t>
            </a:r>
          </a:p>
          <a:p>
            <a:pPr eaLnBrk="1" hangingPunct="1"/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>
            <a:extLst>
              <a:ext uri="{FF2B5EF4-FFF2-40B4-BE49-F238E27FC236}">
                <a16:creationId xmlns:a16="http://schemas.microsoft.com/office/drawing/2014/main" id="{6E75C831-9916-48CA-81D3-3D0D626A2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Что было сделано?</a:t>
            </a:r>
          </a:p>
        </p:txBody>
      </p:sp>
      <p:sp>
        <p:nvSpPr>
          <p:cNvPr id="27651" name="Объект 2">
            <a:extLst>
              <a:ext uri="{FF2B5EF4-FFF2-40B4-BE49-F238E27FC236}">
                <a16:creationId xmlns:a16="http://schemas.microsoft.com/office/drawing/2014/main" id="{4BBE92B9-0D80-48B6-8FE4-87FCF8FB02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использован язык программирования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паре с библиотекой машинного обучения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реализована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архитектура.</a:t>
            </a:r>
          </a:p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разработан алгоритм обучения использующий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SVD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разложения во время обучения сети.</a:t>
            </a:r>
          </a:p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проведена серия экспериментов на различных тестах.</a:t>
            </a:r>
          </a:p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метод обучения был использован для обучения сети предсказывать положение географического полюса Земли.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16570-8A09-40E7-A39A-489F8EDA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восходящего синуса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D852BD9-6608-4C92-984C-D2F0569F9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Восходящий синус это уравнение вида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Сложность предсказания в том это сумма функция.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Обучение проводилось </a:t>
                </a:r>
                <a:r>
                  <a:rPr lang="ru-RU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сети.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D852BD9-6608-4C92-984C-D2F0569F9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3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Объект 3">
            <a:extLst>
              <a:ext uri="{FF2B5EF4-FFF2-40B4-BE49-F238E27FC236}">
                <a16:creationId xmlns:a16="http://schemas.microsoft.com/office/drawing/2014/main" id="{3899F89B-4F74-4251-9BB2-6D7767A9C6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0213" y="0"/>
            <a:ext cx="8791575" cy="68580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Объект 3">
            <a:extLst>
              <a:ext uri="{FF2B5EF4-FFF2-40B4-BE49-F238E27FC236}">
                <a16:creationId xmlns:a16="http://schemas.microsoft.com/office/drawing/2014/main" id="{39F387F4-C5BF-4F63-8D11-900A2C41BE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0"/>
            <a:ext cx="8953500" cy="68580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DA350-13AD-471F-8FA7-617C5709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положения географического полюса Земли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7F917C-1D33-4DAC-A1A8-4BC0A4E52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Географический полюс Земли это точки на поверхности Земли через которую проходит ось вращения Земли.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Полюс движется со скоростью приблизительно 10 метров в год.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 носит квазипериодический характер.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обучена система из двух взаимозависимых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сетей.</a:t>
            </a:r>
          </a:p>
        </p:txBody>
      </p:sp>
    </p:spTree>
    <p:extLst>
      <p:ext uri="{BB962C8B-B14F-4D97-AF65-F5344CB8AC3E}">
        <p14:creationId xmlns:p14="http://schemas.microsoft.com/office/powerpoint/2010/main" val="1466010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A9ECB-0B6E-4080-B63B-CEEC1309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взаимозависимых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093702-23D6-4C46-852D-56E8BA0AF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11" y="1690688"/>
            <a:ext cx="10034178" cy="4486828"/>
          </a:xfrm>
        </p:spPr>
      </p:pic>
    </p:spTree>
    <p:extLst>
      <p:ext uri="{BB962C8B-B14F-4D97-AF65-F5344CB8AC3E}">
        <p14:creationId xmlns:p14="http://schemas.microsoft.com/office/powerpoint/2010/main" val="4189550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Объект 3">
            <a:extLst>
              <a:ext uri="{FF2B5EF4-FFF2-40B4-BE49-F238E27FC236}">
                <a16:creationId xmlns:a16="http://schemas.microsoft.com/office/drawing/2014/main" id="{B23589AD-8E46-4A2A-8AD8-6424D8CAA5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2900" y="0"/>
            <a:ext cx="8966200" cy="685800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Объект 3">
            <a:extLst>
              <a:ext uri="{FF2B5EF4-FFF2-40B4-BE49-F238E27FC236}">
                <a16:creationId xmlns:a16="http://schemas.microsoft.com/office/drawing/2014/main" id="{7306C992-27F7-4FD8-804E-23A8CE9913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73175"/>
            <a:ext cx="12192000" cy="431165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Объект 4">
            <a:extLst>
              <a:ext uri="{FF2B5EF4-FFF2-40B4-BE49-F238E27FC236}">
                <a16:creationId xmlns:a16="http://schemas.microsoft.com/office/drawing/2014/main" id="{D6D06E8C-5C3D-45B8-9CCB-D07B58341B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1950" y="0"/>
            <a:ext cx="8928100" cy="685800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Объект 7">
            <a:extLst>
              <a:ext uri="{FF2B5EF4-FFF2-40B4-BE49-F238E27FC236}">
                <a16:creationId xmlns:a16="http://schemas.microsoft.com/office/drawing/2014/main" id="{8F230A61-AB06-4538-8862-ED8886DFC2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90625"/>
            <a:ext cx="12192000" cy="447675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>
            <a:extLst>
              <a:ext uri="{FF2B5EF4-FFF2-40B4-BE49-F238E27FC236}">
                <a16:creationId xmlns:a16="http://schemas.microsoft.com/office/drawing/2014/main" id="{1C221404-66A5-4DE8-8A11-3B4884B2E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Рекуррентные нейронные сети</a:t>
            </a:r>
          </a:p>
        </p:txBody>
      </p:sp>
      <p:sp>
        <p:nvSpPr>
          <p:cNvPr id="6147" name="Объект 2">
            <a:extLst>
              <a:ext uri="{FF2B5EF4-FFF2-40B4-BE49-F238E27FC236}">
                <a16:creationId xmlns:a16="http://schemas.microsoft.com/office/drawing/2014/main" id="{47EC1130-DE1F-4C1A-83C9-16C7557B9B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Рекуррентные сети также могут быть полносвязными, но имеют свои особенности.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основе лежит принцип обратной связи.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связь добавляет рекуррентным сетям временную зависимость.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Как следствие, такие сети хорошо справляются с информацией, распределённой во временной области.</a:t>
            </a:r>
          </a:p>
          <a:p>
            <a:pPr eaLnBrk="1" hangingPunct="1"/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>
            <a:extLst>
              <a:ext uri="{FF2B5EF4-FFF2-40B4-BE49-F238E27FC236}">
                <a16:creationId xmlns:a16="http://schemas.microsoft.com/office/drawing/2014/main" id="{4803CC7D-DCFA-48AF-B6C7-184ED9675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Простая рекуррентная нейронная сеть</a:t>
            </a:r>
          </a:p>
        </p:txBody>
      </p:sp>
      <p:pic>
        <p:nvPicPr>
          <p:cNvPr id="7171" name="Объект 4">
            <a:extLst>
              <a:ext uri="{FF2B5EF4-FFF2-40B4-BE49-F238E27FC236}">
                <a16:creationId xmlns:a16="http://schemas.microsoft.com/office/drawing/2014/main" id="{D03BC859-A53F-4641-99EB-55A982BD9A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9788" y="2133600"/>
            <a:ext cx="5432425" cy="258127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>
            <a:extLst>
              <a:ext uri="{FF2B5EF4-FFF2-40B4-BE49-F238E27FC236}">
                <a16:creationId xmlns:a16="http://schemas.microsoft.com/office/drawing/2014/main" id="{C9A61D7F-A8B2-4347-82E9-5A4B2B14E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Долгая краткосрочная память</a:t>
            </a:r>
          </a:p>
        </p:txBody>
      </p:sp>
      <p:sp>
        <p:nvSpPr>
          <p:cNvPr id="8195" name="Объект 2">
            <a:extLst>
              <a:ext uri="{FF2B5EF4-FFF2-40B4-BE49-F238E27FC236}">
                <a16:creationId xmlns:a16="http://schemas.microsoft.com/office/drawing/2014/main" id="{161764C8-8587-4273-A837-929378D7C9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Простые рекуррентные сети имеют проблему затухающего градиента.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Предложена Зеппом Хохрайтером и Юргеном Шмидхубером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 1997 году.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Такие сети являются архитектурной разновидностью рекуррентных сетей.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Позволяют сохранять контекст обработки.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Как следствие хорошо справляются с предсказанием временных рядов.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>
            <a:extLst>
              <a:ext uri="{FF2B5EF4-FFF2-40B4-BE49-F238E27FC236}">
                <a16:creationId xmlns:a16="http://schemas.microsoft.com/office/drawing/2014/main" id="{8672C0D8-60EE-44C2-B936-0AE30DC03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долгой краткосрочной памяти</a:t>
            </a:r>
          </a:p>
        </p:txBody>
      </p:sp>
      <p:pic>
        <p:nvPicPr>
          <p:cNvPr id="9219" name="Объект 4">
            <a:extLst>
              <a:ext uri="{FF2B5EF4-FFF2-40B4-BE49-F238E27FC236}">
                <a16:creationId xmlns:a16="http://schemas.microsoft.com/office/drawing/2014/main" id="{C9D1D3CA-3790-4248-8887-4D80F21B04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9263" y="1978025"/>
            <a:ext cx="8753475" cy="401478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>
            <a:extLst>
              <a:ext uri="{FF2B5EF4-FFF2-40B4-BE49-F238E27FC236}">
                <a16:creationId xmlns:a16="http://schemas.microsoft.com/office/drawing/2014/main" id="{EA542716-5E27-4D6B-B5D8-4301D37A7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выходных значений фильтров</a:t>
            </a:r>
          </a:p>
        </p:txBody>
      </p:sp>
      <p:pic>
        <p:nvPicPr>
          <p:cNvPr id="10243" name="Объект 4">
            <a:extLst>
              <a:ext uri="{FF2B5EF4-FFF2-40B4-BE49-F238E27FC236}">
                <a16:creationId xmlns:a16="http://schemas.microsoft.com/office/drawing/2014/main" id="{A3B71887-9A29-4961-BF45-8CF27753A6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69"/>
          <a:stretch>
            <a:fillRect/>
          </a:stretch>
        </p:blipFill>
        <p:spPr>
          <a:xfrm>
            <a:off x="2176463" y="1690688"/>
            <a:ext cx="7839075" cy="480218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>
            <a:extLst>
              <a:ext uri="{FF2B5EF4-FFF2-40B4-BE49-F238E27FC236}">
                <a16:creationId xmlns:a16="http://schemas.microsoft.com/office/drawing/2014/main" id="{2B4CC164-31DF-4FA1-99F3-9ACBEEDF7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оптимизация нейронных сетей?</a:t>
            </a:r>
          </a:p>
        </p:txBody>
      </p:sp>
      <p:sp>
        <p:nvSpPr>
          <p:cNvPr id="11267" name="Объект 2">
            <a:extLst>
              <a:ext uri="{FF2B5EF4-FFF2-40B4-BE49-F238E27FC236}">
                <a16:creationId xmlns:a16="http://schemas.microsoft.com/office/drawing/2014/main" id="{481BC3A5-F005-4D09-87D4-447D3199DB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может проводится на уровне топологии сети.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точности, скорости обучения, скорость работы сети.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Применительно к сетям существуют несколько видов оптимизации.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 представляют удаление весов (обнуление) и прунинг (физическое удаление нейронов слабо влияющих на результат)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>
            <a:extLst>
              <a:ext uri="{FF2B5EF4-FFF2-40B4-BE49-F238E27FC236}">
                <a16:creationId xmlns:a16="http://schemas.microsoft.com/office/drawing/2014/main" id="{84E595E4-184D-4EB9-9EB1-BC12B4D6A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редукция?</a:t>
            </a:r>
          </a:p>
        </p:txBody>
      </p:sp>
      <p:sp>
        <p:nvSpPr>
          <p:cNvPr id="13315" name="Объект 2">
            <a:extLst>
              <a:ext uri="{FF2B5EF4-FFF2-40B4-BE49-F238E27FC236}">
                <a16:creationId xmlns:a16="http://schemas.microsoft.com/office/drawing/2014/main" id="{23BDB3AC-11FD-42D5-83C3-C4368B0103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Редукция – это приём преобразования сложного к простому, более удобному или понятному виду.</a:t>
            </a:r>
            <a:endParaRPr lang="ru-RU" altLang="ru-RU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 контексте нейронной сети редукция означает минимизацию количества нейронов или информации.</a:t>
            </a:r>
          </a:p>
          <a:p>
            <a:pPr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сети достигается за счёт минимизации размера или информации при условии, что сеть не деградирует в допустимых пределах.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</TotalTime>
  <Words>846</Words>
  <Application>Microsoft Office PowerPoint</Application>
  <PresentationFormat>Широкоэкранный</PresentationFormat>
  <Paragraphs>101</Paragraphs>
  <Slides>29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Тема Office</vt:lpstr>
      <vt:lpstr>Выпускная квалификационная работа магистра (магистерская диссертация) на тему: «Оптимизация полносвязных нейронных сетей»</vt:lpstr>
      <vt:lpstr>Почему полносвязные сети?</vt:lpstr>
      <vt:lpstr>Рекуррентные нейронные сети</vt:lpstr>
      <vt:lpstr>Простая рекуррентная нейронная сеть</vt:lpstr>
      <vt:lpstr>Долгая краткосрочная память</vt:lpstr>
      <vt:lpstr>Структура долгой краткосрочной памяти</vt:lpstr>
      <vt:lpstr>Расчёт выходных значений фильтров</vt:lpstr>
      <vt:lpstr>Что такое оптимизация нейронных сетей?</vt:lpstr>
      <vt:lpstr>Что такое редукция?</vt:lpstr>
      <vt:lpstr>Как происходит редукция?</vt:lpstr>
      <vt:lpstr>Отсечение слабых нейронов</vt:lpstr>
      <vt:lpstr>Удаление нейрона с малым весом</vt:lpstr>
      <vt:lpstr>Оптимальное повреждение мозга OBD</vt:lpstr>
      <vt:lpstr>Оптимальное прореживание мозга OBS</vt:lpstr>
      <vt:lpstr>Метод главных компонент</vt:lpstr>
      <vt:lpstr>Понижение размерности 2D → 1D</vt:lpstr>
      <vt:lpstr>Почему сингулярное разложение?</vt:lpstr>
      <vt:lpstr>Сингулярное разложение матрицы</vt:lpstr>
      <vt:lpstr>Зачем нужна редукция?</vt:lpstr>
      <vt:lpstr>Что было сделано?</vt:lpstr>
      <vt:lpstr>Предсказание восходящего синуса</vt:lpstr>
      <vt:lpstr>Презентация PowerPoint</vt:lpstr>
      <vt:lpstr>Презентация PowerPoint</vt:lpstr>
      <vt:lpstr>Предсказание положения географического полюса Земли</vt:lpstr>
      <vt:lpstr>Система взаимозависимых LSTM сетей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(редукция) полносвязных нейронных сетей</dc:title>
  <dc:creator>sven4500</dc:creator>
  <cp:lastModifiedBy>sven4500</cp:lastModifiedBy>
  <cp:revision>344</cp:revision>
  <dcterms:created xsi:type="dcterms:W3CDTF">2020-01-21T17:42:03Z</dcterms:created>
  <dcterms:modified xsi:type="dcterms:W3CDTF">2020-06-12T20:12:41Z</dcterms:modified>
</cp:coreProperties>
</file>