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1"/>
  </p:notesMasterIdLst>
  <p:sldIdLst>
    <p:sldId id="256" r:id="rId2"/>
    <p:sldId id="283" r:id="rId3"/>
    <p:sldId id="271" r:id="rId4"/>
    <p:sldId id="273" r:id="rId5"/>
    <p:sldId id="276" r:id="rId6"/>
    <p:sldId id="274" r:id="rId7"/>
    <p:sldId id="277" r:id="rId8"/>
    <p:sldId id="259" r:id="rId9"/>
    <p:sldId id="260" r:id="rId10"/>
    <p:sldId id="261" r:id="rId11"/>
    <p:sldId id="263" r:id="rId12"/>
    <p:sldId id="285" r:id="rId13"/>
    <p:sldId id="264" r:id="rId14"/>
    <p:sldId id="265" r:id="rId15"/>
    <p:sldId id="279" r:id="rId16"/>
    <p:sldId id="280" r:id="rId17"/>
    <p:sldId id="284" r:id="rId18"/>
    <p:sldId id="278" r:id="rId19"/>
    <p:sldId id="267" r:id="rId20"/>
    <p:sldId id="287" r:id="rId21"/>
    <p:sldId id="292" r:id="rId22"/>
    <p:sldId id="281" r:id="rId23"/>
    <p:sldId id="282" r:id="rId24"/>
    <p:sldId id="291" r:id="rId25"/>
    <p:sldId id="293" r:id="rId26"/>
    <p:sldId id="286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313871-0277-49C3-A58A-16E469BA6F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F01076-8169-452D-953E-D5972AB663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CD68F0-6DC7-4884-824C-5B975C5E7C6E}" type="datetimeFigureOut">
              <a:rPr lang="ru-RU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1B12A086-BED3-424B-9588-2DB9D47062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BDC403D1-A8C7-4E91-AC31-FAE5E98D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13085B-75C0-43EB-8020-89DD50176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FD043-B33A-43FD-928C-CC34A4794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878D490-B3BC-45D7-9E83-B83F0B2BF9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>
            <a:extLst>
              <a:ext uri="{FF2B5EF4-FFF2-40B4-BE49-F238E27FC236}">
                <a16:creationId xmlns:a16="http://schemas.microsoft.com/office/drawing/2014/main" id="{15DDEC45-A5FD-461E-8793-E2DFF85F68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>
            <a:extLst>
              <a:ext uri="{FF2B5EF4-FFF2-40B4-BE49-F238E27FC236}">
                <a16:creationId xmlns:a16="http://schemas.microsoft.com/office/drawing/2014/main" id="{E32D2BDF-1886-4C51-9AA2-66844CF8EC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100" name="Номер слайда 3">
            <a:extLst>
              <a:ext uri="{FF2B5EF4-FFF2-40B4-BE49-F238E27FC236}">
                <a16:creationId xmlns:a16="http://schemas.microsoft.com/office/drawing/2014/main" id="{EBC72320-240C-4C2A-A57E-961DF5C2E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80848-8F3C-415E-8A91-2C3D5545DE95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>
            <a:extLst>
              <a:ext uri="{FF2B5EF4-FFF2-40B4-BE49-F238E27FC236}">
                <a16:creationId xmlns:a16="http://schemas.microsoft.com/office/drawing/2014/main" id="{0C02D3DF-60AB-443B-A8FB-9A9A46F8E0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>
            <a:extLst>
              <a:ext uri="{FF2B5EF4-FFF2-40B4-BE49-F238E27FC236}">
                <a16:creationId xmlns:a16="http://schemas.microsoft.com/office/drawing/2014/main" id="{F61EB01B-42F7-48D8-94B1-54A4BDADFF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292" name="Номер слайда 3">
            <a:extLst>
              <a:ext uri="{FF2B5EF4-FFF2-40B4-BE49-F238E27FC236}">
                <a16:creationId xmlns:a16="http://schemas.microsoft.com/office/drawing/2014/main" id="{C4F00ED8-F78D-4F31-881F-6E68F09EE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5324F6-3580-4A7D-8024-81FAFC545BBB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>
            <a:extLst>
              <a:ext uri="{FF2B5EF4-FFF2-40B4-BE49-F238E27FC236}">
                <a16:creationId xmlns:a16="http://schemas.microsoft.com/office/drawing/2014/main" id="{E80E45C1-E91E-4B44-8A75-3CD183C57E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>
            <a:extLst>
              <a:ext uri="{FF2B5EF4-FFF2-40B4-BE49-F238E27FC236}">
                <a16:creationId xmlns:a16="http://schemas.microsoft.com/office/drawing/2014/main" id="{53321223-B215-4974-9525-B664B141F3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340" name="Номер слайда 3">
            <a:extLst>
              <a:ext uri="{FF2B5EF4-FFF2-40B4-BE49-F238E27FC236}">
                <a16:creationId xmlns:a16="http://schemas.microsoft.com/office/drawing/2014/main" id="{8BC3C999-472D-419A-BEAF-E4B35365F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526316-5E5A-493B-B192-AD4FDE521BC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>
            <a:extLst>
              <a:ext uri="{FF2B5EF4-FFF2-40B4-BE49-F238E27FC236}">
                <a16:creationId xmlns:a16="http://schemas.microsoft.com/office/drawing/2014/main" id="{044BBBD6-8A3A-455E-9066-09F14DEB21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>
            <a:extLst>
              <a:ext uri="{FF2B5EF4-FFF2-40B4-BE49-F238E27FC236}">
                <a16:creationId xmlns:a16="http://schemas.microsoft.com/office/drawing/2014/main" id="{EE1A9A4D-98C9-488E-B01A-CDE8E82A9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19460" name="Номер слайда 3">
            <a:extLst>
              <a:ext uri="{FF2B5EF4-FFF2-40B4-BE49-F238E27FC236}">
                <a16:creationId xmlns:a16="http://schemas.microsoft.com/office/drawing/2014/main" id="{230F2BD1-1CDF-4DC2-B2B3-3E860E101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473ED3-83CA-47E0-907B-625A86EB4715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>
            <a:extLst>
              <a:ext uri="{FF2B5EF4-FFF2-40B4-BE49-F238E27FC236}">
                <a16:creationId xmlns:a16="http://schemas.microsoft.com/office/drawing/2014/main" id="{447BED1F-A759-4856-8801-D1343FE3E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>
            <a:extLst>
              <a:ext uri="{FF2B5EF4-FFF2-40B4-BE49-F238E27FC236}">
                <a16:creationId xmlns:a16="http://schemas.microsoft.com/office/drawing/2014/main" id="{99B8003A-DA37-48B0-BE72-72A0CC06FE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21508" name="Номер слайда 3">
            <a:extLst>
              <a:ext uri="{FF2B5EF4-FFF2-40B4-BE49-F238E27FC236}">
                <a16:creationId xmlns:a16="http://schemas.microsoft.com/office/drawing/2014/main" id="{F0DFD4E6-4ECA-4339-91A5-21CF21590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B3C45C-3CF6-4661-91F4-C6FBDF3D771A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9A8D-4B83-4739-B3C1-74950512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E5AD-53DE-4D4E-8607-B74761B74304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BE1AD-6602-4AFB-B46B-4F26BC60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28EF2-2826-412D-806B-53D39C66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347A3-B3E5-4E2E-95CB-6D7C3E5D11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30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A443D6-A491-4F43-989D-261643CB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1EA5-0BFA-48F7-AA5F-98BA34E421D7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E55BD-9098-4F04-AB46-CA46D71F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D3613-F080-4F07-8126-854E1910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9D0A7-AE8D-4769-9EC5-CDE8A45F0BD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3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00D807-9C79-465A-9753-C2DE175A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213F8-73AF-4519-BE69-A43B6045161E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2A73D-5F24-4226-B6F0-CA87B833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63A2B-57E5-404D-B1BC-E7E64681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F8F99-EE91-4978-A5BC-6FCBB0181A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863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F18AE-9DAF-4795-9232-108EF8B7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F4003-1ACE-485E-8EFD-990AD1A96B40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786A1-9449-45DB-A8F1-2CB472A6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5D659-F70D-4344-9D3D-C39FD241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890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19725-9E6E-4071-BCB7-1FE34344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BD883-29E9-4976-8BBC-9157FF978EAB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67CDB-63D6-4D9E-B207-00025C6F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B7806-E5E8-4F0D-AE37-13E3A15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89E3-FC5F-4071-AF44-60874544D51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03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03D5ABB-99E9-4812-AB84-E77849A9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0FC6-5CB6-47C0-8389-CB31F15F1050}" type="datetime1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A791AAF0-5BD6-471C-93AC-F5C6D256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BD9A9D75-62BD-4DCA-8103-2F92F49C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0CF88-CDF6-44B0-B3C5-1C8F581D7E3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06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983385F8-6BEE-4B9B-9C36-C37EB8AA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E45BC-C60F-4EF6-ACD6-E3C1B50A826B}" type="datetime1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53E39F31-2A5E-4014-BDFD-B1EA33AE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3B9CE3E-63AD-4B9E-9ED3-8E5EEC9F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B931-5FA3-426B-B214-E03478BC04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011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C1961990-85C5-4651-8FB2-87ACF5C2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A1D80-AD28-4F82-A800-A09E6BAE75BD}" type="datetime1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82B272DC-05E5-4382-B03F-F7B0DA1A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D1BDA39-CE87-4630-94AD-BE9FFED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9AFD4-5BFD-462B-95A9-468757EC8A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392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9BD0C58E-3CCA-4069-877E-E584E50E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C1971-F672-4C2D-B3DD-4DDCC79160D5}" type="datetime1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2C314CE-8429-47FD-9415-F85792DC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128E357-8B8E-46AB-BFD2-74942B89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EE5F-FBA3-490D-8F60-B14152A4A0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156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10058293-ECBD-4D70-9630-A1BAC85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3FA7C-C986-45F9-A9FC-8E33DEBA6C2B}" type="datetime1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9502162-E20F-4296-B984-78549F5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5D0EC8C-C93F-4201-B0FA-3A1B049A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D71F4-DF49-4840-8DF1-0D9B4BCC2B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883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7D291E6F-3966-4612-89AF-0AEBBA0A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02C1F-DCD7-4B57-A6BF-79340BD64C57}" type="datetime1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545EB091-D8BA-4F3A-91B4-FA3396EA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8C9566B-D07E-4D84-B8F7-720A1A6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0B0A5-88AE-4866-846E-96A4819444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374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18A053FF-F09A-4262-9351-4F2C4F6E3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BBE4F991-38BF-4ADC-8D32-594AE73FA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1F24B-3F5B-47A6-8945-5841A9D40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799C89-43B1-4805-86AE-9CD6F24D553D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2BB44-E68A-4112-B034-6AB6D209F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7D7A7F-32BE-44E1-BCD8-D7428DBE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3C144F-1F66-400C-B58E-4DA921444D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>
            <a:extLst>
              <a:ext uri="{FF2B5EF4-FFF2-40B4-BE49-F238E27FC236}">
                <a16:creationId xmlns:a16="http://schemas.microsoft.com/office/drawing/2014/main" id="{DEDF6079-E931-4A49-B256-A9FB8931E6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7750" y="2819400"/>
            <a:ext cx="10096500" cy="1219200"/>
          </a:xfrm>
        </p:spPr>
        <p:txBody>
          <a:bodyPr/>
          <a:lstStyle/>
          <a:p>
            <a:pPr eaLnBrk="1" hangingPunct="1"/>
            <a: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(магистерская диссертация)</a:t>
            </a:r>
            <a:b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b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«Оптимизация полносвязных нейронных сетей»</a:t>
            </a:r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ED092C22-DE1A-4A40-A8E6-7A5FC855E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296863"/>
            <a:ext cx="91821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 образовательное учреждение  высшего образования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институт»</a:t>
            </a:r>
            <a:endParaRPr lang="en-US" altLang="ru-RU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№8 «Информационные технологии и прикладная математика»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806 «Вычислительная математика и программирование»</a:t>
            </a: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D036EB88-1C5A-47CE-BFA5-4168D19A7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22750"/>
            <a:ext cx="6096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доктор технических наук, доцент, профессор</a:t>
            </a:r>
            <a:r>
              <a:rPr lang="en-US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кафедры 806 Тюменцев Юрий Владимирович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</a:t>
            </a:r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старший преподаватель кафедры 806 Аносова Наталья Павловна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М8О-208М-18:</a:t>
            </a:r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Рожлейс Иварс Андрисович</a:t>
            </a:r>
          </a:p>
        </p:txBody>
      </p:sp>
      <p:sp>
        <p:nvSpPr>
          <p:cNvPr id="3077" name="TextBox 4">
            <a:extLst>
              <a:ext uri="{FF2B5EF4-FFF2-40B4-BE49-F238E27FC236}">
                <a16:creationId xmlns:a16="http://schemas.microsoft.com/office/drawing/2014/main" id="{0343CFF4-C6BB-4635-B9A1-16565EE7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6223000"/>
            <a:ext cx="1358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</a:t>
            </a:r>
          </a:p>
        </p:txBody>
      </p:sp>
      <p:pic>
        <p:nvPicPr>
          <p:cNvPr id="3078" name="Рисунок 2">
            <a:extLst>
              <a:ext uri="{FF2B5EF4-FFF2-40B4-BE49-F238E27FC236}">
                <a16:creationId xmlns:a16="http://schemas.microsoft.com/office/drawing/2014/main" id="{3FD69240-C25A-4D61-9B7B-5B23E014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96863"/>
            <a:ext cx="1114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>
            <a:extLst>
              <a:ext uri="{FF2B5EF4-FFF2-40B4-BE49-F238E27FC236}">
                <a16:creationId xmlns:a16="http://schemas.microsoft.com/office/drawing/2014/main" id="{185CC273-1A8C-4FE9-B096-06CB982EA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происходит редукция?</a:t>
            </a:r>
          </a:p>
        </p:txBody>
      </p:sp>
      <p:sp>
        <p:nvSpPr>
          <p:cNvPr id="15363" name="Объект 2">
            <a:extLst>
              <a:ext uri="{FF2B5EF4-FFF2-40B4-BE49-F238E27FC236}">
                <a16:creationId xmlns:a16="http://schemas.microsoft.com/office/drawing/2014/main" id="{7FF9C450-6318-4C23-9529-45C5F1F7B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редукции лежит принцип избавления сети от тех нейронов, чьё влияние на результат работы сети малозначительно.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редукции заключается в выявлении слабых малозначимых нейронов сети, а также в математическом описании эффективности этого действия.</a:t>
            </a:r>
          </a:p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D3A75D-A4D8-43EB-970B-FC0DC1E1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E4DBADE8-D648-4C16-B401-B66A01A3C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Отсечение слабых нейронов</a:t>
            </a:r>
          </a:p>
        </p:txBody>
      </p:sp>
      <p:sp>
        <p:nvSpPr>
          <p:cNvPr id="16387" name="Объект 2">
            <a:extLst>
              <a:ext uri="{FF2B5EF4-FFF2-40B4-BE49-F238E27FC236}">
                <a16:creationId xmlns:a16="http://schemas.microsoft.com/office/drawing/2014/main" id="{D2AC18D5-04E3-4570-BD71-EF8CFB83D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Простейший способ подразумевает удаление нейронов, чьи весовые коэффициенты меньше средних.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производится посредством обнуления весов.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не всегда малые веса оказывают малое влияние.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таких нейронов может привести к серьёзному изменению поведения сети.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является методом нулевого порядка, т.к. не предполагает вычисление производных.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E2A391-270F-4E5F-8882-00BC5046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839EAAC5-1DF4-48CF-BBF3-34E7C03EB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нейрона с малым весом</a:t>
            </a:r>
          </a:p>
        </p:txBody>
      </p:sp>
      <p:pic>
        <p:nvPicPr>
          <p:cNvPr id="17411" name="Объект 3">
            <a:extLst>
              <a:ext uri="{FF2B5EF4-FFF2-40B4-BE49-F238E27FC236}">
                <a16:creationId xmlns:a16="http://schemas.microsoft.com/office/drawing/2014/main" id="{77AADDE5-0899-41E1-823F-3946C0FA7D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 b="14160"/>
          <a:stretch>
            <a:fillRect/>
          </a:stretch>
        </p:blipFill>
        <p:spPr>
          <a:xfrm>
            <a:off x="838200" y="1690688"/>
            <a:ext cx="10515600" cy="4886325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1F63435-5EF3-4547-8763-7181D96B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970D99C6-20F9-45D2-ADDF-B3577607B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Оптимальное повреждение мозга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OBD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Объект 2">
            <a:extLst>
              <a:ext uri="{FF2B5EF4-FFF2-40B4-BE49-F238E27FC236}">
                <a16:creationId xmlns:a16="http://schemas.microsoft.com/office/drawing/2014/main" id="{9C75D18D-5542-4A2C-8BA5-0334CA934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правильный метод использует анализ чувствительности, т.е. удаляются нейроны которые меньше всего влияют на ошибку.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метод называется оптимальным повреждением мозга (англ.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Optimal Brain Damage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OBD)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Яном Лекуном (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Yann Le Cun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в 1990 году.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методом второго порядка, т.к. предполагает использование вторых производных.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Подразумевает переобучение сети после применения.</a:t>
            </a:r>
          </a:p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0710AFC-5A5D-4C11-B10B-4895615B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EB245F4C-5CD1-423F-994B-F25703216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Оптимальное прореживание мозга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Объект 2">
            <a:extLst>
              <a:ext uri="{FF2B5EF4-FFF2-40B4-BE49-F238E27FC236}">
                <a16:creationId xmlns:a16="http://schemas.microsoft.com/office/drawing/2014/main" id="{E7E4AC10-002C-49AE-9222-92042BAA9F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метода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OBD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оптимальным прореживанием мозга (англ.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Optimal Brain Surgeon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OBS)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Бабаком Хассиби (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Babak Hassibi)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и Дэвидом Шторком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(David G. Stork)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1993 году.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веса сопровождается корректировкой оставшихся весов.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Как следствие не требует переобучения сети.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также методом второго порядка.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B57285B-4644-48CA-8F90-769D1A82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>
            <a:extLst>
              <a:ext uri="{FF2B5EF4-FFF2-40B4-BE49-F238E27FC236}">
                <a16:creationId xmlns:a16="http://schemas.microsoft.com/office/drawing/2014/main" id="{A7F935FD-5466-405E-8445-F855BB3BB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главных компонент</a:t>
            </a:r>
          </a:p>
        </p:txBody>
      </p:sp>
      <p:sp>
        <p:nvSpPr>
          <p:cNvPr id="22531" name="Объект 2">
            <a:extLst>
              <a:ext uri="{FF2B5EF4-FFF2-40B4-BE49-F238E27FC236}">
                <a16:creationId xmlns:a16="http://schemas.microsoft.com/office/drawing/2014/main" id="{0015A0AB-4C39-44C4-9958-F05A6E77D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понизить размерности системы координат.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Сопровождается частичной потерей информации.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 Карлом Пирсоном в 1901 году.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инструмента может быть использовано сингулярное разложение.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9CAC89-B9C2-4E41-922B-1C50C95A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456B90E7-0DCF-4F10-862F-F066FF818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Понижение размерности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2D → 1D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5" name="Объект 4">
            <a:extLst>
              <a:ext uri="{FF2B5EF4-FFF2-40B4-BE49-F238E27FC236}">
                <a16:creationId xmlns:a16="http://schemas.microsoft.com/office/drawing/2014/main" id="{8DCC4443-DE5B-4D87-95AF-E0845D692D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90688"/>
            <a:ext cx="6015038" cy="3827462"/>
          </a:xfrm>
        </p:spPr>
      </p:pic>
      <p:pic>
        <p:nvPicPr>
          <p:cNvPr id="23556" name="Рисунок 6">
            <a:extLst>
              <a:ext uri="{FF2B5EF4-FFF2-40B4-BE49-F238E27FC236}">
                <a16:creationId xmlns:a16="http://schemas.microsoft.com/office/drawing/2014/main" id="{944736CC-C600-41C7-9C1A-6D1F0F8F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" b="3590"/>
          <a:stretch>
            <a:fillRect/>
          </a:stretch>
        </p:blipFill>
        <p:spPr bwMode="auto">
          <a:xfrm>
            <a:off x="6176963" y="1690688"/>
            <a:ext cx="60118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1C55CF-6539-4507-ACAF-5CDE213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983BD042-2685-4292-890C-225893318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сингулярное разложение?</a:t>
            </a:r>
          </a:p>
        </p:txBody>
      </p:sp>
      <p:sp>
        <p:nvSpPr>
          <p:cNvPr id="24579" name="Объект 2">
            <a:extLst>
              <a:ext uri="{FF2B5EF4-FFF2-40B4-BE49-F238E27FC236}">
                <a16:creationId xmlns:a16="http://schemas.microsoft.com/office/drawing/2014/main" id="{2B6496F9-D072-479F-A900-310CB99FD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реализации.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вычисления достаточно быстрая.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применимости этого подхода.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8CAF5F5-2457-4BEC-B28C-DE32A227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>
            <a:extLst>
              <a:ext uri="{FF2B5EF4-FFF2-40B4-BE49-F238E27FC236}">
                <a16:creationId xmlns:a16="http://schemas.microsoft.com/office/drawing/2014/main" id="{3FDD722F-88EA-4A0E-993B-03F6BB5B5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Сингулярное разложение матрицы</a:t>
            </a:r>
          </a:p>
        </p:txBody>
      </p:sp>
      <p:pic>
        <p:nvPicPr>
          <p:cNvPr id="25603" name="Объект 4">
            <a:extLst>
              <a:ext uri="{FF2B5EF4-FFF2-40B4-BE49-F238E27FC236}">
                <a16:creationId xmlns:a16="http://schemas.microsoft.com/office/drawing/2014/main" id="{B1F2240D-D9CF-430D-995B-1685A043B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0038" y="2311400"/>
            <a:ext cx="9051925" cy="2058988"/>
          </a:xfrm>
        </p:spPr>
      </p:pic>
      <p:pic>
        <p:nvPicPr>
          <p:cNvPr id="25604" name="Рисунок 6">
            <a:extLst>
              <a:ext uri="{FF2B5EF4-FFF2-40B4-BE49-F238E27FC236}">
                <a16:creationId xmlns:a16="http://schemas.microsoft.com/office/drawing/2014/main" id="{7613E272-5F75-4BD9-A33F-51FAD731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3" r="22125"/>
          <a:stretch>
            <a:fillRect/>
          </a:stretch>
        </p:blipFill>
        <p:spPr bwMode="auto">
          <a:xfrm>
            <a:off x="2220913" y="4657725"/>
            <a:ext cx="775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522236A-0594-4883-9936-6BF30A9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>
            <a:extLst>
              <a:ext uri="{FF2B5EF4-FFF2-40B4-BE49-F238E27FC236}">
                <a16:creationId xmlns:a16="http://schemas.microsoft.com/office/drawing/2014/main" id="{ADE7A85F-02D4-43BC-9F19-D2106C2FA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нужна редукция?</a:t>
            </a:r>
          </a:p>
        </p:txBody>
      </p:sp>
      <p:sp>
        <p:nvSpPr>
          <p:cNvPr id="26627" name="Объект 2">
            <a:extLst>
              <a:ext uri="{FF2B5EF4-FFF2-40B4-BE49-F238E27FC236}">
                <a16:creationId xmlns:a16="http://schemas.microsoft.com/office/drawing/2014/main" id="{9AB24FB1-D0E2-4C75-BEAF-4A298AC0B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Сеть работает быстрее за счёт уменьшения количества нейронов и как следствие уменьшается количество вычислений.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работы сети повышается за счёт удаления паразитных нейронов, которые как правило вносят лишний шум.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избежать проблемы переобучения сети когда сеть справляться плохо с данными не участвующими в обучении.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067C4E-8D7E-494D-A954-A1979E7A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>
            <a:extLst>
              <a:ext uri="{FF2B5EF4-FFF2-40B4-BE49-F238E27FC236}">
                <a16:creationId xmlns:a16="http://schemas.microsoft.com/office/drawing/2014/main" id="{9EBC1DCE-4FBF-43A0-B4C6-5F9A8FE4F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полносвязные сети?</a:t>
            </a:r>
          </a:p>
        </p:txBody>
      </p:sp>
      <p:sp>
        <p:nvSpPr>
          <p:cNvPr id="5123" name="Объект 2">
            <a:extLst>
              <a:ext uri="{FF2B5EF4-FFF2-40B4-BE49-F238E27FC236}">
                <a16:creationId xmlns:a16="http://schemas.microsoft.com/office/drawing/2014/main" id="{BBE05ABA-57F9-48AD-9339-486D09D4D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Имеют большую вычислительную мощность.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Не смотря на простоту такие сети всё ещё используются.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 оптимизируются в силу больших размеров в реальных условиях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представляют интерес.</a:t>
            </a:r>
          </a:p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C4D3B7-B54B-45B7-AAFB-2419B2D6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6E75C831-9916-48CA-81D3-3D0D626A2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Что было сделано?</a:t>
            </a:r>
          </a:p>
        </p:txBody>
      </p:sp>
      <p:sp>
        <p:nvSpPr>
          <p:cNvPr id="27651" name="Объект 2">
            <a:extLst>
              <a:ext uri="{FF2B5EF4-FFF2-40B4-BE49-F238E27FC236}">
                <a16:creationId xmlns:a16="http://schemas.microsoft.com/office/drawing/2014/main" id="{4BBE92B9-0D80-48B6-8FE4-87FCF8FB0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использован язык программирования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паре с библиотекой машинного обучения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реализована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архитектура.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алгоритм обучения использующий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SVD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разложения во время обучения сети.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проведена серия экспериментов на различных тестах.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метод обучения был использован для обучения сети предсказывать положение географического полюса Земли.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183BC5D-C1FD-4A4D-BD51-55D88B49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16570-8A09-40E7-A39A-489F8EDA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восходящего синуса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852BD9-6608-4C92-984C-D2F0569F9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Восходящий синус это уравнение вида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 предсказания в том это сумма функция.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Обучение проводилось </a:t>
                </a:r>
                <a:r>
                  <a:rPr lang="ru-RU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сети.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852BD9-6608-4C92-984C-D2F0569F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D0A554-2D84-4773-A687-9F74EE4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Объект 3">
            <a:extLst>
              <a:ext uri="{FF2B5EF4-FFF2-40B4-BE49-F238E27FC236}">
                <a16:creationId xmlns:a16="http://schemas.microsoft.com/office/drawing/2014/main" id="{3899F89B-4F74-4251-9BB2-6D7767A9C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0213" y="0"/>
            <a:ext cx="8791575" cy="685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44585F4-6209-4B48-A65F-1F4E1CE9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Объект 3">
            <a:extLst>
              <a:ext uri="{FF2B5EF4-FFF2-40B4-BE49-F238E27FC236}">
                <a16:creationId xmlns:a16="http://schemas.microsoft.com/office/drawing/2014/main" id="{39F387F4-C5BF-4F63-8D11-900A2C41B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0"/>
            <a:ext cx="8953500" cy="685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EEC981-CB5E-4E63-A7CD-6F94CEEE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DA350-13AD-471F-8FA7-617C5709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положения географического полюса Земли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F917C-1D33-4DAC-A1A8-4BC0A4E5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Географический полюс Земли это точки на поверхности Земли через которую проходит ось вращения Земли.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Полюс движется со скоростью приблизительно 10 метров в год.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носит квазипериодический характер.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обучена система из двух взаимозависимых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845F3F-5C4F-4F5E-AAFB-BF863E5E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6010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A9ECB-0B6E-4080-B63B-CEEC1309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взаимозависимых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093702-23D6-4C46-852D-56E8BA0AF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1" y="1690688"/>
            <a:ext cx="10034178" cy="448682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215E83-4DE1-4163-8A61-AEBD11FC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95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Объект 3">
            <a:extLst>
              <a:ext uri="{FF2B5EF4-FFF2-40B4-BE49-F238E27FC236}">
                <a16:creationId xmlns:a16="http://schemas.microsoft.com/office/drawing/2014/main" id="{B23589AD-8E46-4A2A-8AD8-6424D8CAA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2900" y="0"/>
            <a:ext cx="8966200" cy="685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3E4C91-D843-4ECB-8D0B-592ED2FE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Объект 3">
            <a:extLst>
              <a:ext uri="{FF2B5EF4-FFF2-40B4-BE49-F238E27FC236}">
                <a16:creationId xmlns:a16="http://schemas.microsoft.com/office/drawing/2014/main" id="{7306C992-27F7-4FD8-804E-23A8CE99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3175"/>
            <a:ext cx="12192000" cy="431165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BF2E91B-D25F-4DC3-A0F6-A5554890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Объект 4">
            <a:extLst>
              <a:ext uri="{FF2B5EF4-FFF2-40B4-BE49-F238E27FC236}">
                <a16:creationId xmlns:a16="http://schemas.microsoft.com/office/drawing/2014/main" id="{D6D06E8C-5C3D-45B8-9CCB-D07B58341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0" y="0"/>
            <a:ext cx="8928100" cy="685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4C08BE-E8A4-4221-9DED-CDAA6E5A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28</a:t>
            </a:fld>
            <a:endParaRPr lang="ru-RU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Объект 7">
            <a:extLst>
              <a:ext uri="{FF2B5EF4-FFF2-40B4-BE49-F238E27FC236}">
                <a16:creationId xmlns:a16="http://schemas.microsoft.com/office/drawing/2014/main" id="{8F230A61-AB06-4538-8862-ED8886DFC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90625"/>
            <a:ext cx="12192000" cy="447675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F869EA8-BC2B-459A-AD7B-4E2097E8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29</a:t>
            </a:fld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1C221404-66A5-4DE8-8A11-3B4884B2E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</a:t>
            </a:r>
          </a:p>
        </p:txBody>
      </p:sp>
      <p:sp>
        <p:nvSpPr>
          <p:cNvPr id="6147" name="Объект 2">
            <a:extLst>
              <a:ext uri="{FF2B5EF4-FFF2-40B4-BE49-F238E27FC236}">
                <a16:creationId xmlns:a16="http://schemas.microsoft.com/office/drawing/2014/main" id="{47EC1130-DE1F-4C1A-83C9-16C7557B9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сети также могут быть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полносвязными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имеют свои особенности.</a:t>
            </a: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лежит принцип обратной связи.</a:t>
            </a: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добавляет рекуррентным сетям временную зависимость.</a:t>
            </a: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следствие, такие сети хорошо справляются с информацией, распределённой во временной области.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F5DCB5-AF42-4E48-A496-7795BB11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4803CC7D-DCFA-48AF-B6C7-184ED9675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рекуррентная нейронная сеть</a:t>
            </a:r>
          </a:p>
        </p:txBody>
      </p:sp>
      <p:pic>
        <p:nvPicPr>
          <p:cNvPr id="7171" name="Объект 4">
            <a:extLst>
              <a:ext uri="{FF2B5EF4-FFF2-40B4-BE49-F238E27FC236}">
                <a16:creationId xmlns:a16="http://schemas.microsoft.com/office/drawing/2014/main" id="{D03BC859-A53F-4641-99EB-55A982BD9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9788" y="2133600"/>
            <a:ext cx="5432425" cy="2581275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B324DD-4E3B-477C-B824-31D73DA0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C9A61D7F-A8B2-4347-82E9-5A4B2B14E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Долгая краткосрочная память</a:t>
            </a:r>
          </a:p>
        </p:txBody>
      </p:sp>
      <p:sp>
        <p:nvSpPr>
          <p:cNvPr id="8195" name="Объект 2">
            <a:extLst>
              <a:ext uri="{FF2B5EF4-FFF2-40B4-BE49-F238E27FC236}">
                <a16:creationId xmlns:a16="http://schemas.microsoft.com/office/drawing/2014/main" id="{161764C8-8587-4273-A837-929378D7C9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рекуррентные сети имеют проблему затухающего градиента.</a:t>
            </a: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Предложена Зеппом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Хохрайтером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Юргеном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Шмидхубером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1997 году.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сети являются архитектурной разновидностью рекуррентных сетей.</a:t>
            </a: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сохранять контекст обработки.</a:t>
            </a: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следствие хорошо справляются с предсказанием временных рядов.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4C4BD81-C5CD-48FE-938F-884A25E6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8672C0D8-60EE-44C2-B936-0AE30DC03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долгой краткосрочной памяти</a:t>
            </a:r>
          </a:p>
        </p:txBody>
      </p:sp>
      <p:pic>
        <p:nvPicPr>
          <p:cNvPr id="9219" name="Объект 4">
            <a:extLst>
              <a:ext uri="{FF2B5EF4-FFF2-40B4-BE49-F238E27FC236}">
                <a16:creationId xmlns:a16="http://schemas.microsoft.com/office/drawing/2014/main" id="{C9D1D3CA-3790-4248-8887-4D80F21B04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9263" y="1978025"/>
            <a:ext cx="8753475" cy="4014788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9DE6E09-B8A4-42BC-A3C2-CBD85DCE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EA542716-5E27-4D6B-B5D8-4301D37A7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выходных значений фильтров</a:t>
            </a:r>
          </a:p>
        </p:txBody>
      </p:sp>
      <p:pic>
        <p:nvPicPr>
          <p:cNvPr id="10243" name="Объект 4">
            <a:extLst>
              <a:ext uri="{FF2B5EF4-FFF2-40B4-BE49-F238E27FC236}">
                <a16:creationId xmlns:a16="http://schemas.microsoft.com/office/drawing/2014/main" id="{A3B71887-9A29-4961-BF45-8CF27753A6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9"/>
          <a:stretch>
            <a:fillRect/>
          </a:stretch>
        </p:blipFill>
        <p:spPr>
          <a:xfrm>
            <a:off x="2176463" y="1690688"/>
            <a:ext cx="7839075" cy="4802187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878E2B2-5859-45BB-89A3-10761264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2B4CC164-31DF-4FA1-99F3-9ACBEEDF7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оптимизация нейронных сетей?</a:t>
            </a:r>
          </a:p>
        </p:txBody>
      </p:sp>
      <p:sp>
        <p:nvSpPr>
          <p:cNvPr id="11267" name="Объект 2">
            <a:extLst>
              <a:ext uri="{FF2B5EF4-FFF2-40B4-BE49-F238E27FC236}">
                <a16:creationId xmlns:a16="http://schemas.microsoft.com/office/drawing/2014/main" id="{481BC3A5-F005-4D09-87D4-447D3199D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может проводится на уровне топологии сети.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точности, скорости обучения, скорость работы сети.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Применительно к сетям существуют несколько видов оптимизации.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 представляют удаление весов (обнуление) и прунинг (физическое удаление нейронов слабо влияющих на результат)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B82CC1-FD03-4C69-A2A3-2C60DCEE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84E595E4-184D-4EB9-9EB1-BC12B4D6A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редукция?</a:t>
            </a:r>
          </a:p>
        </p:txBody>
      </p:sp>
      <p:sp>
        <p:nvSpPr>
          <p:cNvPr id="13315" name="Объект 2">
            <a:extLst>
              <a:ext uri="{FF2B5EF4-FFF2-40B4-BE49-F238E27FC236}">
                <a16:creationId xmlns:a16="http://schemas.microsoft.com/office/drawing/2014/main" id="{23BDB3AC-11FD-42D5-83C3-C4368B0103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Редукция – это приём преобразования сложного к простому, более удобному или понятному виду.</a:t>
            </a:r>
            <a:endParaRPr lang="ru-RU" altLang="ru-RU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контексте нейронной сети редукция означает минимизацию количества нейронов или информации.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сети достигается за счёт минимизации размера или информации при условии, что сеть не деградирует в допустимых пределах.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490EE2-BE42-4A46-9D71-BF777578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CA2B-CCD5-4B1B-94AA-51A2F167E810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844</Words>
  <Application>Microsoft Office PowerPoint</Application>
  <PresentationFormat>Широкоэкранный</PresentationFormat>
  <Paragraphs>127</Paragraphs>
  <Slides>29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Тема Office</vt:lpstr>
      <vt:lpstr>Выпускная квалификационная работа магистра (магистерская диссертация) на тему: «Оптимизация полносвязных нейронных сетей»</vt:lpstr>
      <vt:lpstr>Почему полносвязные сети?</vt:lpstr>
      <vt:lpstr>Рекуррентные нейронные сети</vt:lpstr>
      <vt:lpstr>Простая рекуррентная нейронная сеть</vt:lpstr>
      <vt:lpstr>Долгая краткосрочная память</vt:lpstr>
      <vt:lpstr>Структура долгой краткосрочной памяти</vt:lpstr>
      <vt:lpstr>Расчёт выходных значений фильтров</vt:lpstr>
      <vt:lpstr>Что такое оптимизация нейронных сетей?</vt:lpstr>
      <vt:lpstr>Что такое редукция?</vt:lpstr>
      <vt:lpstr>Как происходит редукция?</vt:lpstr>
      <vt:lpstr>Отсечение слабых нейронов</vt:lpstr>
      <vt:lpstr>Удаление нейрона с малым весом</vt:lpstr>
      <vt:lpstr>Оптимальное повреждение мозга OBD</vt:lpstr>
      <vt:lpstr>Оптимальное прореживание мозга OBS</vt:lpstr>
      <vt:lpstr>Метод главных компонент</vt:lpstr>
      <vt:lpstr>Понижение размерности 2D → 1D</vt:lpstr>
      <vt:lpstr>Почему сингулярное разложение?</vt:lpstr>
      <vt:lpstr>Сингулярное разложение матрицы</vt:lpstr>
      <vt:lpstr>Зачем нужна редукция?</vt:lpstr>
      <vt:lpstr>Что было сделано?</vt:lpstr>
      <vt:lpstr>Предсказание восходящего синуса</vt:lpstr>
      <vt:lpstr>Презентация PowerPoint</vt:lpstr>
      <vt:lpstr>Презентация PowerPoint</vt:lpstr>
      <vt:lpstr>Предсказание положения географического полюса Земли</vt:lpstr>
      <vt:lpstr>Система взаимозависимых LSTM сетей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(редукция) полносвязных нейронных сетей</dc:title>
  <dc:creator>sven4500</dc:creator>
  <cp:lastModifiedBy>sven4500</cp:lastModifiedBy>
  <cp:revision>345</cp:revision>
  <dcterms:created xsi:type="dcterms:W3CDTF">2020-01-21T17:42:03Z</dcterms:created>
  <dcterms:modified xsi:type="dcterms:W3CDTF">2020-06-18T07:50:03Z</dcterms:modified>
</cp:coreProperties>
</file>