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662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042A6-6A78-4E6D-A0F9-1F061657B529}" type="datetimeFigureOut">
              <a:rPr lang="en-NL" smtClean="0"/>
              <a:t>06/04/2023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6298C-6D73-4AD7-AA0B-85DFD26DBE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453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799BBE-B871-48D7-983C-C0B1D7156DC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388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top"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1008000"/>
            <a:ext cx="12192000" cy="144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008065"/>
            <a:ext cx="12191999" cy="1056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3067"/>
              </a:lnSpc>
              <a:defRPr sz="2933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2064000"/>
            <a:ext cx="12191999" cy="384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333" b="1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87467" y="6091768"/>
            <a:ext cx="2404533" cy="766233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321301"/>
            <a:ext cx="12191999" cy="768351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4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8" name="Tekstvak 7"/>
          <p:cNvSpPr txBox="1"/>
          <p:nvPr userDrawn="1"/>
        </p:nvSpPr>
        <p:spPr>
          <a:xfrm>
            <a:off x="-2414990" y="814665"/>
            <a:ext cx="2305879" cy="214353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333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333" baseline="0" dirty="0">
              <a:solidFill>
                <a:schemeClr val="tx1"/>
              </a:solidFill>
            </a:endParaRPr>
          </a:p>
          <a:p>
            <a:pPr marL="114297" lvl="0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228594" lvl="0" indent="-228594">
              <a:buFont typeface="Arial" panose="020B0604020202020204" pitchFamily="34" charset="0"/>
              <a:buChar char="•"/>
            </a:pPr>
            <a:endParaRPr lang="en-US" sz="1333" baseline="0" dirty="0">
              <a:solidFill>
                <a:schemeClr val="tx1"/>
              </a:solidFill>
            </a:endParaRPr>
          </a:p>
          <a:p>
            <a:pPr marL="114297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333" baseline="0" dirty="0" err="1">
                <a:solidFill>
                  <a:schemeClr val="tx1"/>
                </a:solidFill>
              </a:rPr>
              <a:t>Bitmappattern</a:t>
            </a:r>
            <a:r>
              <a:rPr lang="en-US" sz="1333" baseline="0" dirty="0">
                <a:solidFill>
                  <a:schemeClr val="tx1"/>
                </a:solidFill>
              </a:rPr>
              <a:t>’,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US" sz="1333" baseline="0" dirty="0">
              <a:solidFill>
                <a:schemeClr val="tx1"/>
              </a:solidFill>
            </a:endParaRPr>
          </a:p>
          <a:p>
            <a:pPr marL="114297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8889" y="6089650"/>
            <a:ext cx="9796356" cy="768351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467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36771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024" y="782400"/>
            <a:ext cx="4800000" cy="976317"/>
          </a:xfrm>
        </p:spPr>
        <p:txBody>
          <a:bodyPr/>
          <a:lstStyle>
            <a:lvl1pPr>
              <a:lnSpc>
                <a:spcPct val="100000"/>
              </a:lnSpc>
              <a:defRPr sz="260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93791" y="1727201"/>
            <a:ext cx="4798484" cy="3911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806017" cy="6089651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2425152" y="1743729"/>
            <a:ext cx="2358887" cy="463421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333" dirty="0"/>
              <a:t>Format the text by increasing or decreasing the list level.</a:t>
            </a:r>
          </a:p>
          <a:p>
            <a:endParaRPr lang="en-US" sz="1333" dirty="0"/>
          </a:p>
          <a:p>
            <a:r>
              <a:rPr lang="en-US" sz="1333" dirty="0"/>
              <a:t>Place the cursor in the text and use these </a:t>
            </a:r>
          </a:p>
          <a:p>
            <a:r>
              <a:rPr lang="en-US" sz="1333" dirty="0"/>
              <a:t>2 buttons (@ tab Start/Home - group </a:t>
            </a:r>
            <a:r>
              <a:rPr lang="en-US" sz="1333" dirty="0" err="1"/>
              <a:t>Alinea</a:t>
            </a:r>
            <a:r>
              <a:rPr lang="en-US" sz="1333" dirty="0"/>
              <a:t>/Paragraph)</a:t>
            </a:r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r>
              <a:rPr lang="en-US" sz="1333" dirty="0"/>
              <a:t>1 = </a:t>
            </a:r>
            <a:r>
              <a:rPr lang="en-US" sz="2400" dirty="0"/>
              <a:t>19.5pt</a:t>
            </a:r>
            <a:r>
              <a:rPr lang="en-US" sz="2400" baseline="0" dirty="0"/>
              <a:t> text</a:t>
            </a:r>
            <a:endParaRPr lang="en-US" sz="2400" dirty="0"/>
          </a:p>
          <a:p>
            <a:r>
              <a:rPr lang="en-US" sz="1333" dirty="0"/>
              <a:t>2 = </a:t>
            </a:r>
            <a:r>
              <a:rPr lang="en-US" sz="2200" dirty="0"/>
              <a:t>16.5pt</a:t>
            </a:r>
            <a:r>
              <a:rPr lang="en-US" sz="2200" baseline="0" dirty="0"/>
              <a:t> text</a:t>
            </a:r>
            <a:endParaRPr lang="en-US" sz="2200" dirty="0"/>
          </a:p>
          <a:p>
            <a:r>
              <a:rPr lang="en-US" sz="1333" dirty="0"/>
              <a:t>3 =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4 =     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5 =           </a:t>
            </a:r>
            <a:r>
              <a:rPr lang="en-US" sz="2200" dirty="0"/>
              <a:t>• text</a:t>
            </a:r>
            <a:endParaRPr lang="en-US" sz="220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06159" y="3323167"/>
            <a:ext cx="1714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2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- 2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9207" y="782400"/>
            <a:ext cx="6427893" cy="976317"/>
          </a:xfrm>
        </p:spPr>
        <p:txBody>
          <a:bodyPr/>
          <a:lstStyle>
            <a:lvl1pPr>
              <a:lnSpc>
                <a:spcPct val="100000"/>
              </a:lnSpc>
              <a:defRPr sz="260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54974" y="1727201"/>
            <a:ext cx="6432127" cy="3911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030133" cy="6089651"/>
          </a:xfrm>
        </p:spPr>
        <p:txBody>
          <a:bodyPr/>
          <a:lstStyle/>
          <a:p>
            <a:r>
              <a:rPr lang="en-GB" dirty="0"/>
              <a:t>Click to insert image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2425152" y="1743729"/>
            <a:ext cx="2358887" cy="463421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333" dirty="0"/>
              <a:t>Format the text by increasing or decreasing the list level.</a:t>
            </a:r>
          </a:p>
          <a:p>
            <a:endParaRPr lang="en-US" sz="1333" dirty="0"/>
          </a:p>
          <a:p>
            <a:r>
              <a:rPr lang="en-US" sz="1333" dirty="0"/>
              <a:t>Place the cursor in the text and use these </a:t>
            </a:r>
          </a:p>
          <a:p>
            <a:r>
              <a:rPr lang="en-US" sz="1333" dirty="0"/>
              <a:t>2 buttons (@ tab Start/Home - group </a:t>
            </a:r>
            <a:r>
              <a:rPr lang="en-US" sz="1333" dirty="0" err="1"/>
              <a:t>Alinea</a:t>
            </a:r>
            <a:r>
              <a:rPr lang="en-US" sz="1333" dirty="0"/>
              <a:t>/Paragraph)</a:t>
            </a:r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r>
              <a:rPr lang="en-US" sz="1333" dirty="0"/>
              <a:t>1 = </a:t>
            </a:r>
            <a:r>
              <a:rPr lang="en-US" sz="2400" dirty="0"/>
              <a:t>19.5pt</a:t>
            </a:r>
            <a:r>
              <a:rPr lang="en-US" sz="2400" baseline="0" dirty="0"/>
              <a:t> text</a:t>
            </a:r>
            <a:endParaRPr lang="en-US" sz="2400" dirty="0"/>
          </a:p>
          <a:p>
            <a:r>
              <a:rPr lang="en-US" sz="1333" dirty="0"/>
              <a:t>2 = </a:t>
            </a:r>
            <a:r>
              <a:rPr lang="en-US" sz="2200" dirty="0"/>
              <a:t>16.5pt</a:t>
            </a:r>
            <a:r>
              <a:rPr lang="en-US" sz="2200" baseline="0" dirty="0"/>
              <a:t> text</a:t>
            </a:r>
            <a:endParaRPr lang="en-US" sz="2200" dirty="0"/>
          </a:p>
          <a:p>
            <a:r>
              <a:rPr lang="en-US" sz="1333" dirty="0"/>
              <a:t>3 =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4 =     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5 =           </a:t>
            </a:r>
            <a:r>
              <a:rPr lang="en-US" sz="2200" dirty="0"/>
              <a:t>• text</a:t>
            </a:r>
            <a:endParaRPr lang="en-US" sz="220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06159" y="3323167"/>
            <a:ext cx="1714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9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dark imag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1767" y="691201"/>
            <a:ext cx="10075333" cy="97843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white headline on a full screen, dark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2414990" y="814665"/>
            <a:ext cx="2305879" cy="214353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333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333" baseline="0" dirty="0">
              <a:solidFill>
                <a:schemeClr val="tx1"/>
              </a:solidFill>
            </a:endParaRPr>
          </a:p>
          <a:p>
            <a:pPr marL="114297" lvl="0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228594" lvl="0" indent="-228594">
              <a:buFont typeface="Arial" panose="020B0604020202020204" pitchFamily="34" charset="0"/>
              <a:buChar char="•"/>
            </a:pPr>
            <a:endParaRPr lang="en-US" sz="1333" baseline="0" dirty="0">
              <a:solidFill>
                <a:schemeClr val="tx1"/>
              </a:solidFill>
            </a:endParaRPr>
          </a:p>
          <a:p>
            <a:pPr marL="114297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333" baseline="0" dirty="0" err="1">
                <a:solidFill>
                  <a:schemeClr val="tx1"/>
                </a:solidFill>
              </a:rPr>
              <a:t>Bitmappattern</a:t>
            </a:r>
            <a:r>
              <a:rPr lang="en-US" sz="1333" baseline="0" dirty="0">
                <a:solidFill>
                  <a:schemeClr val="tx1"/>
                </a:solidFill>
              </a:rPr>
              <a:t>’,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US" sz="1333" baseline="0" dirty="0">
              <a:solidFill>
                <a:schemeClr val="tx1"/>
              </a:solidFill>
            </a:endParaRPr>
          </a:p>
          <a:p>
            <a:pPr marL="114297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35359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light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1767" y="691201"/>
            <a:ext cx="10075333" cy="978436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full screen, light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2414990" y="814665"/>
            <a:ext cx="2305879" cy="214353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333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333" baseline="0" dirty="0">
              <a:solidFill>
                <a:schemeClr val="tx1"/>
              </a:solidFill>
            </a:endParaRPr>
          </a:p>
          <a:p>
            <a:pPr marL="114297" lvl="0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228594" lvl="0" indent="-228594">
              <a:buFont typeface="Arial" panose="020B0604020202020204" pitchFamily="34" charset="0"/>
              <a:buChar char="•"/>
            </a:pPr>
            <a:endParaRPr lang="en-US" sz="1333" baseline="0" dirty="0">
              <a:solidFill>
                <a:schemeClr val="tx1"/>
              </a:solidFill>
            </a:endParaRPr>
          </a:p>
          <a:p>
            <a:pPr marL="114297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333" baseline="0" dirty="0" err="1">
                <a:solidFill>
                  <a:schemeClr val="tx1"/>
                </a:solidFill>
              </a:rPr>
              <a:t>Bitmappattern</a:t>
            </a:r>
            <a:r>
              <a:rPr lang="en-US" sz="1333" baseline="0" dirty="0">
                <a:solidFill>
                  <a:schemeClr val="tx1"/>
                </a:solidFill>
              </a:rPr>
              <a:t>’,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US" sz="1333" baseline="0" dirty="0">
              <a:solidFill>
                <a:schemeClr val="tx1"/>
              </a:solidFill>
            </a:endParaRPr>
          </a:p>
          <a:p>
            <a:pPr marL="114297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134371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1767" y="691201"/>
            <a:ext cx="10075333" cy="978436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white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Rechte verbindingslijn 6"/>
          <p:cNvCxnSpPr/>
          <p:nvPr userDrawn="1"/>
        </p:nvCxnSpPr>
        <p:spPr>
          <a:xfrm>
            <a:off x="0" y="6085043"/>
            <a:ext cx="12192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afbeelding 8"/>
          <p:cNvSpPr>
            <a:spLocks noGrp="1"/>
          </p:cNvSpPr>
          <p:nvPr>
            <p:ph type="pic" sz="quarter" idx="13" hasCustomPrompt="1"/>
          </p:nvPr>
        </p:nvSpPr>
        <p:spPr>
          <a:xfrm>
            <a:off x="2520001" y="1732100"/>
            <a:ext cx="7056967" cy="3969600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2414990" y="814665"/>
            <a:ext cx="2305879" cy="357937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333" baseline="0" dirty="0">
                <a:solidFill>
                  <a:schemeClr val="tx1"/>
                </a:solidFill>
              </a:rPr>
              <a:t>For the placement of a photo/illustration with a white background, as shown on the right, please choose this slide-layout.</a:t>
            </a:r>
          </a:p>
          <a:p>
            <a:endParaRPr lang="en-US" sz="1333" baseline="0" dirty="0">
              <a:solidFill>
                <a:schemeClr val="tx1"/>
              </a:solidFill>
            </a:endParaRPr>
          </a:p>
          <a:p>
            <a:r>
              <a:rPr lang="en-US" sz="1333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333" baseline="0" dirty="0">
              <a:solidFill>
                <a:schemeClr val="tx1"/>
              </a:solidFill>
            </a:endParaRPr>
          </a:p>
          <a:p>
            <a:pPr marL="114297" lvl="0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228594" lvl="0" indent="-228594">
              <a:buFont typeface="Arial" panose="020B0604020202020204" pitchFamily="34" charset="0"/>
              <a:buChar char="•"/>
            </a:pPr>
            <a:endParaRPr lang="en-US" sz="1333" baseline="0" dirty="0">
              <a:solidFill>
                <a:schemeClr val="tx1"/>
              </a:solidFill>
            </a:endParaRPr>
          </a:p>
          <a:p>
            <a:pPr marL="114297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333" baseline="0" dirty="0" err="1">
                <a:solidFill>
                  <a:schemeClr val="tx1"/>
                </a:solidFill>
              </a:rPr>
              <a:t>Bitmappattern</a:t>
            </a:r>
            <a:r>
              <a:rPr lang="en-US" sz="1333" baseline="0" dirty="0">
                <a:solidFill>
                  <a:schemeClr val="tx1"/>
                </a:solidFill>
              </a:rPr>
              <a:t>’,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US" sz="1333" baseline="0" dirty="0">
              <a:solidFill>
                <a:schemeClr val="tx1"/>
              </a:solidFill>
            </a:endParaRPr>
          </a:p>
          <a:p>
            <a:pPr marL="114297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Click the ‘File...’-button to browse for an image.</a:t>
            </a:r>
          </a:p>
          <a:p>
            <a:endParaRPr lang="en-US" sz="13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1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carlet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kstvak 8"/>
          <p:cNvSpPr txBox="1"/>
          <p:nvPr userDrawn="1"/>
        </p:nvSpPr>
        <p:spPr>
          <a:xfrm>
            <a:off x="-2425152" y="1743729"/>
            <a:ext cx="2358887" cy="463421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333" dirty="0"/>
              <a:t>Format the text by increasing or decreasing the list level.</a:t>
            </a:r>
          </a:p>
          <a:p>
            <a:endParaRPr lang="en-US" sz="1333" dirty="0"/>
          </a:p>
          <a:p>
            <a:r>
              <a:rPr lang="en-US" sz="1333" dirty="0"/>
              <a:t>Place the cursor in the text and use these </a:t>
            </a:r>
          </a:p>
          <a:p>
            <a:r>
              <a:rPr lang="en-US" sz="1333" dirty="0"/>
              <a:t>2 buttons (@ tab Start/Home - group </a:t>
            </a:r>
            <a:r>
              <a:rPr lang="en-US" sz="1333" dirty="0" err="1"/>
              <a:t>Alinea</a:t>
            </a:r>
            <a:r>
              <a:rPr lang="en-US" sz="1333" dirty="0"/>
              <a:t>/Paragraph)</a:t>
            </a:r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r>
              <a:rPr lang="en-US" sz="1333" dirty="0"/>
              <a:t>1 = </a:t>
            </a:r>
            <a:r>
              <a:rPr lang="en-US" sz="2400" dirty="0"/>
              <a:t>19.5pt</a:t>
            </a:r>
            <a:r>
              <a:rPr lang="en-US" sz="2400" baseline="0" dirty="0"/>
              <a:t> text</a:t>
            </a:r>
            <a:endParaRPr lang="en-US" sz="2400" dirty="0"/>
          </a:p>
          <a:p>
            <a:r>
              <a:rPr lang="en-US" sz="1333" dirty="0"/>
              <a:t>2 = </a:t>
            </a:r>
            <a:r>
              <a:rPr lang="en-US" sz="2200" dirty="0"/>
              <a:t>16.5pt</a:t>
            </a:r>
            <a:r>
              <a:rPr lang="en-US" sz="2200" baseline="0" dirty="0"/>
              <a:t> text</a:t>
            </a:r>
            <a:endParaRPr lang="en-US" sz="2200" dirty="0"/>
          </a:p>
          <a:p>
            <a:r>
              <a:rPr lang="en-US" sz="1333" dirty="0"/>
              <a:t>3 =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4 =     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5 =           </a:t>
            </a:r>
            <a:r>
              <a:rPr lang="en-US" sz="2200" dirty="0"/>
              <a:t>• text</a:t>
            </a:r>
            <a:endParaRPr lang="en-US" sz="2200" b="1" baseline="0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06159" y="3323167"/>
            <a:ext cx="1714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9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534" y="782401"/>
            <a:ext cx="10084741" cy="688452"/>
          </a:xfrm>
        </p:spPr>
        <p:txBody>
          <a:bodyPr wrap="none"/>
          <a:lstStyle>
            <a:lvl1pPr>
              <a:lnSpc>
                <a:spcPct val="100000"/>
              </a:lnSpc>
              <a:defRPr sz="2600" b="0" baseline="0"/>
            </a:lvl1pPr>
          </a:lstStyle>
          <a:p>
            <a:r>
              <a:rPr lang="en-US" dirty="0"/>
              <a:t>Sample slide with table and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07535" y="3517901"/>
            <a:ext cx="10084741" cy="2120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jdelijke aanduiding voor tabel 7"/>
          <p:cNvSpPr>
            <a:spLocks noGrp="1"/>
          </p:cNvSpPr>
          <p:nvPr>
            <p:ph type="tbl" sz="quarter" idx="13" hasCustomPrompt="1"/>
          </p:nvPr>
        </p:nvSpPr>
        <p:spPr>
          <a:xfrm>
            <a:off x="1007534" y="1439335"/>
            <a:ext cx="10079567" cy="1536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table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2414990" y="814665"/>
            <a:ext cx="2305879" cy="502573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333" baseline="0" dirty="0">
                <a:solidFill>
                  <a:schemeClr val="tx1"/>
                </a:solidFill>
              </a:rPr>
              <a:t>Add a table by clicking the table icon</a:t>
            </a:r>
            <a:endParaRPr lang="en-US" sz="1333" dirty="0">
              <a:solidFill>
                <a:schemeClr val="tx1"/>
              </a:solidFill>
            </a:endParaRPr>
          </a:p>
        </p:txBody>
      </p:sp>
      <p:sp>
        <p:nvSpPr>
          <p:cNvPr id="12" name="Tekstvak 11"/>
          <p:cNvSpPr txBox="1"/>
          <p:nvPr userDrawn="1"/>
        </p:nvSpPr>
        <p:spPr>
          <a:xfrm>
            <a:off x="-2425152" y="1743729"/>
            <a:ext cx="2358887" cy="463421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333" dirty="0"/>
              <a:t>Format the text by increasing or decreasing the list level.</a:t>
            </a:r>
          </a:p>
          <a:p>
            <a:endParaRPr lang="en-US" sz="1333" dirty="0"/>
          </a:p>
          <a:p>
            <a:r>
              <a:rPr lang="en-US" sz="1333" dirty="0"/>
              <a:t>Place the cursor in the text and use these </a:t>
            </a:r>
          </a:p>
          <a:p>
            <a:r>
              <a:rPr lang="en-US" sz="1333" dirty="0"/>
              <a:t>2 buttons (@ tab Start/Home - group </a:t>
            </a:r>
            <a:r>
              <a:rPr lang="en-US" sz="1333" dirty="0" err="1"/>
              <a:t>Alinea</a:t>
            </a:r>
            <a:r>
              <a:rPr lang="en-US" sz="1333" dirty="0"/>
              <a:t>/Paragraph)</a:t>
            </a:r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r>
              <a:rPr lang="en-US" sz="1333" dirty="0"/>
              <a:t>1 = </a:t>
            </a:r>
            <a:r>
              <a:rPr lang="en-US" sz="2400" dirty="0"/>
              <a:t>19.5pt</a:t>
            </a:r>
            <a:r>
              <a:rPr lang="en-US" sz="2400" baseline="0" dirty="0"/>
              <a:t> text</a:t>
            </a:r>
            <a:endParaRPr lang="en-US" sz="2400" dirty="0"/>
          </a:p>
          <a:p>
            <a:r>
              <a:rPr lang="en-US" sz="1333" dirty="0"/>
              <a:t>2 = </a:t>
            </a:r>
            <a:r>
              <a:rPr lang="en-US" sz="2200" dirty="0"/>
              <a:t>16.5pt</a:t>
            </a:r>
            <a:r>
              <a:rPr lang="en-US" sz="2200" baseline="0" dirty="0"/>
              <a:t> text</a:t>
            </a:r>
            <a:endParaRPr lang="en-US" sz="2200" dirty="0"/>
          </a:p>
          <a:p>
            <a:r>
              <a:rPr lang="en-US" sz="1333" dirty="0"/>
              <a:t>3 =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4 =     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5 =           </a:t>
            </a:r>
            <a:r>
              <a:rPr lang="en-US" sz="2200" dirty="0"/>
              <a:t>• text</a:t>
            </a:r>
            <a:endParaRPr lang="en-US" sz="2200" b="1" baseline="0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06159" y="3323167"/>
            <a:ext cx="1714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5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534" y="782401"/>
            <a:ext cx="10084741" cy="688452"/>
          </a:xfrm>
        </p:spPr>
        <p:txBody>
          <a:bodyPr wrap="none"/>
          <a:lstStyle>
            <a:lvl1pPr>
              <a:lnSpc>
                <a:spcPct val="100000"/>
              </a:lnSpc>
              <a:defRPr sz="2600" b="0" baseline="0"/>
            </a:lvl1pPr>
          </a:lstStyle>
          <a:p>
            <a:r>
              <a:rPr lang="en-GB" dirty="0"/>
              <a:t>Example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1007534" y="1439333"/>
            <a:ext cx="10079567" cy="4199467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chart</a:t>
            </a:r>
          </a:p>
        </p:txBody>
      </p:sp>
      <p:sp>
        <p:nvSpPr>
          <p:cNvPr id="8" name="Tekstvak 7"/>
          <p:cNvSpPr txBox="1"/>
          <p:nvPr userDrawn="1"/>
        </p:nvSpPr>
        <p:spPr>
          <a:xfrm>
            <a:off x="-2425150" y="1932265"/>
            <a:ext cx="2305879" cy="502573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333" baseline="0" dirty="0">
                <a:solidFill>
                  <a:schemeClr val="tx1"/>
                </a:solidFill>
              </a:rPr>
              <a:t>Add a chart by clicking the chart icon</a:t>
            </a:r>
            <a:endParaRPr lang="en-US" sz="13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87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2448000"/>
            <a:ext cx="12192000" cy="144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447399"/>
            <a:ext cx="12191999" cy="1056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3067"/>
              </a:lnSpc>
              <a:defRPr sz="2933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in the middle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3504129"/>
            <a:ext cx="12191999" cy="384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333" b="1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87467" y="6091768"/>
            <a:ext cx="2404533" cy="766233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321301"/>
            <a:ext cx="12191999" cy="768351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4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8889" y="6089650"/>
            <a:ext cx="9796356" cy="768351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467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  <p:sp>
        <p:nvSpPr>
          <p:cNvPr id="10" name="Tekstvak 9"/>
          <p:cNvSpPr txBox="1"/>
          <p:nvPr userDrawn="1"/>
        </p:nvSpPr>
        <p:spPr>
          <a:xfrm>
            <a:off x="-2414990" y="814665"/>
            <a:ext cx="2305879" cy="214353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333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333" baseline="0" dirty="0">
              <a:solidFill>
                <a:schemeClr val="tx1"/>
              </a:solidFill>
            </a:endParaRPr>
          </a:p>
          <a:p>
            <a:pPr marL="114297" lvl="0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228594" lvl="0" indent="-228594">
              <a:buFont typeface="Arial" panose="020B0604020202020204" pitchFamily="34" charset="0"/>
              <a:buChar char="•"/>
            </a:pPr>
            <a:endParaRPr lang="en-US" sz="1333" baseline="0" dirty="0">
              <a:solidFill>
                <a:schemeClr val="tx1"/>
              </a:solidFill>
            </a:endParaRPr>
          </a:p>
          <a:p>
            <a:pPr marL="114297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333" baseline="0" dirty="0" err="1">
                <a:solidFill>
                  <a:schemeClr val="tx1"/>
                </a:solidFill>
              </a:rPr>
              <a:t>Bitmappattern</a:t>
            </a:r>
            <a:r>
              <a:rPr lang="en-US" sz="1333" baseline="0" dirty="0">
                <a:solidFill>
                  <a:schemeClr val="tx1"/>
                </a:solidFill>
              </a:rPr>
              <a:t>’,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US" sz="1333" baseline="0" dirty="0">
              <a:solidFill>
                <a:schemeClr val="tx1"/>
              </a:solidFill>
            </a:endParaRPr>
          </a:p>
          <a:p>
            <a:pPr marL="114297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68519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3888000"/>
            <a:ext cx="12192000" cy="144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3886732"/>
            <a:ext cx="12191999" cy="1056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3067"/>
              </a:lnSpc>
              <a:defRPr sz="2933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bottom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4944788"/>
            <a:ext cx="12191999" cy="384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333" b="1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87467" y="6091768"/>
            <a:ext cx="2404533" cy="766233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321301"/>
            <a:ext cx="12191999" cy="768351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4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8889" y="6089650"/>
            <a:ext cx="9796356" cy="768351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467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  <p:sp>
        <p:nvSpPr>
          <p:cNvPr id="10" name="Tekstvak 9"/>
          <p:cNvSpPr txBox="1"/>
          <p:nvPr userDrawn="1"/>
        </p:nvSpPr>
        <p:spPr>
          <a:xfrm>
            <a:off x="-2414990" y="814665"/>
            <a:ext cx="2305879" cy="214353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333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333" baseline="0" dirty="0">
              <a:solidFill>
                <a:schemeClr val="tx1"/>
              </a:solidFill>
            </a:endParaRPr>
          </a:p>
          <a:p>
            <a:pPr marL="114297" lvl="0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228594" lvl="0" indent="-228594">
              <a:buFont typeface="Arial" panose="020B0604020202020204" pitchFamily="34" charset="0"/>
              <a:buChar char="•"/>
            </a:pPr>
            <a:endParaRPr lang="en-US" sz="1333" baseline="0" dirty="0">
              <a:solidFill>
                <a:schemeClr val="tx1"/>
              </a:solidFill>
            </a:endParaRPr>
          </a:p>
          <a:p>
            <a:pPr marL="114297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333" baseline="0" dirty="0" err="1">
                <a:solidFill>
                  <a:schemeClr val="tx1"/>
                </a:solidFill>
              </a:rPr>
              <a:t>Bitmappattern</a:t>
            </a:r>
            <a:r>
              <a:rPr lang="en-US" sz="1333" baseline="0" dirty="0">
                <a:solidFill>
                  <a:schemeClr val="tx1"/>
                </a:solidFill>
              </a:rPr>
              <a:t>’,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US" sz="1333" baseline="0" dirty="0">
              <a:solidFill>
                <a:schemeClr val="tx1"/>
              </a:solidFill>
            </a:endParaRPr>
          </a:p>
          <a:p>
            <a:pPr marL="114297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96557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ekstvak 6"/>
          <p:cNvSpPr txBox="1"/>
          <p:nvPr userDrawn="1"/>
        </p:nvSpPr>
        <p:spPr>
          <a:xfrm>
            <a:off x="-2425152" y="1743729"/>
            <a:ext cx="2358887" cy="463421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333" dirty="0"/>
              <a:t>Format the text by increasing or decreasing the list level.</a:t>
            </a:r>
          </a:p>
          <a:p>
            <a:endParaRPr lang="en-US" sz="1333" dirty="0"/>
          </a:p>
          <a:p>
            <a:r>
              <a:rPr lang="en-US" sz="1333" dirty="0"/>
              <a:t>Place the cursor in the text and use these </a:t>
            </a:r>
          </a:p>
          <a:p>
            <a:r>
              <a:rPr lang="en-US" sz="1333" dirty="0"/>
              <a:t>2 buttons (@ tab Start/Home - group </a:t>
            </a:r>
            <a:r>
              <a:rPr lang="en-US" sz="1333" dirty="0" err="1"/>
              <a:t>Alinea</a:t>
            </a:r>
            <a:r>
              <a:rPr lang="en-US" sz="1333" dirty="0"/>
              <a:t>/Paragraph)</a:t>
            </a:r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r>
              <a:rPr lang="en-US" sz="1333" dirty="0"/>
              <a:t>1 = </a:t>
            </a:r>
            <a:r>
              <a:rPr lang="en-US" sz="2400" dirty="0"/>
              <a:t>19.5pt</a:t>
            </a:r>
            <a:r>
              <a:rPr lang="en-US" sz="2400" baseline="0" dirty="0"/>
              <a:t> text</a:t>
            </a:r>
            <a:endParaRPr lang="en-US" sz="2400" dirty="0"/>
          </a:p>
          <a:p>
            <a:r>
              <a:rPr lang="en-US" sz="1333" dirty="0"/>
              <a:t>2 = </a:t>
            </a:r>
            <a:r>
              <a:rPr lang="en-US" sz="2200" dirty="0"/>
              <a:t>16.5pt</a:t>
            </a:r>
            <a:r>
              <a:rPr lang="en-US" sz="2200" baseline="0" dirty="0"/>
              <a:t> text</a:t>
            </a:r>
            <a:endParaRPr lang="en-US" sz="2200" dirty="0"/>
          </a:p>
          <a:p>
            <a:r>
              <a:rPr lang="en-US" sz="1333" dirty="0"/>
              <a:t>3 =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4 =     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5 =           </a:t>
            </a:r>
            <a:r>
              <a:rPr lang="en-US" sz="2200" dirty="0"/>
              <a:t>• text</a:t>
            </a:r>
            <a:endParaRPr lang="en-US" sz="2200" b="1" baseline="0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06159" y="3323167"/>
            <a:ext cx="1714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5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1767" y="781058"/>
            <a:ext cx="4794251" cy="976317"/>
          </a:xfrm>
        </p:spPr>
        <p:txBody>
          <a:bodyPr/>
          <a:lstStyle>
            <a:lvl1pPr>
              <a:lnSpc>
                <a:spcPct val="100000"/>
              </a:lnSpc>
              <a:defRPr sz="260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07534" y="1727201"/>
            <a:ext cx="4798484" cy="3911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141" y="1728001"/>
            <a:ext cx="4794251" cy="39108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286501" y="782400"/>
            <a:ext cx="4805892" cy="976317"/>
          </a:xfrm>
        </p:spPr>
        <p:txBody>
          <a:bodyPr anchor="t"/>
          <a:lstStyle>
            <a:lvl1pPr marL="0" indent="0">
              <a:buNone/>
              <a:defRPr lang="nl-NL" sz="260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12" name="Tekstvak 11"/>
          <p:cNvSpPr txBox="1"/>
          <p:nvPr userDrawn="1"/>
        </p:nvSpPr>
        <p:spPr>
          <a:xfrm>
            <a:off x="-2425152" y="1743729"/>
            <a:ext cx="2358887" cy="463421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333" dirty="0"/>
              <a:t>Format the text by increasing or decreasing the list level.</a:t>
            </a:r>
          </a:p>
          <a:p>
            <a:endParaRPr lang="en-US" sz="1333" dirty="0"/>
          </a:p>
          <a:p>
            <a:r>
              <a:rPr lang="en-US" sz="1333" dirty="0"/>
              <a:t>Place the cursor in the text and use these </a:t>
            </a:r>
          </a:p>
          <a:p>
            <a:r>
              <a:rPr lang="en-US" sz="1333" dirty="0"/>
              <a:t>2 buttons (@ tab Start/Home - group </a:t>
            </a:r>
            <a:r>
              <a:rPr lang="en-US" sz="1333" dirty="0" err="1"/>
              <a:t>Alinea</a:t>
            </a:r>
            <a:r>
              <a:rPr lang="en-US" sz="1333" dirty="0"/>
              <a:t>/Paragraph)</a:t>
            </a:r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r>
              <a:rPr lang="en-US" sz="1333" dirty="0"/>
              <a:t>1 = </a:t>
            </a:r>
            <a:r>
              <a:rPr lang="en-US" sz="2400" dirty="0"/>
              <a:t>19.5pt</a:t>
            </a:r>
            <a:r>
              <a:rPr lang="en-US" sz="2400" baseline="0" dirty="0"/>
              <a:t> text</a:t>
            </a:r>
            <a:endParaRPr lang="en-US" sz="2400" dirty="0"/>
          </a:p>
          <a:p>
            <a:r>
              <a:rPr lang="en-US" sz="1333" dirty="0"/>
              <a:t>2 = </a:t>
            </a:r>
            <a:r>
              <a:rPr lang="en-US" sz="2200" dirty="0"/>
              <a:t>16.5pt</a:t>
            </a:r>
            <a:r>
              <a:rPr lang="en-US" sz="2200" baseline="0" dirty="0"/>
              <a:t> text</a:t>
            </a:r>
            <a:endParaRPr lang="en-US" sz="2200" dirty="0"/>
          </a:p>
          <a:p>
            <a:r>
              <a:rPr lang="en-US" sz="1333" dirty="0"/>
              <a:t>3 =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4 =     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5 =           </a:t>
            </a:r>
            <a:r>
              <a:rPr lang="en-US" sz="2200" dirty="0"/>
              <a:t>• text</a:t>
            </a:r>
            <a:endParaRPr lang="en-US" sz="2200" b="1" baseline="0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06159" y="3323167"/>
            <a:ext cx="1714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1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-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8000" y="782400"/>
            <a:ext cx="4800000" cy="976317"/>
          </a:xfrm>
        </p:spPr>
        <p:txBody>
          <a:bodyPr/>
          <a:lstStyle>
            <a:lvl1pPr>
              <a:lnSpc>
                <a:spcPct val="100000"/>
              </a:lnSpc>
              <a:defRPr sz="260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07534" y="1727201"/>
            <a:ext cx="4798484" cy="3911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6286501" y="0"/>
            <a:ext cx="5905500" cy="6089651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2425152" y="1743729"/>
            <a:ext cx="2358887" cy="463421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333" dirty="0"/>
              <a:t>Format the text by increasing or decreasing the list level.</a:t>
            </a:r>
          </a:p>
          <a:p>
            <a:endParaRPr lang="en-US" sz="1333" dirty="0"/>
          </a:p>
          <a:p>
            <a:r>
              <a:rPr lang="en-US" sz="1333" dirty="0"/>
              <a:t>Place the cursor in the text and use these </a:t>
            </a:r>
          </a:p>
          <a:p>
            <a:r>
              <a:rPr lang="en-US" sz="1333" dirty="0"/>
              <a:t>2 buttons (@ tab Start/Home - group </a:t>
            </a:r>
            <a:r>
              <a:rPr lang="en-US" sz="1333" dirty="0" err="1"/>
              <a:t>Alinea</a:t>
            </a:r>
            <a:r>
              <a:rPr lang="en-US" sz="1333" dirty="0"/>
              <a:t>/Paragraph)</a:t>
            </a:r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r>
              <a:rPr lang="en-US" sz="1333" dirty="0"/>
              <a:t>1 = </a:t>
            </a:r>
            <a:r>
              <a:rPr lang="en-US" sz="2400" dirty="0"/>
              <a:t>19.5pt</a:t>
            </a:r>
            <a:r>
              <a:rPr lang="en-US" sz="2400" baseline="0" dirty="0"/>
              <a:t> text</a:t>
            </a:r>
            <a:endParaRPr lang="en-US" sz="2400" dirty="0"/>
          </a:p>
          <a:p>
            <a:r>
              <a:rPr lang="en-US" sz="1333" dirty="0"/>
              <a:t>2 = </a:t>
            </a:r>
            <a:r>
              <a:rPr lang="en-US" sz="2200" dirty="0"/>
              <a:t>16.5pt</a:t>
            </a:r>
            <a:r>
              <a:rPr lang="en-US" sz="2200" baseline="0" dirty="0"/>
              <a:t> text</a:t>
            </a:r>
            <a:endParaRPr lang="en-US" sz="2200" dirty="0"/>
          </a:p>
          <a:p>
            <a:r>
              <a:rPr lang="en-US" sz="1333" dirty="0"/>
              <a:t>3 =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4 =     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5 =           </a:t>
            </a:r>
            <a:r>
              <a:rPr lang="en-US" sz="2200" dirty="0"/>
              <a:t>• text</a:t>
            </a:r>
            <a:endParaRPr lang="en-US" sz="220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06159" y="3323167"/>
            <a:ext cx="1714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7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8000" y="782400"/>
            <a:ext cx="6546851" cy="976317"/>
          </a:xfrm>
        </p:spPr>
        <p:txBody>
          <a:bodyPr/>
          <a:lstStyle>
            <a:lvl1pPr>
              <a:lnSpc>
                <a:spcPct val="100000"/>
              </a:lnSpc>
              <a:defRPr sz="260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07534" y="1727201"/>
            <a:ext cx="6551084" cy="3911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8062384" y="0"/>
            <a:ext cx="4129616" cy="6089651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2425152" y="1743729"/>
            <a:ext cx="2358887" cy="463421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333" dirty="0"/>
              <a:t>Format the text by increasing or decreasing the list level.</a:t>
            </a:r>
          </a:p>
          <a:p>
            <a:endParaRPr lang="en-US" sz="1333" dirty="0"/>
          </a:p>
          <a:p>
            <a:r>
              <a:rPr lang="en-US" sz="1333" dirty="0"/>
              <a:t>Place the cursor in the text and use these </a:t>
            </a:r>
          </a:p>
          <a:p>
            <a:r>
              <a:rPr lang="en-US" sz="1333" dirty="0"/>
              <a:t>2 buttons (@ tab Start/Home - group </a:t>
            </a:r>
            <a:r>
              <a:rPr lang="en-US" sz="1333" dirty="0" err="1"/>
              <a:t>Alinea</a:t>
            </a:r>
            <a:r>
              <a:rPr lang="en-US" sz="1333" dirty="0"/>
              <a:t>/Paragraph)</a:t>
            </a:r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r>
              <a:rPr lang="en-US" sz="1333" dirty="0"/>
              <a:t>1 = </a:t>
            </a:r>
            <a:r>
              <a:rPr lang="en-US" sz="2400" dirty="0"/>
              <a:t>19.5pt</a:t>
            </a:r>
            <a:r>
              <a:rPr lang="en-US" sz="2400" baseline="0" dirty="0"/>
              <a:t> text</a:t>
            </a:r>
            <a:endParaRPr lang="en-US" sz="2400" dirty="0"/>
          </a:p>
          <a:p>
            <a:r>
              <a:rPr lang="en-US" sz="1333" dirty="0"/>
              <a:t>2 = </a:t>
            </a:r>
            <a:r>
              <a:rPr lang="en-US" sz="2200" dirty="0"/>
              <a:t>16.5pt</a:t>
            </a:r>
            <a:r>
              <a:rPr lang="en-US" sz="2200" baseline="0" dirty="0"/>
              <a:t> text</a:t>
            </a:r>
            <a:endParaRPr lang="en-US" sz="2200" dirty="0"/>
          </a:p>
          <a:p>
            <a:r>
              <a:rPr lang="en-US" sz="1333" dirty="0"/>
              <a:t>3 =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4 =     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5 =           </a:t>
            </a:r>
            <a:r>
              <a:rPr lang="en-US" sz="2200" dirty="0"/>
              <a:t>• text</a:t>
            </a:r>
            <a:endParaRPr lang="en-US" sz="220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06159" y="3323167"/>
            <a:ext cx="1714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1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/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inhoud 9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2518834" y="1439335"/>
            <a:ext cx="7056967" cy="396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icon to insert 16x9 image or movie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2518834" y="5475024"/>
            <a:ext cx="7056967" cy="220133"/>
          </a:xfrm>
        </p:spPr>
        <p:txBody>
          <a:bodyPr/>
          <a:lstStyle>
            <a:lvl1pPr>
              <a:defRPr sz="1467" i="1"/>
            </a:lvl1pPr>
          </a:lstStyle>
          <a:p>
            <a:pPr lvl="0"/>
            <a:r>
              <a:rPr lang="en-GB" dirty="0"/>
              <a:t>Click to insert Caption under image or movie</a:t>
            </a:r>
          </a:p>
        </p:txBody>
      </p:sp>
    </p:spTree>
    <p:extLst>
      <p:ext uri="{BB962C8B-B14F-4D97-AF65-F5344CB8AC3E}">
        <p14:creationId xmlns:p14="http://schemas.microsoft.com/office/powerpoint/2010/main" val="147513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 27pt headline on a slide with three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1766" y="1742189"/>
            <a:ext cx="2779185" cy="848611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54552" y="1736881"/>
            <a:ext cx="2779185" cy="848611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313886" y="1736881"/>
            <a:ext cx="2779185" cy="848611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 hasCustomPrompt="1"/>
          </p:nvPr>
        </p:nvSpPr>
        <p:spPr>
          <a:xfrm>
            <a:off x="1007534" y="2590802"/>
            <a:ext cx="2783417" cy="3500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6" hasCustomPrompt="1"/>
          </p:nvPr>
        </p:nvSpPr>
        <p:spPr>
          <a:xfrm>
            <a:off x="4650320" y="2590802"/>
            <a:ext cx="2783417" cy="350039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17" hasCustomPrompt="1"/>
          </p:nvPr>
        </p:nvSpPr>
        <p:spPr>
          <a:xfrm>
            <a:off x="8313886" y="2590802"/>
            <a:ext cx="2783417" cy="350039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153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" y="6091200"/>
            <a:ext cx="1485899" cy="763048"/>
          </a:xfrm>
          <a:prstGeom prst="rect">
            <a:avLst/>
          </a:prstGeom>
          <a:solidFill>
            <a:schemeClr val="bg1"/>
          </a:solidFill>
        </p:spPr>
        <p:txBody>
          <a:bodyPr vert="horz" lIns="756000" tIns="0" rIns="0" bIns="0" rtlCol="0" anchor="ctr"/>
          <a:lstStyle>
            <a:lvl1pPr algn="l">
              <a:defRPr sz="1467" b="0">
                <a:solidFill>
                  <a:schemeClr val="tx1"/>
                </a:solidFill>
              </a:defRPr>
            </a:lvl1pPr>
          </a:lstStyle>
          <a:p>
            <a:fld id="{C194BDB0-F4EA-4DD6-8281-CCE2440D0CE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767" y="691615"/>
            <a:ext cx="10075333" cy="7187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766" y="1742189"/>
            <a:ext cx="10075335" cy="3896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5902" y="6091200"/>
            <a:ext cx="9389532" cy="768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lvl1pPr algn="l">
              <a:defRPr sz="1467" b="0">
                <a:solidFill>
                  <a:schemeClr val="tx1"/>
                </a:solidFill>
              </a:defRPr>
            </a:lvl1pPr>
          </a:lstStyle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93FD69BB-9D62-3A4C-8433-C5954D52BB6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875434" y="6091768"/>
            <a:ext cx="1316567" cy="76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97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377" rtl="0" eaLnBrk="1" latinLnBrk="0" hangingPunct="1">
        <a:lnSpc>
          <a:spcPts val="36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77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241294" indent="-241294" algn="l" defTabSz="914377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479988" indent="-241294" algn="l" defTabSz="914377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719649" indent="-237061" algn="l" defTabSz="914377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1011767" y="645952"/>
            <a:ext cx="10075333" cy="943679"/>
          </a:xfrm>
        </p:spPr>
        <p:txBody>
          <a:bodyPr/>
          <a:lstStyle/>
          <a:p>
            <a:r>
              <a:rPr lang="en-US" dirty="0"/>
              <a:t>Improving 2D CNN based feature extraction of 3D</a:t>
            </a:r>
            <a:br>
              <a:rPr lang="en-US" dirty="0"/>
            </a:br>
            <a:r>
              <a:rPr lang="en-US" dirty="0"/>
              <a:t>CT scan images for ovarian cancer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r>
              <a:rPr lang="en-GB" dirty="0">
                <a:solidFill>
                  <a:prstClr val="black"/>
                </a:solidFill>
                <a:latin typeface="Calibri"/>
              </a:rPr>
              <a:t>IEEE-SB Eindhoven Poster Contest 2023 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C194BDB0-F4EA-4DD6-8281-CCE2440D0CE0}" type="slidenum">
              <a:rPr lang="en-GB">
                <a:solidFill>
                  <a:prstClr val="black"/>
                </a:solidFill>
                <a:latin typeface="Calibri"/>
              </a:rPr>
              <a:pPr defTabSz="914377"/>
              <a:t>1</a:t>
            </a:fld>
            <a:endParaRPr lang="en-GB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CC83D-4E40-DB99-4BDD-D69267C83C8D}"/>
              </a:ext>
            </a:extLst>
          </p:cNvPr>
          <p:cNvSpPr txBox="1"/>
          <p:nvPr/>
        </p:nvSpPr>
        <p:spPr>
          <a:xfrm>
            <a:off x="1011767" y="1764913"/>
            <a:ext cx="595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Sven Bierenbroodspot, s.a.k.Bierenbroodspot@student.tue.nl</a:t>
            </a:r>
            <a:endParaRPr lang="en-NL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EE43CA1-D9D0-B61D-197C-44B112A16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450" y="2309527"/>
            <a:ext cx="7047466" cy="24900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0C56B0-1B12-6DE8-9714-319D4F198063}"/>
              </a:ext>
            </a:extLst>
          </p:cNvPr>
          <p:cNvSpPr txBox="1"/>
          <p:nvPr/>
        </p:nvSpPr>
        <p:spPr>
          <a:xfrm>
            <a:off x="1191127" y="5033657"/>
            <a:ext cx="11423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err="1"/>
              <a:t>Conclusion</a:t>
            </a:r>
            <a:endParaRPr lang="nl-NL" b="1" dirty="0"/>
          </a:p>
          <a:p>
            <a:r>
              <a:rPr lang="nl-NL" dirty="0" err="1"/>
              <a:t>Explored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 </a:t>
            </a:r>
            <a:r>
              <a:rPr lang="nl-NL" dirty="0" err="1"/>
              <a:t>improve</a:t>
            </a:r>
            <a:r>
              <a:rPr lang="nl-NL" dirty="0"/>
              <a:t> performance </a:t>
            </a:r>
            <a:r>
              <a:rPr lang="nl-NL" dirty="0" err="1"/>
              <a:t>considerably</a:t>
            </a:r>
            <a:endParaRPr lang="en-GB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33EA53E-0238-B584-45CF-1F4807D6F1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00925" y="2309527"/>
            <a:ext cx="4631625" cy="347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7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TUe_PPT_V2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16x9.potx" id="{9370F84E-7576-4FDA-B736-A09996DF8429}" vid="{ED81D3C9-A1FB-4E5B-AF38-E92F700A58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44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Kantoorthema</vt:lpstr>
      <vt:lpstr>Improving 2D CNN based feature extraction of 3D CT scan images for ovarian cancer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Bijl, Niels</dc:creator>
  <cp:lastModifiedBy>Sven Bierenbroodspot</cp:lastModifiedBy>
  <cp:revision>6</cp:revision>
  <dcterms:created xsi:type="dcterms:W3CDTF">2023-05-11T05:47:06Z</dcterms:created>
  <dcterms:modified xsi:type="dcterms:W3CDTF">2023-06-04T22:11:59Z</dcterms:modified>
</cp:coreProperties>
</file>