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4"/>
  </p:sldMasterIdLst>
  <p:notesMasterIdLst>
    <p:notesMasterId r:id="rId6"/>
  </p:notesMasterIdLst>
  <p:sldIdLst>
    <p:sldId id="256" r:id="rId5"/>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919"/>
    <a:srgbClr val="0066CC"/>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3048" y="-1242"/>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6800"/>
              </a:lnSpc>
            </a:pPr>
            <a:r>
              <a:rPr lang="en-US" sz="6200" b="1" dirty="0">
                <a:solidFill>
                  <a:srgbClr val="FFFFFF"/>
                </a:solidFill>
                <a:latin typeface="Calibri" charset="0"/>
              </a:rPr>
              <a:t>Revolutionizing ovarian cancer diagnosis: How AI could save thousands of lives</a:t>
            </a:r>
          </a:p>
          <a:p>
            <a:pPr defTabSz="2949575">
              <a:lnSpc>
                <a:spcPts val="6800"/>
              </a:lnSpc>
            </a:pPr>
            <a:r>
              <a:rPr lang="nl-NL" sz="2800" b="1" dirty="0">
                <a:solidFill>
                  <a:srgbClr val="FFFFFF"/>
                </a:solidFill>
                <a:latin typeface="Calibri" charset="0"/>
              </a:rPr>
              <a:t>Sven Bierenbroodspot</a:t>
            </a:r>
          </a:p>
        </p:txBody>
      </p:sp>
      <p:sp>
        <p:nvSpPr>
          <p:cNvPr id="4101" name="Text Box 8"/>
          <p:cNvSpPr txBox="1">
            <a:spLocks noChangeArrowheads="1"/>
          </p:cNvSpPr>
          <p:nvPr/>
        </p:nvSpPr>
        <p:spPr bwMode="auto">
          <a:xfrm>
            <a:off x="1763713" y="27971750"/>
            <a:ext cx="17859375" cy="615950"/>
          </a:xfrm>
          <a:prstGeom prst="rect">
            <a:avLst/>
          </a:prstGeom>
          <a:noFill/>
          <a:ln w="9525">
            <a:noFill/>
            <a:miter lim="800000"/>
            <a:headEnd/>
            <a:tailEnd/>
          </a:ln>
        </p:spPr>
        <p:txBody>
          <a:bodyPr lIns="0" tIns="0" rIns="0" bIns="0"/>
          <a:lstStyle/>
          <a:p>
            <a:pPr defTabSz="2949575">
              <a:defRPr/>
            </a:pPr>
            <a:r>
              <a:rPr lang="nl-NL" sz="2800" b="1" dirty="0">
                <a:solidFill>
                  <a:srgbClr val="000000"/>
                </a:solidFill>
                <a:latin typeface="Calibri" charset="0"/>
              </a:rPr>
              <a:t>DEPARTMENT OF ELECTRICAL ENGINEERING</a:t>
            </a:r>
          </a:p>
          <a:p>
            <a:pPr defTabSz="2949575">
              <a:defRPr/>
            </a:pPr>
            <a:endParaRPr lang="nl-NL" sz="2800" b="1" dirty="0">
              <a:solidFill>
                <a:srgbClr val="000000"/>
              </a:solidFill>
              <a:latin typeface="Calibri" charset="0"/>
            </a:endParaRPr>
          </a:p>
        </p:txBody>
      </p:sp>
      <p:sp>
        <p:nvSpPr>
          <p:cNvPr id="4102" name="Text Box 9"/>
          <p:cNvSpPr txBox="1">
            <a:spLocks noChangeArrowheads="1"/>
          </p:cNvSpPr>
          <p:nvPr/>
        </p:nvSpPr>
        <p:spPr bwMode="auto">
          <a:xfrm>
            <a:off x="1763713" y="16057512"/>
            <a:ext cx="8488362" cy="3528715"/>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66CC"/>
                </a:solidFill>
                <a:latin typeface="Calibri" charset="0"/>
              </a:rPr>
              <a:t>Introduction</a:t>
            </a:r>
            <a:endParaRPr lang="nl-NL" sz="4400" b="1" dirty="0">
              <a:solidFill>
                <a:srgbClr val="0066CC"/>
              </a:solidFill>
              <a:latin typeface="Calibri" charset="0"/>
            </a:endParaRPr>
          </a:p>
          <a:p>
            <a:pPr defTabSz="2949575">
              <a:lnSpc>
                <a:spcPts val="3200"/>
              </a:lnSpc>
              <a:defRPr/>
            </a:pPr>
            <a:r>
              <a:rPr lang="en-US" sz="2400" dirty="0">
                <a:solidFill>
                  <a:srgbClr val="000000"/>
                </a:solidFill>
                <a:latin typeface="Calibri" charset="0"/>
              </a:rPr>
              <a:t>Ovarian cancer, often diagnosed late, claims over 14,000 lives annually. Radiographic imaging, including CT and MRI scans, aid doctors with tumor classification in order to reach high accuracy. Inspired by successful AI applications in lung cancer, this study explores the applicability of AI techniques, specifically 2D CNNs, in ovarian cancer classification. This study concerns the input for the feature extraction using multiple 2D CNNs. </a:t>
            </a:r>
            <a:endParaRPr lang="nl-NL" sz="1800" dirty="0">
              <a:solidFill>
                <a:srgbClr val="000000"/>
              </a:solidFill>
              <a:latin typeface="Calibri" charset="0"/>
            </a:endParaRPr>
          </a:p>
        </p:txBody>
      </p:sp>
      <p:sp>
        <p:nvSpPr>
          <p:cNvPr id="4103" name="Text Box 9"/>
          <p:cNvSpPr txBox="1">
            <a:spLocks noChangeArrowheads="1"/>
          </p:cNvSpPr>
          <p:nvPr/>
        </p:nvSpPr>
        <p:spPr bwMode="auto">
          <a:xfrm>
            <a:off x="11156849" y="12297168"/>
            <a:ext cx="8488363" cy="3789563"/>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Results</a:t>
            </a:r>
          </a:p>
          <a:p>
            <a:pPr defTabSz="2949575">
              <a:lnSpc>
                <a:spcPts val="3200"/>
              </a:lnSpc>
              <a:defRPr/>
            </a:pPr>
            <a:r>
              <a:rPr lang="en-US" sz="2400" dirty="0">
                <a:solidFill>
                  <a:srgbClr val="000000"/>
                </a:solidFill>
                <a:latin typeface="Calibri" charset="0"/>
              </a:rPr>
              <a:t>Figure 2 shows the relative performance of the best input configuration compared the both the worst and the best scoring conventional input. The obtained results are inconsistent. One feature extractor is able to reach more than 10% better performance using a variable input compared to the best conventional input method. Another one is not able to reach any improvement using the variable input. The improvement compared to the worst conventional input is never below 30%.</a:t>
            </a:r>
          </a:p>
        </p:txBody>
      </p:sp>
      <p:pic>
        <p:nvPicPr>
          <p:cNvPr id="3" name="Picture 2" descr="A close-up of an x-ray&#10;&#10;Description automatically generated with medium confidence">
            <a:extLst>
              <a:ext uri="{FF2B5EF4-FFF2-40B4-BE49-F238E27FC236}">
                <a16:creationId xmlns:a16="http://schemas.microsoft.com/office/drawing/2014/main" id="{555C06D1-EDC8-7BCB-FCF9-EEF80D60009C}"/>
              </a:ext>
            </a:extLst>
          </p:cNvPr>
          <p:cNvPicPr>
            <a:picLocks noChangeAspect="1"/>
          </p:cNvPicPr>
          <p:nvPr/>
        </p:nvPicPr>
        <p:blipFill rotWithShape="1">
          <a:blip r:embed="rId2">
            <a:extLst>
              <a:ext uri="{28A0092B-C50C-407E-A947-70E740481C1C}">
                <a14:useLocalDpi xmlns:a14="http://schemas.microsoft.com/office/drawing/2010/main" val="0"/>
              </a:ext>
            </a:extLst>
          </a:blip>
          <a:srcRect l="11036" t="3743" r="3284" b="8118"/>
          <a:stretch/>
        </p:blipFill>
        <p:spPr>
          <a:xfrm>
            <a:off x="2590603" y="8736608"/>
            <a:ext cx="6616993" cy="6616993"/>
          </a:xfrm>
          <a:prstGeom prst="rect">
            <a:avLst/>
          </a:prstGeom>
        </p:spPr>
      </p:pic>
      <p:sp>
        <p:nvSpPr>
          <p:cNvPr id="2" name="Text Box 9">
            <a:extLst>
              <a:ext uri="{FF2B5EF4-FFF2-40B4-BE49-F238E27FC236}">
                <a16:creationId xmlns:a16="http://schemas.microsoft.com/office/drawing/2014/main" id="{75CC8DEC-68F7-D1A5-4CF6-11E2EBE60ADF}"/>
              </a:ext>
            </a:extLst>
          </p:cNvPr>
          <p:cNvSpPr txBox="1">
            <a:spLocks noChangeArrowheads="1"/>
          </p:cNvSpPr>
          <p:nvPr/>
        </p:nvSpPr>
        <p:spPr bwMode="auto">
          <a:xfrm>
            <a:off x="1763713" y="19586227"/>
            <a:ext cx="8488362" cy="7416824"/>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66CC"/>
                </a:solidFill>
                <a:latin typeface="Calibri" charset="0"/>
              </a:rPr>
              <a:t>Methods</a:t>
            </a:r>
            <a:endParaRPr lang="nl-NL" sz="4400" b="1" dirty="0">
              <a:solidFill>
                <a:srgbClr val="0066CC"/>
              </a:solidFill>
              <a:latin typeface="Calibri" charset="0"/>
            </a:endParaRPr>
          </a:p>
          <a:p>
            <a:pPr defTabSz="2949575">
              <a:lnSpc>
                <a:spcPts val="3200"/>
              </a:lnSpc>
              <a:defRPr/>
            </a:pPr>
            <a:r>
              <a:rPr lang="en-US" sz="2400" dirty="0">
                <a:solidFill>
                  <a:srgbClr val="000000"/>
                </a:solidFill>
                <a:latin typeface="Calibri" charset="0"/>
              </a:rPr>
              <a:t>The study utilized data from Catharina Hospital in Eindhoven. For this study, only the benign and malignant labels were considered.  Since features were extracted using 2D CNNs, the 3D images needed to be projected onto 2D images. Five image projection methods were considered:</a:t>
            </a:r>
          </a:p>
          <a:p>
            <a:pPr defTabSz="2949575">
              <a:lnSpc>
                <a:spcPts val="3200"/>
              </a:lnSpc>
              <a:defRPr/>
            </a:pPr>
            <a:endParaRPr lang="en-US" sz="2400" dirty="0">
              <a:solidFill>
                <a:srgbClr val="000000"/>
              </a:solidFill>
              <a:latin typeface="Calibri" charset="0"/>
            </a:endParaRPr>
          </a:p>
          <a:p>
            <a:pPr marL="457200" indent="-457200" defTabSz="2949575">
              <a:lnSpc>
                <a:spcPts val="3200"/>
              </a:lnSpc>
              <a:buFont typeface="+mj-lt"/>
              <a:buAutoNum type="arabicPeriod"/>
              <a:defRPr/>
            </a:pPr>
            <a:r>
              <a:rPr lang="en-US" sz="2400" dirty="0">
                <a:solidFill>
                  <a:srgbClr val="000000"/>
                </a:solidFill>
                <a:latin typeface="Calibri" charset="0"/>
              </a:rPr>
              <a:t>Maximum Intensity Projection (MIP): Selecting the maximum value along the vertical axis.</a:t>
            </a:r>
          </a:p>
          <a:p>
            <a:pPr marL="457200" indent="-457200" defTabSz="2949575">
              <a:lnSpc>
                <a:spcPts val="3200"/>
              </a:lnSpc>
              <a:buFont typeface="+mj-lt"/>
              <a:buAutoNum type="arabicPeriod"/>
              <a:defRPr/>
            </a:pPr>
            <a:r>
              <a:rPr lang="en-US" sz="2400" dirty="0">
                <a:solidFill>
                  <a:srgbClr val="000000"/>
                </a:solidFill>
                <a:latin typeface="Calibri" charset="0"/>
              </a:rPr>
              <a:t>Average Intensity Projection (AIP): Calculating the average value along the vertical axis.</a:t>
            </a:r>
          </a:p>
          <a:p>
            <a:pPr marL="457200" indent="-457200" defTabSz="2949575">
              <a:lnSpc>
                <a:spcPts val="3200"/>
              </a:lnSpc>
              <a:buFont typeface="+mj-lt"/>
              <a:buAutoNum type="arabicPeriod"/>
              <a:defRPr/>
            </a:pPr>
            <a:r>
              <a:rPr lang="en-US" sz="2400" dirty="0">
                <a:solidFill>
                  <a:srgbClr val="000000"/>
                </a:solidFill>
                <a:latin typeface="Calibri" charset="0"/>
              </a:rPr>
              <a:t>Slice: Considering a slice at a vertical height determined by the tumor's center.</a:t>
            </a:r>
          </a:p>
          <a:p>
            <a:pPr marL="457200" indent="-457200" defTabSz="2949575">
              <a:lnSpc>
                <a:spcPts val="3200"/>
              </a:lnSpc>
              <a:buFont typeface="+mj-lt"/>
              <a:buAutoNum type="arabicPeriod"/>
              <a:defRPr/>
            </a:pPr>
            <a:r>
              <a:rPr lang="en-US" sz="2400" dirty="0">
                <a:solidFill>
                  <a:srgbClr val="000000"/>
                </a:solidFill>
                <a:latin typeface="Calibri" charset="0"/>
              </a:rPr>
              <a:t>Tumor MIP: Applying MIP only to the tumor by multiplying it with the mask. </a:t>
            </a:r>
          </a:p>
          <a:p>
            <a:pPr marL="457200" indent="-457200" defTabSz="2949575">
              <a:lnSpc>
                <a:spcPts val="3200"/>
              </a:lnSpc>
              <a:buFont typeface="+mj-lt"/>
              <a:buAutoNum type="arabicPeriod"/>
              <a:defRPr/>
            </a:pPr>
            <a:r>
              <a:rPr lang="en-US" sz="2400" dirty="0">
                <a:solidFill>
                  <a:srgbClr val="000000"/>
                </a:solidFill>
                <a:latin typeface="Calibri" charset="0"/>
              </a:rPr>
              <a:t>Minimum intensity projection: Selecting the minimum value along the vertical axis.</a:t>
            </a:r>
          </a:p>
          <a:p>
            <a:pPr defTabSz="2949575">
              <a:lnSpc>
                <a:spcPts val="3200"/>
              </a:lnSpc>
              <a:defRPr/>
            </a:pPr>
            <a:r>
              <a:rPr lang="en-US" sz="2400" dirty="0">
                <a:solidFill>
                  <a:srgbClr val="000000"/>
                </a:solidFill>
                <a:latin typeface="Calibri" charset="0"/>
              </a:rPr>
              <a:t> </a:t>
            </a:r>
            <a:endParaRPr lang="nl-NL" sz="1800" dirty="0">
              <a:solidFill>
                <a:srgbClr val="000000"/>
              </a:solidFill>
              <a:latin typeface="Calibri" charset="0"/>
            </a:endParaRPr>
          </a:p>
        </p:txBody>
      </p:sp>
      <p:sp>
        <p:nvSpPr>
          <p:cNvPr id="4" name="TextBox 3">
            <a:extLst>
              <a:ext uri="{FF2B5EF4-FFF2-40B4-BE49-F238E27FC236}">
                <a16:creationId xmlns:a16="http://schemas.microsoft.com/office/drawing/2014/main" id="{D54F48AE-E455-8C64-3C9F-C582B95148B3}"/>
              </a:ext>
            </a:extLst>
          </p:cNvPr>
          <p:cNvSpPr txBox="1"/>
          <p:nvPr/>
        </p:nvSpPr>
        <p:spPr>
          <a:xfrm>
            <a:off x="5148784" y="15353601"/>
            <a:ext cx="4761806" cy="384080"/>
          </a:xfrm>
          <a:prstGeom prst="rect">
            <a:avLst/>
          </a:prstGeom>
          <a:noFill/>
        </p:spPr>
        <p:txBody>
          <a:bodyPr wrap="square" rtlCol="0">
            <a:spAutoFit/>
          </a:bodyPr>
          <a:lstStyle/>
          <a:p>
            <a:pPr marL="0" marR="0" lvl="0" indent="0" algn="l" defTabSz="2949575" rtl="0" eaLnBrk="1" fontAlgn="base" latinLnBrk="0" hangingPunct="1">
              <a:lnSpc>
                <a:spcPts val="2400"/>
              </a:lnSpc>
              <a:spcBef>
                <a:spcPct val="0"/>
              </a:spcBef>
              <a:spcAft>
                <a:spcPct val="0"/>
              </a:spcAft>
              <a:buClrTx/>
              <a:buSzTx/>
              <a:buFontTx/>
              <a:buNone/>
              <a:tabLst/>
              <a:defRPr/>
            </a:pPr>
            <a:r>
              <a:rPr lang="nl-NL" sz="1800" dirty="0" err="1">
                <a:solidFill>
                  <a:srgbClr val="000000"/>
                </a:solidFill>
                <a:latin typeface="Calibri" charset="0"/>
              </a:rPr>
              <a:t>Figure</a:t>
            </a:r>
            <a:r>
              <a:rPr lang="nl-NL" sz="1800" dirty="0">
                <a:solidFill>
                  <a:srgbClr val="000000"/>
                </a:solidFill>
                <a:latin typeface="Calibri" charset="0"/>
              </a:rPr>
              <a:t> 1: 2D Maximum </a:t>
            </a:r>
            <a:r>
              <a:rPr lang="nl-NL" sz="1800" dirty="0" err="1">
                <a:solidFill>
                  <a:srgbClr val="000000"/>
                </a:solidFill>
                <a:latin typeface="Calibri" charset="0"/>
              </a:rPr>
              <a:t>Intensity</a:t>
            </a:r>
            <a:r>
              <a:rPr lang="nl-NL" sz="1800" dirty="0">
                <a:solidFill>
                  <a:srgbClr val="000000"/>
                </a:solidFill>
                <a:latin typeface="Calibri" charset="0"/>
              </a:rPr>
              <a:t> </a:t>
            </a:r>
            <a:r>
              <a:rPr lang="nl-NL" sz="1800" dirty="0" err="1">
                <a:solidFill>
                  <a:srgbClr val="000000"/>
                </a:solidFill>
                <a:latin typeface="Calibri" charset="0"/>
              </a:rPr>
              <a:t>Projection</a:t>
            </a:r>
            <a:endParaRPr kumimoji="0" lang="nl-NL" sz="18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6" name="Text Box 9">
            <a:extLst>
              <a:ext uri="{FF2B5EF4-FFF2-40B4-BE49-F238E27FC236}">
                <a16:creationId xmlns:a16="http://schemas.microsoft.com/office/drawing/2014/main" id="{5FF99E72-B149-34E4-1BB3-F7B49A44E119}"/>
              </a:ext>
            </a:extLst>
          </p:cNvPr>
          <p:cNvSpPr txBox="1">
            <a:spLocks noChangeArrowheads="1"/>
          </p:cNvSpPr>
          <p:nvPr/>
        </p:nvSpPr>
        <p:spPr bwMode="auto">
          <a:xfrm>
            <a:off x="11134724" y="8662950"/>
            <a:ext cx="8488363" cy="3434445"/>
          </a:xfrm>
          <a:prstGeom prst="rect">
            <a:avLst/>
          </a:prstGeom>
          <a:noFill/>
          <a:ln w="9525">
            <a:noFill/>
            <a:miter lim="800000"/>
            <a:headEnd/>
            <a:tailEnd/>
          </a:ln>
        </p:spPr>
        <p:txBody>
          <a:bodyPr lIns="0" tIns="0" rIns="0" bIns="0"/>
          <a:lstStyle/>
          <a:p>
            <a:pPr defTabSz="2949575">
              <a:lnSpc>
                <a:spcPts val="3200"/>
              </a:lnSpc>
              <a:defRPr/>
            </a:pPr>
            <a:r>
              <a:rPr lang="en-US" sz="2400" dirty="0">
                <a:solidFill>
                  <a:srgbClr val="000000"/>
                </a:solidFill>
                <a:latin typeface="Calibri" charset="0"/>
              </a:rPr>
              <a:t>The conventional input for a 3-channel 2D CNN feature extraction for medical images is to copy the only channel 3 times. With variable input the aim is to give the neural network more information in the form of different projections of the same image.</a:t>
            </a: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dirty="0">
                <a:solidFill>
                  <a:srgbClr val="000000"/>
                </a:solidFill>
                <a:latin typeface="Calibri" charset="0"/>
              </a:rPr>
              <a:t>To evaluate these feature extraction results a simple SVM is trained 100 times and the best AUC considered as the resulting score for the feature extraction.</a:t>
            </a:r>
          </a:p>
        </p:txBody>
      </p:sp>
      <p:pic>
        <p:nvPicPr>
          <p:cNvPr id="12" name="Picture 11" descr="A picture containing text, screenshot, diagram, line&#10;&#10;Description automatically generated">
            <a:extLst>
              <a:ext uri="{FF2B5EF4-FFF2-40B4-BE49-F238E27FC236}">
                <a16:creationId xmlns:a16="http://schemas.microsoft.com/office/drawing/2014/main" id="{9A291451-342E-02F1-6AAF-9CBC3B477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4472" y="16866863"/>
            <a:ext cx="8498112" cy="8044477"/>
          </a:xfrm>
          <a:prstGeom prst="rect">
            <a:avLst/>
          </a:prstGeom>
        </p:spPr>
      </p:pic>
      <p:sp>
        <p:nvSpPr>
          <p:cNvPr id="13" name="Text Box 9">
            <a:extLst>
              <a:ext uri="{FF2B5EF4-FFF2-40B4-BE49-F238E27FC236}">
                <a16:creationId xmlns:a16="http://schemas.microsoft.com/office/drawing/2014/main" id="{43566875-FDC9-53FF-637B-76D46C2ED8CD}"/>
              </a:ext>
            </a:extLst>
          </p:cNvPr>
          <p:cNvSpPr txBox="1">
            <a:spLocks noChangeArrowheads="1"/>
          </p:cNvSpPr>
          <p:nvPr/>
        </p:nvSpPr>
        <p:spPr bwMode="auto">
          <a:xfrm>
            <a:off x="11154221" y="24770803"/>
            <a:ext cx="8488363" cy="2232248"/>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Conclusion</a:t>
            </a:r>
          </a:p>
          <a:p>
            <a:pPr defTabSz="2949575">
              <a:lnSpc>
                <a:spcPts val="3200"/>
              </a:lnSpc>
              <a:defRPr/>
            </a:pPr>
            <a:r>
              <a:rPr lang="en-US" sz="2400" dirty="0">
                <a:solidFill>
                  <a:srgbClr val="000000"/>
                </a:solidFill>
                <a:latin typeface="Calibri" charset="0"/>
              </a:rPr>
              <a:t>There are improvements to be made when considering variable input configurations compared to conventional inputs. However, it is not guaranteed to improve results. In order to obtain the best results, all the configurations have to be considered.</a:t>
            </a:r>
          </a:p>
          <a:p>
            <a:pPr defTabSz="2949575">
              <a:lnSpc>
                <a:spcPts val="3200"/>
              </a:lnSpc>
              <a:defRPr/>
            </a:pPr>
            <a:endParaRPr lang="en-US" sz="2400" dirty="0">
              <a:solidFill>
                <a:srgbClr val="000000"/>
              </a:solidFill>
              <a:latin typeface="Calibri" charset="0"/>
            </a:endParaRPr>
          </a:p>
        </p:txBody>
      </p:sp>
      <p:sp>
        <p:nvSpPr>
          <p:cNvPr id="14" name="TextBox 13">
            <a:extLst>
              <a:ext uri="{FF2B5EF4-FFF2-40B4-BE49-F238E27FC236}">
                <a16:creationId xmlns:a16="http://schemas.microsoft.com/office/drawing/2014/main" id="{A82FF058-2768-40F0-680F-37902DC1F04C}"/>
              </a:ext>
            </a:extLst>
          </p:cNvPr>
          <p:cNvSpPr txBox="1"/>
          <p:nvPr/>
        </p:nvSpPr>
        <p:spPr>
          <a:xfrm>
            <a:off x="13685762" y="16459392"/>
            <a:ext cx="5985942" cy="384080"/>
          </a:xfrm>
          <a:prstGeom prst="rect">
            <a:avLst/>
          </a:prstGeom>
          <a:noFill/>
        </p:spPr>
        <p:txBody>
          <a:bodyPr wrap="square" rtlCol="0">
            <a:spAutoFit/>
          </a:bodyPr>
          <a:lstStyle/>
          <a:p>
            <a:pPr marL="0" marR="0" lvl="0" indent="0" algn="l" defTabSz="2949575" rtl="0" eaLnBrk="1" fontAlgn="base" latinLnBrk="0" hangingPunct="1">
              <a:lnSpc>
                <a:spcPts val="2400"/>
              </a:lnSpc>
              <a:spcBef>
                <a:spcPct val="0"/>
              </a:spcBef>
              <a:spcAft>
                <a:spcPct val="0"/>
              </a:spcAft>
              <a:buClrTx/>
              <a:buSzTx/>
              <a:buFontTx/>
              <a:buNone/>
              <a:tabLst/>
              <a:defRPr/>
            </a:pPr>
            <a:r>
              <a:rPr lang="nl-NL" sz="1800" dirty="0" err="1">
                <a:solidFill>
                  <a:srgbClr val="000000"/>
                </a:solidFill>
                <a:latin typeface="Calibri" charset="0"/>
              </a:rPr>
              <a:t>Figure</a:t>
            </a:r>
            <a:r>
              <a:rPr lang="nl-NL" sz="1800" dirty="0">
                <a:solidFill>
                  <a:srgbClr val="000000"/>
                </a:solidFill>
                <a:latin typeface="Calibri" charset="0"/>
              </a:rPr>
              <a:t> 2: </a:t>
            </a:r>
            <a:r>
              <a:rPr lang="en-US" sz="1800" dirty="0">
                <a:solidFill>
                  <a:srgbClr val="000000"/>
                </a:solidFill>
                <a:latin typeface="Calibri" charset="0"/>
              </a:rPr>
              <a:t>Relative performance of the best input configuration</a:t>
            </a:r>
            <a:endParaRPr kumimoji="0" lang="nl-NL" sz="18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5B9962EA8BD840B6C98EE12B5E44EA" ma:contentTypeVersion="8" ma:contentTypeDescription="Create a new document." ma:contentTypeScope="" ma:versionID="93f6663350eae4205d402f453e6d49d0">
  <xsd:schema xmlns:xsd="http://www.w3.org/2001/XMLSchema" xmlns:xs="http://www.w3.org/2001/XMLSchema" xmlns:p="http://schemas.microsoft.com/office/2006/metadata/properties" xmlns:ns2="a447070b-6ca3-45cb-96ef-73c9e076e33c" xmlns:ns3="89addd5d-1b61-4a22-b114-f0fd8c2dcf23" targetNamespace="http://schemas.microsoft.com/office/2006/metadata/properties" ma:root="true" ma:fieldsID="6f03f14811ef1dfe5d5b861de96a427d" ns2:_="" ns3:_="">
    <xsd:import namespace="a447070b-6ca3-45cb-96ef-73c9e076e33c"/>
    <xsd:import namespace="89addd5d-1b61-4a22-b114-f0fd8c2dcf23"/>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7070b-6ca3-45cb-96ef-73c9e076e33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5f80264a-99e7-47cd-820c-3e92ce78c5e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addd5d-1b61-4a22-b114-f0fd8c2dcf2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7b29c17-ece9-467f-b874-d1c31772652f}" ma:internalName="TaxCatchAll" ma:showField="CatchAllData" ma:web="89addd5d-1b61-4a22-b114-f0fd8c2dcf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9addd5d-1b61-4a22-b114-f0fd8c2dcf23" xsi:nil="true"/>
    <lcf76f155ced4ddcb4097134ff3c332f xmlns="a447070b-6ca3-45cb-96ef-73c9e076e33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1619B26-0DED-41E8-B26E-2C65A0C2D3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7070b-6ca3-45cb-96ef-73c9e076e33c"/>
    <ds:schemaRef ds:uri="89addd5d-1b61-4a22-b114-f0fd8c2dc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C99893-6B41-41FE-B2A6-F93B362DFD95}">
  <ds:schemaRefs>
    <ds:schemaRef ds:uri="http://schemas.microsoft.com/sharepoint/v3/contenttype/forms"/>
  </ds:schemaRefs>
</ds:datastoreItem>
</file>

<file path=customXml/itemProps3.xml><?xml version="1.0" encoding="utf-8"?>
<ds:datastoreItem xmlns:ds="http://schemas.openxmlformats.org/officeDocument/2006/customXml" ds:itemID="{9125C5D5-F820-4F30-91F7-00B78C1899F2}">
  <ds:schemaRefs>
    <ds:schemaRef ds:uri="http://schemas.microsoft.com/office/2006/metadata/properties"/>
    <ds:schemaRef ds:uri="http://schemas.microsoft.com/office/infopath/2007/PartnerControls"/>
    <ds:schemaRef ds:uri="89addd5d-1b61-4a22-b114-f0fd8c2dcf23"/>
    <ds:schemaRef ds:uri="a447070b-6ca3-45cb-96ef-73c9e076e33c"/>
  </ds:schemaRefs>
</ds:datastoreItem>
</file>

<file path=docProps/app.xml><?xml version="1.0" encoding="utf-8"?>
<Properties xmlns="http://schemas.openxmlformats.org/officeDocument/2006/extended-properties" xmlns:vt="http://schemas.openxmlformats.org/officeDocument/2006/docPropsVTypes">
  <Template>Poster A1 scarlet in-line_final</Template>
  <TotalTime>321</TotalTime>
  <Words>434</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Sven Bierenbroodspot</dc:creator>
  <cp:lastModifiedBy>Sven Bierenbroodspot</cp:lastModifiedBy>
  <cp:revision>3</cp:revision>
  <dcterms:created xsi:type="dcterms:W3CDTF">2023-05-11T16:24:23Z</dcterms:created>
  <dcterms:modified xsi:type="dcterms:W3CDTF">2023-05-16T15:58:11Z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0x010100495B9962EA8BD840B6C98EE12B5E44EA</vt:lpwstr>
  </property>
</Properties>
</file>