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78" autoAdjust="0"/>
  </p:normalViewPr>
  <p:slideViewPr>
    <p:cSldViewPr snapToGrid="0">
      <p:cViewPr varScale="1">
        <p:scale>
          <a:sx n="96" d="100"/>
          <a:sy n="96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850F2-A268-4E1A-B10E-4BB669969784}" type="datetimeFigureOut">
              <a:rPr lang="nl-NL" smtClean="0"/>
              <a:t>16-2-2023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17533-4F06-4755-B60C-2C14362604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86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Dataset 2 was </a:t>
            </a:r>
            <a:r>
              <a:rPr lang="nl-NL" dirty="0" err="1" smtClean="0"/>
              <a:t>constructed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dataentry</a:t>
            </a:r>
            <a:r>
              <a:rPr lang="nl-NL" baseline="0" dirty="0" smtClean="0"/>
              <a:t> was </a:t>
            </a:r>
            <a:r>
              <a:rPr lang="nl-NL" baseline="0" dirty="0" err="1" smtClean="0"/>
              <a:t>performed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patients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excluded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17533-4F06-4755-B60C-2C14362604A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98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Geen Sens en </a:t>
            </a:r>
            <a:r>
              <a:rPr lang="nl-NL" dirty="0" err="1" smtClean="0"/>
              <a:t>Spec</a:t>
            </a:r>
            <a:r>
              <a:rPr lang="nl-NL" baseline="0" dirty="0" smtClean="0"/>
              <a:t> bij </a:t>
            </a:r>
            <a:r>
              <a:rPr lang="nl-NL" baseline="0" dirty="0" err="1" smtClean="0"/>
              <a:t>classifiers</a:t>
            </a:r>
            <a:r>
              <a:rPr lang="nl-NL" baseline="0" dirty="0" smtClean="0"/>
              <a:t> van Erica </a:t>
            </a:r>
          </a:p>
          <a:p>
            <a:endParaRPr lang="nl-NL" baseline="0" dirty="0" smtClean="0"/>
          </a:p>
          <a:p>
            <a:r>
              <a:rPr lang="nl-NL" baseline="0" dirty="0" smtClean="0"/>
              <a:t>Borderline uit de nieuwe set n=20 voorheen 27, maar afgevallen</a:t>
            </a:r>
          </a:p>
          <a:p>
            <a:endParaRPr lang="nl-NL" baseline="0" dirty="0" smtClean="0"/>
          </a:p>
          <a:p>
            <a:r>
              <a:rPr lang="nl-NL" dirty="0" smtClean="0"/>
              <a:t>5 borderline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most </a:t>
            </a:r>
            <a:r>
              <a:rPr lang="nl-NL" baseline="0" dirty="0" err="1" smtClean="0"/>
              <a:t>likely</a:t>
            </a:r>
            <a:r>
              <a:rPr lang="nl-NL" baseline="0" dirty="0" smtClean="0"/>
              <a:t> change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17533-4F06-4755-B60C-2C14362604A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187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0FB0-2E4F-48CC-97C5-0FE72A37573F}" type="datetimeFigureOut">
              <a:rPr lang="nl-NL" smtClean="0"/>
              <a:t>16-2-2023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2DA-72CF-42B0-83F8-BBEC3F50E7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57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0FB0-2E4F-48CC-97C5-0FE72A37573F}" type="datetimeFigureOut">
              <a:rPr lang="nl-NL" smtClean="0"/>
              <a:t>16-2-2023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2DA-72CF-42B0-83F8-BBEC3F50E7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0FB0-2E4F-48CC-97C5-0FE72A37573F}" type="datetimeFigureOut">
              <a:rPr lang="nl-NL" smtClean="0"/>
              <a:t>16-2-2023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2DA-72CF-42B0-83F8-BBEC3F50E7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807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0FB0-2E4F-48CC-97C5-0FE72A37573F}" type="datetimeFigureOut">
              <a:rPr lang="nl-NL" smtClean="0"/>
              <a:t>16-2-2023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2DA-72CF-42B0-83F8-BBEC3F50E7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64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0FB0-2E4F-48CC-97C5-0FE72A37573F}" type="datetimeFigureOut">
              <a:rPr lang="nl-NL" smtClean="0"/>
              <a:t>16-2-2023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2DA-72CF-42B0-83F8-BBEC3F50E7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90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0FB0-2E4F-48CC-97C5-0FE72A37573F}" type="datetimeFigureOut">
              <a:rPr lang="nl-NL" smtClean="0"/>
              <a:t>16-2-2023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2DA-72CF-42B0-83F8-BBEC3F50E7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675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0FB0-2E4F-48CC-97C5-0FE72A37573F}" type="datetimeFigureOut">
              <a:rPr lang="nl-NL" smtClean="0"/>
              <a:t>16-2-2023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2DA-72CF-42B0-83F8-BBEC3F50E7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40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0FB0-2E4F-48CC-97C5-0FE72A37573F}" type="datetimeFigureOut">
              <a:rPr lang="nl-NL" smtClean="0"/>
              <a:t>16-2-2023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2DA-72CF-42B0-83F8-BBEC3F50E7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00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0FB0-2E4F-48CC-97C5-0FE72A37573F}" type="datetimeFigureOut">
              <a:rPr lang="nl-NL" smtClean="0"/>
              <a:t>16-2-2023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2DA-72CF-42B0-83F8-BBEC3F50E7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67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0FB0-2E4F-48CC-97C5-0FE72A37573F}" type="datetimeFigureOut">
              <a:rPr lang="nl-NL" smtClean="0"/>
              <a:t>16-2-2023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2DA-72CF-42B0-83F8-BBEC3F50E7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04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0FB0-2E4F-48CC-97C5-0FE72A37573F}" type="datetimeFigureOut">
              <a:rPr lang="nl-NL" smtClean="0"/>
              <a:t>16-2-2023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2DA-72CF-42B0-83F8-BBEC3F50E7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4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A0FB0-2E4F-48CC-97C5-0FE72A37573F}" type="datetimeFigureOut">
              <a:rPr lang="nl-NL" smtClean="0"/>
              <a:t>16-2-2023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B2DA-72CF-42B0-83F8-BBEC3F50E7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574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rgbClr val="0000FF"/>
                </a:solidFill>
              </a:rPr>
              <a:t>Overview</a:t>
            </a:r>
            <a:r>
              <a:rPr lang="nl-NL" b="1" dirty="0" smtClean="0">
                <a:solidFill>
                  <a:srgbClr val="0000FF"/>
                </a:solidFill>
              </a:rPr>
              <a:t> </a:t>
            </a:r>
            <a:r>
              <a:rPr lang="nl-NL" b="1" dirty="0" err="1" smtClean="0">
                <a:solidFill>
                  <a:srgbClr val="0000FF"/>
                </a:solidFill>
              </a:rPr>
              <a:t>CADx</a:t>
            </a:r>
            <a:r>
              <a:rPr lang="nl-NL" b="1" dirty="0" smtClean="0">
                <a:solidFill>
                  <a:srgbClr val="0000FF"/>
                </a:solidFill>
              </a:rPr>
              <a:t> data</a:t>
            </a:r>
            <a:endParaRPr lang="nl-NL" b="1" dirty="0">
              <a:solidFill>
                <a:srgbClr val="0000FF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16-02-2023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06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4617308" y="486032"/>
            <a:ext cx="2413686" cy="8979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/>
              <a:t>CZE</a:t>
            </a:r>
          </a:p>
          <a:p>
            <a:pPr algn="ctr"/>
            <a:r>
              <a:rPr lang="nl-NL" sz="1600" b="1" dirty="0" smtClean="0"/>
              <a:t>Dataset 1 </a:t>
            </a:r>
            <a:br>
              <a:rPr lang="nl-NL" sz="1600" b="1" dirty="0" smtClean="0"/>
            </a:br>
            <a:r>
              <a:rPr lang="nl-NL" sz="1600" b="1" dirty="0" smtClean="0"/>
              <a:t>101 </a:t>
            </a:r>
            <a:r>
              <a:rPr lang="nl-NL" sz="1600" b="1" dirty="0" smtClean="0">
                <a:sym typeface="Wingdings" panose="05000000000000000000" pitchFamily="2" charset="2"/>
              </a:rPr>
              <a:t> </a:t>
            </a:r>
            <a:r>
              <a:rPr lang="nl-NL" sz="1600" b="1" dirty="0" smtClean="0">
                <a:sym typeface="Wingdings" panose="05000000000000000000" pitchFamily="2" charset="2"/>
              </a:rPr>
              <a:t>47 B </a:t>
            </a:r>
            <a:r>
              <a:rPr lang="nl-NL" sz="1600" b="1" dirty="0" err="1" smtClean="0">
                <a:sym typeface="Wingdings" panose="05000000000000000000" pitchFamily="2" charset="2"/>
              </a:rPr>
              <a:t>and</a:t>
            </a:r>
            <a:r>
              <a:rPr lang="nl-NL" sz="1600" b="1" dirty="0" smtClean="0">
                <a:sym typeface="Wingdings" panose="05000000000000000000" pitchFamily="2" charset="2"/>
              </a:rPr>
              <a:t> 54</a:t>
            </a:r>
            <a:r>
              <a:rPr lang="nl-NL" sz="1600" b="1" baseline="0" dirty="0" smtClean="0">
                <a:sym typeface="Wingdings" panose="05000000000000000000" pitchFamily="2" charset="2"/>
              </a:rPr>
              <a:t> M</a:t>
            </a:r>
            <a:endParaRPr lang="nl-NL" sz="1600" b="1" dirty="0" smtClean="0"/>
          </a:p>
        </p:txBody>
      </p:sp>
      <p:sp>
        <p:nvSpPr>
          <p:cNvPr id="5" name="Ovaal 4"/>
          <p:cNvSpPr/>
          <p:nvPr/>
        </p:nvSpPr>
        <p:spPr>
          <a:xfrm>
            <a:off x="687858" y="572529"/>
            <a:ext cx="1540476" cy="8814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00" b="1" dirty="0" smtClean="0"/>
              <a:t>Caroline</a:t>
            </a:r>
          </a:p>
          <a:p>
            <a:pPr algn="ctr"/>
            <a:r>
              <a:rPr lang="nl-NL" sz="1300" b="1" dirty="0" smtClean="0"/>
              <a:t>Tim</a:t>
            </a:r>
            <a:endParaRPr lang="nl-NL" sz="1300" b="1" dirty="0"/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2454874" y="994090"/>
            <a:ext cx="1293341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/>
          <p:cNvSpPr/>
          <p:nvPr/>
        </p:nvSpPr>
        <p:spPr>
          <a:xfrm>
            <a:off x="4551405" y="2533135"/>
            <a:ext cx="2413686" cy="9102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00" b="1" dirty="0" smtClean="0"/>
              <a:t>CZE</a:t>
            </a:r>
          </a:p>
          <a:p>
            <a:pPr algn="ctr"/>
            <a:r>
              <a:rPr lang="nl-NL" sz="1400" b="1" dirty="0" smtClean="0"/>
              <a:t>Dataset 1</a:t>
            </a:r>
            <a:endParaRPr lang="nl-NL" sz="1500" b="1" dirty="0" smtClean="0"/>
          </a:p>
          <a:p>
            <a:pPr algn="ctr"/>
            <a:r>
              <a:rPr lang="pl-PL" sz="1500" b="1" dirty="0" smtClean="0"/>
              <a:t>102 </a:t>
            </a:r>
            <a:r>
              <a:rPr lang="nl-NL" sz="1500" b="1" dirty="0" smtClean="0">
                <a:sym typeface="Wingdings" panose="05000000000000000000" pitchFamily="2" charset="2"/>
              </a:rPr>
              <a:t> </a:t>
            </a:r>
            <a:r>
              <a:rPr lang="pl-PL" sz="1500" b="1" dirty="0" smtClean="0"/>
              <a:t>47 </a:t>
            </a:r>
            <a:r>
              <a:rPr lang="nl-NL" sz="1500" b="1" dirty="0" smtClean="0"/>
              <a:t>B</a:t>
            </a:r>
            <a:r>
              <a:rPr lang="pl-PL" sz="1500" b="1" dirty="0" smtClean="0"/>
              <a:t> </a:t>
            </a:r>
            <a:r>
              <a:rPr lang="nl-NL" sz="1500" b="1" dirty="0" err="1" smtClean="0"/>
              <a:t>and</a:t>
            </a:r>
            <a:r>
              <a:rPr lang="nl-NL" sz="1500" b="1" dirty="0" smtClean="0"/>
              <a:t> </a:t>
            </a:r>
            <a:r>
              <a:rPr lang="pl-PL" sz="1500" b="1" dirty="0" smtClean="0"/>
              <a:t>55 M</a:t>
            </a:r>
          </a:p>
          <a:p>
            <a:pPr algn="ctr"/>
            <a:r>
              <a:rPr lang="nl-NL" sz="1500" b="1" dirty="0" smtClean="0"/>
              <a:t>20 Borderline</a:t>
            </a:r>
          </a:p>
        </p:txBody>
      </p:sp>
      <p:sp>
        <p:nvSpPr>
          <p:cNvPr id="9" name="Ovaal 8"/>
          <p:cNvSpPr/>
          <p:nvPr/>
        </p:nvSpPr>
        <p:spPr>
          <a:xfrm>
            <a:off x="687858" y="2561968"/>
            <a:ext cx="1540476" cy="8814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00" b="1" dirty="0" smtClean="0"/>
              <a:t>Erica Stefan</a:t>
            </a:r>
          </a:p>
          <a:p>
            <a:pPr algn="ctr"/>
            <a:r>
              <a:rPr lang="nl-NL" sz="1500" b="1" dirty="0" smtClean="0"/>
              <a:t>Anna</a:t>
            </a:r>
            <a:endParaRPr lang="nl-NL" sz="1500" b="1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2454874" y="3059728"/>
            <a:ext cx="1293341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9613557" y="502508"/>
            <a:ext cx="1746422" cy="8814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500" b="1" dirty="0" smtClean="0"/>
              <a:t>SVM</a:t>
            </a:r>
          </a:p>
          <a:p>
            <a:r>
              <a:rPr lang="nl-NL" sz="1500" b="1" dirty="0" smtClean="0"/>
              <a:t>AUC 0.76</a:t>
            </a:r>
          </a:p>
          <a:p>
            <a:r>
              <a:rPr lang="nl-NL" sz="1500" b="1" dirty="0" smtClean="0"/>
              <a:t>Sens 74.1% </a:t>
            </a:r>
            <a:br>
              <a:rPr lang="nl-NL" sz="1500" b="1" dirty="0" smtClean="0"/>
            </a:br>
            <a:r>
              <a:rPr lang="nl-NL" sz="1500" b="1" dirty="0" err="1" smtClean="0"/>
              <a:t>Spec</a:t>
            </a:r>
            <a:r>
              <a:rPr lang="nl-NL" sz="1500" b="1" dirty="0" smtClean="0"/>
              <a:t> 74.5%</a:t>
            </a:r>
            <a:endParaRPr lang="nl-NL" sz="1500" b="1" dirty="0"/>
          </a:p>
        </p:txBody>
      </p:sp>
      <p:sp>
        <p:nvSpPr>
          <p:cNvPr id="12" name="Rechthoek 11"/>
          <p:cNvSpPr/>
          <p:nvPr/>
        </p:nvSpPr>
        <p:spPr>
          <a:xfrm>
            <a:off x="9613557" y="2207053"/>
            <a:ext cx="1746422" cy="652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500" b="1" dirty="0" smtClean="0"/>
              <a:t>2D-SVM AUC 0.89</a:t>
            </a:r>
          </a:p>
          <a:p>
            <a:r>
              <a:rPr lang="nl-NL" sz="1500" b="1" dirty="0" smtClean="0"/>
              <a:t>2D-NN AUC 0.88</a:t>
            </a:r>
            <a:endParaRPr lang="nl-NL" sz="1500" b="1" dirty="0"/>
          </a:p>
        </p:txBody>
      </p:sp>
      <p:cxnSp>
        <p:nvCxnSpPr>
          <p:cNvPr id="14" name="Rechte verbindingslijn met pijl 13"/>
          <p:cNvCxnSpPr/>
          <p:nvPr/>
        </p:nvCxnSpPr>
        <p:spPr>
          <a:xfrm>
            <a:off x="7578811" y="943232"/>
            <a:ext cx="1659924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fgeronde rechthoek 20"/>
          <p:cNvSpPr/>
          <p:nvPr/>
        </p:nvSpPr>
        <p:spPr>
          <a:xfrm>
            <a:off x="4625546" y="4536158"/>
            <a:ext cx="2413686" cy="8896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00" b="1" dirty="0" smtClean="0"/>
              <a:t>CZE</a:t>
            </a:r>
          </a:p>
          <a:p>
            <a:pPr algn="ctr"/>
            <a:r>
              <a:rPr lang="nl-NL" sz="1500" b="1" dirty="0" smtClean="0"/>
              <a:t>Dataset 2 </a:t>
            </a:r>
          </a:p>
          <a:p>
            <a:pPr algn="ctr"/>
            <a:r>
              <a:rPr lang="nl-NL" sz="1500" b="1" dirty="0" smtClean="0"/>
              <a:t>104 </a:t>
            </a:r>
            <a:r>
              <a:rPr lang="nl-NL" sz="1500" b="1" dirty="0" smtClean="0">
                <a:sym typeface="Wingdings" panose="05000000000000000000" pitchFamily="2" charset="2"/>
              </a:rPr>
              <a:t> 44 B </a:t>
            </a:r>
            <a:r>
              <a:rPr lang="nl-NL" sz="1500" b="1" dirty="0" err="1" smtClean="0">
                <a:sym typeface="Wingdings" panose="05000000000000000000" pitchFamily="2" charset="2"/>
              </a:rPr>
              <a:t>and</a:t>
            </a:r>
            <a:r>
              <a:rPr lang="nl-NL" sz="1500" b="1" dirty="0" smtClean="0">
                <a:sym typeface="Wingdings" panose="05000000000000000000" pitchFamily="2" charset="2"/>
              </a:rPr>
              <a:t> M 39</a:t>
            </a:r>
            <a:endParaRPr lang="nl-NL" sz="1500" b="1" dirty="0" smtClean="0"/>
          </a:p>
          <a:p>
            <a:pPr algn="ctr"/>
            <a:r>
              <a:rPr lang="nl-NL" sz="1500" b="1" dirty="0" smtClean="0"/>
              <a:t>21 borderline</a:t>
            </a:r>
          </a:p>
        </p:txBody>
      </p:sp>
      <p:sp>
        <p:nvSpPr>
          <p:cNvPr id="22" name="Ovaal 21"/>
          <p:cNvSpPr/>
          <p:nvPr/>
        </p:nvSpPr>
        <p:spPr>
          <a:xfrm>
            <a:off x="687858" y="4317857"/>
            <a:ext cx="1540476" cy="8814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00" b="1" dirty="0" smtClean="0"/>
              <a:t>Yunus</a:t>
            </a:r>
          </a:p>
          <a:p>
            <a:pPr algn="ctr"/>
            <a:r>
              <a:rPr lang="nl-NL" sz="1500" b="1" dirty="0" smtClean="0"/>
              <a:t>Stefan</a:t>
            </a:r>
          </a:p>
          <a:p>
            <a:pPr algn="ctr"/>
            <a:r>
              <a:rPr lang="nl-NL" sz="1500" b="1" dirty="0" smtClean="0"/>
              <a:t>Anna</a:t>
            </a:r>
            <a:endParaRPr lang="nl-NL" sz="1500" b="1" dirty="0"/>
          </a:p>
        </p:txBody>
      </p:sp>
      <p:sp>
        <p:nvSpPr>
          <p:cNvPr id="24" name="Rechthoek 23"/>
          <p:cNvSpPr/>
          <p:nvPr/>
        </p:nvSpPr>
        <p:spPr>
          <a:xfrm>
            <a:off x="9613557" y="4235477"/>
            <a:ext cx="1746422" cy="8814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00" b="1" dirty="0" err="1" smtClean="0"/>
              <a:t>Self</a:t>
            </a:r>
            <a:r>
              <a:rPr lang="nl-NL" sz="1500" b="1" dirty="0" smtClean="0"/>
              <a:t> </a:t>
            </a:r>
            <a:r>
              <a:rPr lang="nl-NL" sz="1500" b="1" dirty="0" err="1" smtClean="0"/>
              <a:t>segmentation</a:t>
            </a:r>
            <a:endParaRPr lang="nl-NL" sz="1500" b="1" dirty="0" smtClean="0"/>
          </a:p>
          <a:p>
            <a:pPr algn="ctr"/>
            <a:r>
              <a:rPr lang="nl-NL" sz="1500" b="1" dirty="0" err="1" smtClean="0"/>
              <a:t>Transformers</a:t>
            </a:r>
            <a:endParaRPr lang="nl-NL" sz="1500" b="1" dirty="0"/>
          </a:p>
        </p:txBody>
      </p:sp>
      <p:sp>
        <p:nvSpPr>
          <p:cNvPr id="26" name="Ovaal 25"/>
          <p:cNvSpPr/>
          <p:nvPr/>
        </p:nvSpPr>
        <p:spPr>
          <a:xfrm>
            <a:off x="687858" y="5712944"/>
            <a:ext cx="1540476" cy="8814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/>
              <a:t>Anna</a:t>
            </a:r>
          </a:p>
          <a:p>
            <a:pPr algn="ctr"/>
            <a:r>
              <a:rPr lang="nl-NL" sz="1200" b="1" dirty="0" err="1" smtClean="0"/>
              <a:t>Students</a:t>
            </a:r>
            <a:endParaRPr lang="nl-NL" sz="1200" b="1" dirty="0" smtClean="0"/>
          </a:p>
          <a:p>
            <a:pPr algn="ctr"/>
            <a:r>
              <a:rPr lang="nl-NL" sz="1200" b="1" dirty="0" smtClean="0"/>
              <a:t>student TUE</a:t>
            </a:r>
            <a:endParaRPr lang="nl-NL" sz="1200" b="1" dirty="0"/>
          </a:p>
        </p:txBody>
      </p:sp>
      <p:sp>
        <p:nvSpPr>
          <p:cNvPr id="28" name="Afgeronde rechthoek 27"/>
          <p:cNvSpPr/>
          <p:nvPr/>
        </p:nvSpPr>
        <p:spPr>
          <a:xfrm>
            <a:off x="4609721" y="5860183"/>
            <a:ext cx="2413686" cy="8896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00" b="1" dirty="0" smtClean="0"/>
              <a:t>CZE/</a:t>
            </a:r>
            <a:r>
              <a:rPr lang="nl-NL" sz="1500" b="1" dirty="0" err="1" smtClean="0"/>
              <a:t>Amphia</a:t>
            </a:r>
            <a:r>
              <a:rPr lang="nl-NL" sz="1500" b="1" dirty="0" smtClean="0"/>
              <a:t> </a:t>
            </a:r>
            <a:r>
              <a:rPr lang="nl-NL" sz="1500" b="1" dirty="0" err="1" smtClean="0"/>
              <a:t>and</a:t>
            </a:r>
            <a:r>
              <a:rPr lang="nl-NL" sz="1500" b="1" dirty="0" smtClean="0"/>
              <a:t> </a:t>
            </a:r>
            <a:r>
              <a:rPr lang="nl-NL" sz="1500" b="1" dirty="0" err="1" smtClean="0"/>
              <a:t>AvL</a:t>
            </a:r>
            <a:r>
              <a:rPr lang="nl-NL" sz="1500" b="1" dirty="0" smtClean="0"/>
              <a:t>-NKI</a:t>
            </a:r>
          </a:p>
          <a:p>
            <a:pPr algn="ctr"/>
            <a:r>
              <a:rPr lang="nl-NL" sz="1500" b="1" dirty="0" smtClean="0"/>
              <a:t>Dataset 3</a:t>
            </a:r>
          </a:p>
          <a:p>
            <a:pPr algn="ctr"/>
            <a:r>
              <a:rPr lang="nl-NL" sz="1500" b="1" dirty="0" smtClean="0"/>
              <a:t>375 (349 +26)</a:t>
            </a:r>
          </a:p>
          <a:p>
            <a:pPr algn="ctr"/>
            <a:r>
              <a:rPr lang="nl-NL" sz="1500" b="1" dirty="0" smtClean="0"/>
              <a:t>187 B ; 108 M </a:t>
            </a:r>
            <a:r>
              <a:rPr lang="nl-NL" sz="1500" b="1" dirty="0" err="1" smtClean="0"/>
              <a:t>and</a:t>
            </a:r>
            <a:r>
              <a:rPr lang="nl-NL" sz="1500" b="1" dirty="0" smtClean="0"/>
              <a:t> 11 bord</a:t>
            </a:r>
          </a:p>
        </p:txBody>
      </p:sp>
      <p:sp>
        <p:nvSpPr>
          <p:cNvPr id="29" name="Rechthoek 28"/>
          <p:cNvSpPr/>
          <p:nvPr/>
        </p:nvSpPr>
        <p:spPr>
          <a:xfrm>
            <a:off x="9613557" y="5726115"/>
            <a:ext cx="1746422" cy="370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00" b="1" dirty="0" err="1" smtClean="0"/>
              <a:t>Validation</a:t>
            </a:r>
            <a:endParaRPr lang="nl-NL" sz="1500" b="1" dirty="0"/>
          </a:p>
        </p:txBody>
      </p:sp>
      <p:cxnSp>
        <p:nvCxnSpPr>
          <p:cNvPr id="35" name="Gebogen verbindingslijn 34"/>
          <p:cNvCxnSpPr/>
          <p:nvPr/>
        </p:nvCxnSpPr>
        <p:spPr>
          <a:xfrm flipV="1">
            <a:off x="7405816" y="4602060"/>
            <a:ext cx="2026508" cy="479323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bogen verbindingslijn 36"/>
          <p:cNvCxnSpPr/>
          <p:nvPr/>
        </p:nvCxnSpPr>
        <p:spPr>
          <a:xfrm>
            <a:off x="7405816" y="5081383"/>
            <a:ext cx="2030628" cy="904103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bogen verbindingslijn 38"/>
          <p:cNvCxnSpPr/>
          <p:nvPr/>
        </p:nvCxnSpPr>
        <p:spPr>
          <a:xfrm flipV="1">
            <a:off x="7389341" y="6217510"/>
            <a:ext cx="2042983" cy="191528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0"/>
          <p:cNvSpPr txBox="1"/>
          <p:nvPr/>
        </p:nvSpPr>
        <p:spPr>
          <a:xfrm>
            <a:off x="117674" y="809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42" name="Tekstvak 41"/>
          <p:cNvSpPr txBox="1"/>
          <p:nvPr/>
        </p:nvSpPr>
        <p:spPr>
          <a:xfrm>
            <a:off x="117674" y="2866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2</a:t>
            </a:r>
            <a:endParaRPr lang="nl-NL" b="1" dirty="0"/>
          </a:p>
        </p:txBody>
      </p:sp>
      <p:sp>
        <p:nvSpPr>
          <p:cNvPr id="43" name="Tekstvak 42"/>
          <p:cNvSpPr txBox="1"/>
          <p:nvPr/>
        </p:nvSpPr>
        <p:spPr>
          <a:xfrm>
            <a:off x="123350" y="4627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3</a:t>
            </a:r>
            <a:endParaRPr lang="nl-NL" b="1" dirty="0"/>
          </a:p>
        </p:txBody>
      </p:sp>
      <p:sp>
        <p:nvSpPr>
          <p:cNvPr id="45" name="Afgeronde rechthoek 44"/>
          <p:cNvSpPr/>
          <p:nvPr/>
        </p:nvSpPr>
        <p:spPr>
          <a:xfrm>
            <a:off x="461317" y="119446"/>
            <a:ext cx="1993557" cy="288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ST 3 mmm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117674" y="599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4</a:t>
            </a:r>
            <a:endParaRPr lang="nl-NL" b="1" dirty="0"/>
          </a:p>
        </p:txBody>
      </p:sp>
      <p:sp>
        <p:nvSpPr>
          <p:cNvPr id="47" name="Afgeronde rechthoek 46"/>
          <p:cNvSpPr/>
          <p:nvPr/>
        </p:nvSpPr>
        <p:spPr>
          <a:xfrm>
            <a:off x="4908452" y="3621515"/>
            <a:ext cx="1699592" cy="308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Clinical</a:t>
            </a:r>
            <a:r>
              <a:rPr lang="nl-NL" sz="1400" dirty="0" smtClean="0"/>
              <a:t> variables</a:t>
            </a:r>
            <a:endParaRPr lang="nl-NL" sz="1400" dirty="0"/>
          </a:p>
        </p:txBody>
      </p:sp>
      <p:sp>
        <p:nvSpPr>
          <p:cNvPr id="48" name="Afgeronde rechthoek 47"/>
          <p:cNvSpPr/>
          <p:nvPr/>
        </p:nvSpPr>
        <p:spPr>
          <a:xfrm>
            <a:off x="4974355" y="1560219"/>
            <a:ext cx="1699592" cy="308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Clinical</a:t>
            </a:r>
            <a:r>
              <a:rPr lang="nl-NL" sz="1400" dirty="0" smtClean="0"/>
              <a:t> variables</a:t>
            </a:r>
            <a:endParaRPr lang="nl-NL" sz="1400" dirty="0"/>
          </a:p>
        </p:txBody>
      </p:sp>
      <p:cxnSp>
        <p:nvCxnSpPr>
          <p:cNvPr id="50" name="Rechte verbindingslijn 49"/>
          <p:cNvCxnSpPr>
            <a:stCxn id="4" idx="2"/>
            <a:endCxn id="48" idx="0"/>
          </p:cNvCxnSpPr>
          <p:nvPr/>
        </p:nvCxnSpPr>
        <p:spPr>
          <a:xfrm>
            <a:off x="5824151" y="1383956"/>
            <a:ext cx="0" cy="1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hoek 62"/>
          <p:cNvSpPr/>
          <p:nvPr/>
        </p:nvSpPr>
        <p:spPr>
          <a:xfrm>
            <a:off x="9613557" y="2944341"/>
            <a:ext cx="1746422" cy="652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300" b="1" dirty="0" smtClean="0"/>
              <a:t>90% B / 10% M (18/2)</a:t>
            </a:r>
          </a:p>
          <a:p>
            <a:r>
              <a:rPr lang="pl-PL" sz="1300" b="1" dirty="0" smtClean="0"/>
              <a:t>90% B / 10% M (18/2)</a:t>
            </a:r>
          </a:p>
        </p:txBody>
      </p:sp>
      <p:cxnSp>
        <p:nvCxnSpPr>
          <p:cNvPr id="65" name="Gebogen verbindingslijn 64"/>
          <p:cNvCxnSpPr/>
          <p:nvPr/>
        </p:nvCxnSpPr>
        <p:spPr>
          <a:xfrm flipV="1">
            <a:off x="7405816" y="2533134"/>
            <a:ext cx="2026508" cy="411207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bogen verbindingslijn 68"/>
          <p:cNvCxnSpPr/>
          <p:nvPr/>
        </p:nvCxnSpPr>
        <p:spPr>
          <a:xfrm>
            <a:off x="7405816" y="2944341"/>
            <a:ext cx="2026508" cy="326081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hoek 69"/>
          <p:cNvSpPr/>
          <p:nvPr/>
        </p:nvSpPr>
        <p:spPr>
          <a:xfrm>
            <a:off x="9613557" y="6193246"/>
            <a:ext cx="1746422" cy="370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00" b="1" dirty="0" err="1" smtClean="0"/>
              <a:t>Future</a:t>
            </a:r>
            <a:r>
              <a:rPr lang="nl-NL" sz="1500" b="1" dirty="0" smtClean="0"/>
              <a:t> scans/</a:t>
            </a:r>
            <a:r>
              <a:rPr lang="nl-NL" sz="1500" b="1" dirty="0" err="1" smtClean="0"/>
              <a:t>plans</a:t>
            </a:r>
            <a:endParaRPr lang="nl-NL" sz="1500" b="1" dirty="0"/>
          </a:p>
        </p:txBody>
      </p:sp>
      <p:cxnSp>
        <p:nvCxnSpPr>
          <p:cNvPr id="72" name="Rechte verbindingslijn 71"/>
          <p:cNvCxnSpPr/>
          <p:nvPr/>
        </p:nvCxnSpPr>
        <p:spPr>
          <a:xfrm>
            <a:off x="5747951" y="3443416"/>
            <a:ext cx="0" cy="1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fgeronde rechthoek 72"/>
          <p:cNvSpPr/>
          <p:nvPr/>
        </p:nvSpPr>
        <p:spPr>
          <a:xfrm>
            <a:off x="4974355" y="5488958"/>
            <a:ext cx="1699592" cy="308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Clinical</a:t>
            </a:r>
            <a:r>
              <a:rPr lang="nl-NL" sz="1400" dirty="0" smtClean="0"/>
              <a:t> variables</a:t>
            </a:r>
            <a:endParaRPr lang="nl-NL" sz="1400" dirty="0"/>
          </a:p>
        </p:txBody>
      </p:sp>
      <p:cxnSp>
        <p:nvCxnSpPr>
          <p:cNvPr id="86" name="Gebogen verbindingslijn 85"/>
          <p:cNvCxnSpPr/>
          <p:nvPr/>
        </p:nvCxnSpPr>
        <p:spPr>
          <a:xfrm>
            <a:off x="2454874" y="4758581"/>
            <a:ext cx="1719561" cy="730377"/>
          </a:xfrm>
          <a:prstGeom prst="bentConnector3">
            <a:avLst>
              <a:gd name="adj1" fmla="val 48844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bogen verbindingslijn 87"/>
          <p:cNvCxnSpPr/>
          <p:nvPr/>
        </p:nvCxnSpPr>
        <p:spPr>
          <a:xfrm flipV="1">
            <a:off x="2392755" y="5488958"/>
            <a:ext cx="1781680" cy="690508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3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7012"/>
              </p:ext>
            </p:extLst>
          </p:nvPr>
        </p:nvGraphicFramePr>
        <p:xfrm>
          <a:off x="813009" y="771052"/>
          <a:ext cx="9165878" cy="53809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98704"/>
                <a:gridCol w="2253663"/>
                <a:gridCol w="2105033"/>
                <a:gridCol w="2508478"/>
              </a:tblGrid>
              <a:tr h="365813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Fase</a:t>
                      </a:r>
                      <a:r>
                        <a:rPr lang="nl-NL" sz="1400" baseline="0" dirty="0" smtClean="0"/>
                        <a:t> 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Fase 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Fase 3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Fase 4</a:t>
                      </a:r>
                      <a:endParaRPr lang="nl-NL" sz="1400" dirty="0"/>
                    </a:p>
                  </a:txBody>
                  <a:tcPr/>
                </a:tc>
              </a:tr>
              <a:tr h="312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300" dirty="0" err="1" smtClean="0"/>
                        <a:t>Year</a:t>
                      </a:r>
                      <a:r>
                        <a:rPr lang="nl-NL" sz="1300" dirty="0" smtClean="0"/>
                        <a:t> 2010 - 2019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err="1" smtClean="0"/>
                        <a:t>Year</a:t>
                      </a:r>
                      <a:r>
                        <a:rPr lang="nl-NL" sz="1300" dirty="0" smtClean="0"/>
                        <a:t> 2010 - 2019</a:t>
                      </a:r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err="1" smtClean="0"/>
                        <a:t>Year</a:t>
                      </a:r>
                      <a:r>
                        <a:rPr lang="nl-NL" sz="1300" dirty="0" smtClean="0"/>
                        <a:t> 2010 - 2019</a:t>
                      </a:r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err="1" smtClean="0"/>
                        <a:t>Years</a:t>
                      </a:r>
                      <a:r>
                        <a:rPr lang="nl-NL" sz="1300" dirty="0" smtClean="0"/>
                        <a:t> 2011 – 2020</a:t>
                      </a:r>
                      <a:endParaRPr lang="nl-NL" sz="1300" dirty="0"/>
                    </a:p>
                  </a:txBody>
                  <a:tcPr/>
                </a:tc>
              </a:tr>
              <a:tr h="312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300" dirty="0" smtClean="0"/>
                        <a:t>CZE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CZE</a:t>
                      </a:r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CZE</a:t>
                      </a:r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err="1" smtClean="0"/>
                        <a:t>AvL</a:t>
                      </a:r>
                      <a:r>
                        <a:rPr lang="nl-NL" sz="1300" dirty="0" smtClean="0"/>
                        <a:t>-NKI</a:t>
                      </a:r>
                      <a:r>
                        <a:rPr lang="nl-NL" sz="1300" baseline="0" dirty="0" smtClean="0"/>
                        <a:t> / </a:t>
                      </a:r>
                      <a:r>
                        <a:rPr lang="nl-NL" sz="1300" baseline="0" dirty="0" err="1" smtClean="0"/>
                        <a:t>Amphia</a:t>
                      </a:r>
                      <a:r>
                        <a:rPr lang="nl-NL" sz="1300" baseline="0" dirty="0" smtClean="0"/>
                        <a:t> / CZE</a:t>
                      </a:r>
                      <a:endParaRPr lang="nl-NL" sz="1300" dirty="0"/>
                    </a:p>
                  </a:txBody>
                  <a:tcPr/>
                </a:tc>
              </a:tr>
              <a:tr h="312619"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347 </a:t>
                      </a:r>
                      <a:r>
                        <a:rPr lang="nl-NL" sz="1300" dirty="0" smtClean="0">
                          <a:sym typeface="Wingdings" panose="05000000000000000000" pitchFamily="2" charset="2"/>
                        </a:rPr>
                        <a:t> 136 scans</a:t>
                      </a:r>
                      <a:r>
                        <a:rPr lang="nl-NL" sz="1300" baseline="0" dirty="0" smtClean="0">
                          <a:sym typeface="Wingdings" panose="05000000000000000000" pitchFamily="2" charset="2"/>
                        </a:rPr>
                        <a:t> (149 tumors)</a:t>
                      </a:r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347 </a:t>
                      </a:r>
                      <a:r>
                        <a:rPr lang="nl-NL" sz="1300" dirty="0" smtClean="0">
                          <a:sym typeface="Wingdings" panose="05000000000000000000" pitchFamily="2" charset="2"/>
                        </a:rPr>
                        <a:t> 136 scans</a:t>
                      </a:r>
                      <a:r>
                        <a:rPr lang="nl-NL" sz="1300" baseline="0" dirty="0" smtClean="0">
                          <a:sym typeface="Wingdings" panose="05000000000000000000" pitchFamily="2" charset="2"/>
                        </a:rPr>
                        <a:t> (149 tumors)</a:t>
                      </a:r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347 </a:t>
                      </a:r>
                      <a:r>
                        <a:rPr lang="nl-NL" sz="1300" dirty="0" smtClean="0">
                          <a:sym typeface="Wingdings" panose="05000000000000000000" pitchFamily="2" charset="2"/>
                        </a:rPr>
                        <a:t> 136 scans</a:t>
                      </a:r>
                      <a:r>
                        <a:rPr lang="nl-NL" sz="1300" baseline="0" dirty="0" smtClean="0">
                          <a:sym typeface="Wingdings" panose="05000000000000000000" pitchFamily="2" charset="2"/>
                        </a:rPr>
                        <a:t> (149 tumors)</a:t>
                      </a:r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26 + 318 + </a:t>
                      </a:r>
                      <a:r>
                        <a:rPr lang="nl-NL" sz="1300" dirty="0" smtClean="0"/>
                        <a:t>31 (375)</a:t>
                      </a:r>
                      <a:endParaRPr lang="nl-NL" sz="1300" dirty="0"/>
                    </a:p>
                  </a:txBody>
                  <a:tcPr/>
                </a:tc>
              </a:tr>
              <a:tr h="312619"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52 b 27 bord 70 m</a:t>
                      </a:r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300" dirty="0" smtClean="0"/>
                        <a:t>102 </a:t>
                      </a:r>
                      <a:r>
                        <a:rPr lang="nl-NL" sz="1300" dirty="0" smtClean="0">
                          <a:sym typeface="Wingdings" panose="05000000000000000000" pitchFamily="2" charset="2"/>
                        </a:rPr>
                        <a:t> 47 b 55</a:t>
                      </a:r>
                      <a:r>
                        <a:rPr lang="nl-NL" sz="1300" baseline="0" dirty="0" smtClean="0">
                          <a:sym typeface="Wingdings" panose="05000000000000000000" pitchFamily="2" charset="2"/>
                        </a:rPr>
                        <a:t> M</a:t>
                      </a:r>
                      <a:endParaRPr lang="nl-NL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104 </a:t>
                      </a:r>
                      <a:r>
                        <a:rPr lang="en-US" sz="13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300" dirty="0" smtClean="0"/>
                        <a:t> 44 B and M 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26 </a:t>
                      </a:r>
                      <a:r>
                        <a:rPr lang="nl-NL" sz="1300" dirty="0" smtClean="0">
                          <a:sym typeface="Wingdings" panose="05000000000000000000" pitchFamily="2" charset="2"/>
                        </a:rPr>
                        <a:t> 4 B;</a:t>
                      </a:r>
                      <a:r>
                        <a:rPr lang="nl-NL" sz="1300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nl-NL" sz="1300" dirty="0" smtClean="0">
                          <a:sym typeface="Wingdings" panose="05000000000000000000" pitchFamily="2" charset="2"/>
                        </a:rPr>
                        <a:t>16 M </a:t>
                      </a:r>
                      <a:r>
                        <a:rPr lang="nl-NL" sz="1300" dirty="0" err="1" smtClean="0"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nl-NL" sz="1300" dirty="0" smtClean="0">
                          <a:sym typeface="Wingdings" panose="05000000000000000000" pitchFamily="2" charset="2"/>
                        </a:rPr>
                        <a:t> 6 bord</a:t>
                      </a:r>
                      <a:endParaRPr lang="nl-NL" sz="1300" dirty="0"/>
                    </a:p>
                  </a:txBody>
                  <a:tcPr/>
                </a:tc>
              </a:tr>
              <a:tr h="312619"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101 </a:t>
                      </a:r>
                      <a:r>
                        <a:rPr lang="nl-NL" sz="1300" dirty="0" smtClean="0">
                          <a:sym typeface="Wingdings" panose="05000000000000000000" pitchFamily="2" charset="2"/>
                        </a:rPr>
                        <a:t> 47 b 54</a:t>
                      </a:r>
                      <a:r>
                        <a:rPr lang="nl-NL" sz="1300" baseline="0" dirty="0" smtClean="0">
                          <a:sym typeface="Wingdings" panose="05000000000000000000" pitchFamily="2" charset="2"/>
                        </a:rPr>
                        <a:t> m</a:t>
                      </a:r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300" dirty="0" smtClean="0"/>
                        <a:t>20</a:t>
                      </a:r>
                      <a:r>
                        <a:rPr lang="nl-NL" sz="1300" baseline="0" dirty="0" smtClean="0"/>
                        <a:t> borderline</a:t>
                      </a:r>
                      <a:endParaRPr lang="nl-NL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300" dirty="0" smtClean="0"/>
                        <a:t>21</a:t>
                      </a:r>
                      <a:r>
                        <a:rPr lang="nl-NL" sz="1300" baseline="0" dirty="0" smtClean="0"/>
                        <a:t> borderline</a:t>
                      </a:r>
                      <a:endParaRPr lang="nl-NL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318 </a:t>
                      </a:r>
                      <a:r>
                        <a:rPr lang="nl-NL" sz="1300" dirty="0" smtClean="0">
                          <a:sym typeface="Wingdings" panose="05000000000000000000" pitchFamily="2" charset="2"/>
                        </a:rPr>
                        <a:t> 183 B;</a:t>
                      </a:r>
                      <a:r>
                        <a:rPr lang="nl-NL" sz="1300" baseline="0" dirty="0" smtClean="0">
                          <a:sym typeface="Wingdings" panose="05000000000000000000" pitchFamily="2" charset="2"/>
                        </a:rPr>
                        <a:t> 79</a:t>
                      </a:r>
                      <a:r>
                        <a:rPr lang="nl-NL" sz="1300" dirty="0" smtClean="0">
                          <a:sym typeface="Wingdings" panose="05000000000000000000" pitchFamily="2" charset="2"/>
                        </a:rPr>
                        <a:t> M </a:t>
                      </a:r>
                      <a:r>
                        <a:rPr lang="nl-NL" sz="1300" dirty="0" err="1" smtClean="0"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nl-NL" sz="1300" dirty="0" smtClean="0">
                          <a:sym typeface="Wingdings" panose="05000000000000000000" pitchFamily="2" charset="2"/>
                        </a:rPr>
                        <a:t> 5 bord</a:t>
                      </a:r>
                      <a:endParaRPr lang="nl-NL" sz="1300" dirty="0"/>
                    </a:p>
                  </a:txBody>
                  <a:tcPr/>
                </a:tc>
              </a:tr>
              <a:tr h="312619">
                <a:tc>
                  <a:txBody>
                    <a:bodyPr/>
                    <a:lstStyle/>
                    <a:p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31 </a:t>
                      </a:r>
                      <a:r>
                        <a:rPr lang="nl-NL" sz="1300" dirty="0" smtClean="0">
                          <a:sym typeface="Wingdings" panose="05000000000000000000" pitchFamily="2" charset="2"/>
                        </a:rPr>
                        <a:t> 31 M</a:t>
                      </a:r>
                      <a:endParaRPr lang="nl-NL" sz="1300" dirty="0"/>
                    </a:p>
                  </a:txBody>
                  <a:tcPr/>
                </a:tc>
              </a:tr>
              <a:tr h="694329">
                <a:tc>
                  <a:txBody>
                    <a:bodyPr/>
                    <a:lstStyle/>
                    <a:p>
                      <a:r>
                        <a:rPr lang="nl-NL" sz="1300" u="none" strike="noStrike" kern="1200" baseline="0" dirty="0" err="1" smtClean="0"/>
                        <a:t>PyRadiomics</a:t>
                      </a:r>
                      <a:r>
                        <a:rPr lang="nl-NL" sz="1300" u="none" strike="noStrike" kern="1200" baseline="0" dirty="0" smtClean="0"/>
                        <a:t> package </a:t>
                      </a:r>
                      <a:endParaRPr lang="nl-NL" sz="1300" u="none" strike="noStrike" kern="12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300" u="none" strike="noStrike" kern="1200" baseline="0" dirty="0" smtClean="0"/>
                        <a:t>MATLAB </a:t>
                      </a:r>
                      <a:r>
                        <a:rPr lang="nl-NL" sz="1300" u="none" strike="noStrike" kern="1200" baseline="0" dirty="0" err="1" smtClean="0"/>
                        <a:t>Classification</a:t>
                      </a:r>
                      <a:r>
                        <a:rPr lang="nl-NL" sz="1300" u="none" strike="noStrike" kern="1200" baseline="0" dirty="0" smtClean="0"/>
                        <a:t> </a:t>
                      </a:r>
                      <a:r>
                        <a:rPr lang="nl-NL" sz="1300" u="none" strike="noStrike" kern="1200" baseline="0" dirty="0" err="1" smtClean="0"/>
                        <a:t>Learner</a:t>
                      </a:r>
                      <a:r>
                        <a:rPr lang="nl-NL" sz="1300" u="none" strike="noStrike" kern="1200" baseline="0" dirty="0" smtClean="0"/>
                        <a:t> app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300" u="none" strike="noStrike" kern="1200" baseline="0" dirty="0" smtClean="0"/>
                        <a:t>5-fold cross-</a:t>
                      </a:r>
                      <a:r>
                        <a:rPr lang="nl-NL" sz="1300" u="none" strike="noStrike" kern="1200" baseline="0" dirty="0" err="1" smtClean="0"/>
                        <a:t>validation</a:t>
                      </a:r>
                      <a:endParaRPr lang="nl-NL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300" u="none" strike="noStrike" kern="1200" baseline="0" dirty="0" err="1" smtClean="0"/>
                        <a:t>PyRadiomics</a:t>
                      </a:r>
                      <a:r>
                        <a:rPr lang="nl-NL" sz="1300" u="none" strike="noStrike" kern="1200" baseline="0" dirty="0" smtClean="0"/>
                        <a:t> package </a:t>
                      </a:r>
                      <a:endParaRPr lang="nl-NL" sz="1300" dirty="0" smtClean="0"/>
                    </a:p>
                    <a:p>
                      <a:r>
                        <a:rPr lang="nl-NL" sz="1300" dirty="0" err="1" smtClean="0"/>
                        <a:t>SwinUNETR</a:t>
                      </a:r>
                      <a:r>
                        <a:rPr lang="nl-NL" sz="1300" dirty="0" smtClean="0"/>
                        <a:t/>
                      </a:r>
                      <a:br>
                        <a:rPr lang="nl-NL" sz="1300" dirty="0" smtClean="0"/>
                      </a:br>
                      <a:r>
                        <a:rPr lang="nl-NL" sz="1300" dirty="0" smtClean="0"/>
                        <a:t>2D-CNN</a:t>
                      </a:r>
                    </a:p>
                    <a:p>
                      <a:r>
                        <a:rPr lang="nl-NL" sz="1300" dirty="0" smtClean="0"/>
                        <a:t>MATLAB </a:t>
                      </a:r>
                      <a:r>
                        <a:rPr lang="nl-NL" sz="1300" dirty="0" err="1" smtClean="0"/>
                        <a:t>toolbox</a:t>
                      </a:r>
                      <a:r>
                        <a:rPr lang="nl-NL" sz="1300" dirty="0" smtClean="0"/>
                        <a:t> </a:t>
                      </a:r>
                      <a:r>
                        <a:rPr lang="nl-NL" sz="1300" dirty="0" err="1" smtClean="0"/>
                        <a:t>Classification</a:t>
                      </a:r>
                      <a:r>
                        <a:rPr lang="nl-NL" sz="1300" dirty="0" smtClean="0"/>
                        <a:t> </a:t>
                      </a:r>
                      <a:r>
                        <a:rPr lang="nl-NL" sz="1300" dirty="0" err="1" smtClean="0"/>
                        <a:t>Learner</a:t>
                      </a:r>
                      <a:endParaRPr lang="nl-NL" sz="1300" dirty="0" smtClean="0"/>
                    </a:p>
                    <a:p>
                      <a:r>
                        <a:rPr lang="nl-NL" sz="1300" dirty="0" smtClean="0"/>
                        <a:t>ResNet50</a:t>
                      </a:r>
                      <a:r>
                        <a:rPr lang="nl-NL" sz="1300" baseline="0" dirty="0" smtClean="0"/>
                        <a:t> SVM/RF/NN/KNN</a:t>
                      </a:r>
                      <a:endParaRPr lang="nl-NL" sz="13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300" u="none" strike="noStrike" kern="1200" baseline="0" dirty="0" smtClean="0"/>
                        <a:t>5-fold cross-</a:t>
                      </a:r>
                      <a:r>
                        <a:rPr lang="nl-NL" sz="1300" u="none" strike="noStrike" kern="1200" baseline="0" dirty="0" err="1" smtClean="0"/>
                        <a:t>validation</a:t>
                      </a:r>
                      <a:endParaRPr lang="nl-NL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300" dirty="0"/>
                    </a:p>
                  </a:txBody>
                  <a:tcPr/>
                </a:tc>
              </a:tr>
              <a:tr h="312619">
                <a:tc>
                  <a:txBody>
                    <a:bodyPr/>
                    <a:lstStyle/>
                    <a:p>
                      <a:r>
                        <a:rPr lang="nl-NL" sz="1300" u="none" strike="noStrike" kern="1200" baseline="0" dirty="0" smtClean="0"/>
                        <a:t>122 features </a:t>
                      </a:r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107 / 2048 / 768 features</a:t>
                      </a:r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300" dirty="0"/>
                    </a:p>
                  </a:txBody>
                  <a:tcPr/>
                </a:tc>
              </a:tr>
              <a:tr h="312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300" dirty="0" smtClean="0"/>
                        <a:t>SVM </a:t>
                      </a:r>
                      <a:r>
                        <a:rPr lang="nl-NL" sz="1300" dirty="0" smtClean="0">
                          <a:sym typeface="Wingdings" panose="05000000000000000000" pitchFamily="2" charset="2"/>
                        </a:rPr>
                        <a:t> 47 b / 40</a:t>
                      </a:r>
                      <a:r>
                        <a:rPr lang="nl-NL" sz="1300" baseline="0" dirty="0" smtClean="0">
                          <a:sym typeface="Wingdings" panose="05000000000000000000" pitchFamily="2" charset="2"/>
                        </a:rPr>
                        <a:t> m </a:t>
                      </a:r>
                      <a:endParaRPr lang="nl-NL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2D-SVM </a:t>
                      </a:r>
                    </a:p>
                    <a:p>
                      <a:r>
                        <a:rPr lang="nl-NL" sz="1300" dirty="0" smtClean="0"/>
                        <a:t>2D-NN</a:t>
                      </a:r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300" dirty="0"/>
                    </a:p>
                  </a:txBody>
                  <a:tcPr/>
                </a:tc>
              </a:tr>
              <a:tr h="312619"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AUC 0,76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300" dirty="0" smtClean="0"/>
                        <a:t>Sens 74,1% en </a:t>
                      </a:r>
                      <a:r>
                        <a:rPr lang="nl-NL" sz="1300" dirty="0" err="1" smtClean="0"/>
                        <a:t>Spec</a:t>
                      </a:r>
                      <a:r>
                        <a:rPr lang="nl-NL" sz="1300" dirty="0" smtClean="0"/>
                        <a:t> 74,5%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 dirty="0" smtClean="0"/>
                        <a:t>AUC 0,89 / 0,88</a:t>
                      </a:r>
                    </a:p>
                    <a:p>
                      <a:r>
                        <a:rPr lang="nl-NL" sz="1300" dirty="0" smtClean="0"/>
                        <a:t>90% B / 10% M (18/2)</a:t>
                      </a:r>
                    </a:p>
                    <a:p>
                      <a:r>
                        <a:rPr lang="pl-PL" sz="1300" dirty="0" smtClean="0"/>
                        <a:t>90% B / 10% M (18/2)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8322" y="62475"/>
            <a:ext cx="10515600" cy="802230"/>
          </a:xfrm>
        </p:spPr>
        <p:txBody>
          <a:bodyPr>
            <a:normAutofit/>
          </a:bodyPr>
          <a:lstStyle/>
          <a:p>
            <a:r>
              <a:rPr lang="nl-NL" sz="3200" b="1" dirty="0" err="1" smtClean="0">
                <a:solidFill>
                  <a:srgbClr val="0000FF"/>
                </a:solidFill>
              </a:rPr>
              <a:t>Additional</a:t>
            </a:r>
            <a:r>
              <a:rPr lang="nl-NL" sz="3200" b="1" dirty="0" smtClean="0">
                <a:solidFill>
                  <a:srgbClr val="0000FF"/>
                </a:solidFill>
              </a:rPr>
              <a:t> information per </a:t>
            </a:r>
            <a:r>
              <a:rPr lang="nl-NL" sz="3200" b="1" dirty="0" err="1" smtClean="0">
                <a:solidFill>
                  <a:srgbClr val="0000FF"/>
                </a:solidFill>
              </a:rPr>
              <a:t>CADx</a:t>
            </a:r>
            <a:endParaRPr lang="nl-NL" sz="3200" b="1" dirty="0">
              <a:solidFill>
                <a:srgbClr val="0000FF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624883" y="6244367"/>
            <a:ext cx="8115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 smtClean="0"/>
              <a:t>3 mm scans</a:t>
            </a:r>
          </a:p>
          <a:p>
            <a:r>
              <a:rPr lang="nl-NL" sz="1500" dirty="0" err="1" smtClean="0"/>
              <a:t>All</a:t>
            </a:r>
            <a:r>
              <a:rPr lang="nl-NL" sz="1500" dirty="0" smtClean="0"/>
              <a:t> </a:t>
            </a:r>
            <a:r>
              <a:rPr lang="nl-NL" sz="1500" dirty="0" err="1" smtClean="0"/>
              <a:t>three</a:t>
            </a:r>
            <a:r>
              <a:rPr lang="nl-NL" sz="1500" dirty="0"/>
              <a:t> </a:t>
            </a:r>
            <a:r>
              <a:rPr lang="nl-NL" sz="1500" dirty="0" err="1" smtClean="0"/>
              <a:t>participating</a:t>
            </a:r>
            <a:r>
              <a:rPr lang="nl-NL" sz="1500" dirty="0" smtClean="0"/>
              <a:t> centers CZE, </a:t>
            </a:r>
            <a:r>
              <a:rPr lang="nl-NL" sz="1500" dirty="0" err="1" smtClean="0"/>
              <a:t>Amphia</a:t>
            </a:r>
            <a:r>
              <a:rPr lang="nl-NL" sz="1500" dirty="0" smtClean="0"/>
              <a:t> </a:t>
            </a:r>
            <a:r>
              <a:rPr lang="nl-NL" sz="1500" dirty="0" err="1" smtClean="0"/>
              <a:t>and</a:t>
            </a:r>
            <a:r>
              <a:rPr lang="nl-NL" sz="1500" dirty="0" smtClean="0"/>
              <a:t> </a:t>
            </a:r>
            <a:r>
              <a:rPr lang="nl-NL" sz="1500" dirty="0" err="1" smtClean="0"/>
              <a:t>AvL</a:t>
            </a:r>
            <a:r>
              <a:rPr lang="nl-NL" sz="1500" dirty="0" smtClean="0"/>
              <a:t>-NKI </a:t>
            </a:r>
            <a:r>
              <a:rPr lang="nl-NL" sz="1500" dirty="0" err="1" smtClean="0"/>
              <a:t>other</a:t>
            </a:r>
            <a:r>
              <a:rPr lang="nl-NL" sz="1500" dirty="0" smtClean="0"/>
              <a:t> ST are </a:t>
            </a:r>
            <a:r>
              <a:rPr lang="nl-NL" sz="1500" dirty="0" err="1" smtClean="0"/>
              <a:t>available</a:t>
            </a:r>
            <a:r>
              <a:rPr lang="nl-NL" sz="1500" dirty="0" smtClean="0"/>
              <a:t> </a:t>
            </a:r>
            <a:endParaRPr lang="nl-NL" sz="1500" dirty="0"/>
          </a:p>
        </p:txBody>
      </p:sp>
      <p:sp>
        <p:nvSpPr>
          <p:cNvPr id="10" name="PIJL-RECHTS 9"/>
          <p:cNvSpPr/>
          <p:nvPr/>
        </p:nvSpPr>
        <p:spPr>
          <a:xfrm>
            <a:off x="813009" y="6364847"/>
            <a:ext cx="659027" cy="31303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73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dirty="0" err="1" smtClean="0"/>
              <a:t>Annotations</a:t>
            </a:r>
            <a:r>
              <a:rPr lang="nl-NL" sz="1800" dirty="0" smtClean="0"/>
              <a:t> of </a:t>
            </a:r>
            <a:r>
              <a:rPr lang="nl-NL" sz="1800" dirty="0" err="1" smtClean="0"/>
              <a:t>all</a:t>
            </a:r>
            <a:r>
              <a:rPr lang="nl-NL" sz="1800" dirty="0" smtClean="0"/>
              <a:t> 3mm scans (Anna + </a:t>
            </a:r>
            <a:r>
              <a:rPr lang="nl-NL" sz="1800" dirty="0" err="1" smtClean="0"/>
              <a:t>students</a:t>
            </a:r>
            <a:r>
              <a:rPr lang="nl-NL" sz="1800" dirty="0"/>
              <a:t> </a:t>
            </a:r>
            <a:r>
              <a:rPr lang="nl-NL" sz="1800" dirty="0" smtClean="0"/>
              <a:t>supervisor Jurgen Piek </a:t>
            </a:r>
            <a:r>
              <a:rPr lang="nl-NL" sz="1800" dirty="0" err="1" smtClean="0"/>
              <a:t>and</a:t>
            </a:r>
            <a:r>
              <a:rPr lang="nl-NL" sz="1800" dirty="0" smtClean="0"/>
              <a:t> Joost Nederend)</a:t>
            </a:r>
          </a:p>
          <a:p>
            <a:r>
              <a:rPr lang="nl-NL" sz="1800" dirty="0" smtClean="0"/>
              <a:t>Data-entry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the</a:t>
            </a:r>
            <a:r>
              <a:rPr lang="nl-NL" sz="1800" dirty="0" smtClean="0"/>
              <a:t> scans </a:t>
            </a:r>
            <a:r>
              <a:rPr lang="nl-NL" sz="1800" dirty="0" err="1" smtClean="0"/>
              <a:t>from</a:t>
            </a:r>
            <a:r>
              <a:rPr lang="nl-NL" sz="1800" dirty="0" smtClean="0"/>
              <a:t> </a:t>
            </a:r>
            <a:r>
              <a:rPr lang="nl-NL" sz="1800" dirty="0" err="1" smtClean="0"/>
              <a:t>AvL</a:t>
            </a:r>
            <a:r>
              <a:rPr lang="nl-NL" sz="1800" dirty="0" smtClean="0"/>
              <a:t>-NKI, CZE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Amphia</a:t>
            </a:r>
            <a:endParaRPr lang="nl-NL" sz="1800" dirty="0" smtClean="0"/>
          </a:p>
          <a:p>
            <a:r>
              <a:rPr lang="nl-NL" sz="1800" dirty="0" err="1" smtClean="0"/>
              <a:t>Validation</a:t>
            </a:r>
            <a:r>
              <a:rPr lang="nl-NL" sz="1800" dirty="0" smtClean="0"/>
              <a:t> of </a:t>
            </a:r>
            <a:r>
              <a:rPr lang="nl-NL" sz="1800" dirty="0" err="1" smtClean="0"/>
              <a:t>CADx</a:t>
            </a:r>
            <a:r>
              <a:rPr lang="nl-NL" sz="1800" dirty="0" smtClean="0"/>
              <a:t> </a:t>
            </a:r>
            <a:r>
              <a:rPr lang="nl-NL" sz="1800" dirty="0" err="1" smtClean="0"/>
              <a:t>models</a:t>
            </a:r>
            <a:r>
              <a:rPr lang="nl-NL" sz="1800" dirty="0" smtClean="0"/>
              <a:t> </a:t>
            </a:r>
            <a:r>
              <a:rPr lang="nl-NL" sz="1800" dirty="0" err="1" smtClean="0"/>
              <a:t>from</a:t>
            </a:r>
            <a:r>
              <a:rPr lang="nl-NL" sz="1800" dirty="0" smtClean="0"/>
              <a:t> Tim, Erica, Yunus </a:t>
            </a:r>
            <a:r>
              <a:rPr lang="nl-NL" sz="1800" dirty="0" err="1" smtClean="0"/>
              <a:t>and</a:t>
            </a:r>
            <a:r>
              <a:rPr lang="nl-NL" sz="1800" dirty="0" smtClean="0"/>
              <a:t> master student</a:t>
            </a:r>
          </a:p>
          <a:p>
            <a:r>
              <a:rPr lang="nl-NL" sz="1800" dirty="0" smtClean="0"/>
              <a:t>Grand </a:t>
            </a:r>
            <a:r>
              <a:rPr lang="nl-NL" sz="1800" dirty="0" err="1" smtClean="0"/>
              <a:t>proposal</a:t>
            </a:r>
            <a:r>
              <a:rPr lang="nl-NL" sz="1800" dirty="0" smtClean="0"/>
              <a:t> </a:t>
            </a:r>
            <a:r>
              <a:rPr lang="nl-NL" sz="1800" dirty="0" smtClean="0">
                <a:sym typeface="Wingdings" panose="05000000000000000000" pitchFamily="2" charset="2"/>
              </a:rPr>
              <a:t> </a:t>
            </a:r>
            <a:r>
              <a:rPr lang="nl-NL" sz="1800" dirty="0" err="1" smtClean="0">
                <a:sym typeface="Wingdings" panose="05000000000000000000" pitchFamily="2" charset="2"/>
              </a:rPr>
              <a:t>Hanarth</a:t>
            </a:r>
            <a:r>
              <a:rPr lang="nl-NL" sz="1800" dirty="0" smtClean="0">
                <a:sym typeface="Wingdings" panose="05000000000000000000" pitchFamily="2" charset="2"/>
              </a:rPr>
              <a:t> Foundation (</a:t>
            </a:r>
            <a:r>
              <a:rPr lang="nl-NL" sz="1800" dirty="0" err="1" smtClean="0">
                <a:sym typeface="Wingdings" panose="05000000000000000000" pitchFamily="2" charset="2"/>
              </a:rPr>
              <a:t>preproposal</a:t>
            </a:r>
            <a:r>
              <a:rPr lang="nl-NL" sz="1800" dirty="0" smtClean="0">
                <a:sym typeface="Wingdings" panose="05000000000000000000" pitchFamily="2" charset="2"/>
              </a:rPr>
              <a:t> call </a:t>
            </a:r>
            <a:r>
              <a:rPr lang="nl-NL" sz="1800" b="1" dirty="0" err="1" smtClean="0">
                <a:sym typeface="Wingdings" panose="05000000000000000000" pitchFamily="2" charset="2"/>
              </a:rPr>
              <a:t>March</a:t>
            </a:r>
            <a:r>
              <a:rPr lang="nl-NL" sz="1800" b="1" smtClean="0">
                <a:sym typeface="Wingdings" panose="05000000000000000000" pitchFamily="2" charset="2"/>
              </a:rPr>
              <a:t> 6th </a:t>
            </a:r>
            <a:r>
              <a:rPr lang="nl-NL" sz="1800" b="1" dirty="0" err="1" smtClean="0">
                <a:sym typeface="Wingdings" panose="05000000000000000000" pitchFamily="2" charset="2"/>
              </a:rPr>
              <a:t>before</a:t>
            </a:r>
            <a:r>
              <a:rPr lang="nl-NL" sz="1800" b="1" dirty="0" smtClean="0">
                <a:sym typeface="Wingdings" panose="05000000000000000000" pitchFamily="2" charset="2"/>
              </a:rPr>
              <a:t> 2pm</a:t>
            </a:r>
            <a:r>
              <a:rPr lang="nl-NL" sz="1800" dirty="0" smtClean="0">
                <a:sym typeface="Wingdings" panose="05000000000000000000" pitchFamily="2" charset="2"/>
              </a:rPr>
              <a:t>)</a:t>
            </a:r>
          </a:p>
          <a:p>
            <a:r>
              <a:rPr lang="nl-NL" sz="1800" dirty="0" err="1" smtClean="0">
                <a:sym typeface="Wingdings" panose="05000000000000000000" pitchFamily="2" charset="2"/>
              </a:rPr>
              <a:t>Feeding</a:t>
            </a:r>
            <a:r>
              <a:rPr lang="nl-NL" sz="1800" dirty="0" smtClean="0">
                <a:sym typeface="Wingdings" panose="05000000000000000000" pitchFamily="2" charset="2"/>
              </a:rPr>
              <a:t> </a:t>
            </a:r>
            <a:r>
              <a:rPr lang="nl-NL" sz="1800" dirty="0" err="1" smtClean="0">
                <a:sym typeface="Wingdings" panose="05000000000000000000" pitchFamily="2" charset="2"/>
              </a:rPr>
              <a:t>other</a:t>
            </a:r>
            <a:r>
              <a:rPr lang="nl-NL" sz="1800" dirty="0" smtClean="0">
                <a:sym typeface="Wingdings" panose="05000000000000000000" pitchFamily="2" charset="2"/>
              </a:rPr>
              <a:t> slices </a:t>
            </a:r>
            <a:r>
              <a:rPr lang="nl-NL" sz="1800" dirty="0" err="1" smtClean="0">
                <a:sym typeface="Wingdings" panose="05000000000000000000" pitchFamily="2" charset="2"/>
              </a:rPr>
              <a:t>sizes</a:t>
            </a:r>
            <a:r>
              <a:rPr lang="nl-NL" sz="1800" dirty="0" smtClean="0">
                <a:sym typeface="Wingdings" panose="05000000000000000000" pitchFamily="2" charset="2"/>
              </a:rPr>
              <a:t> </a:t>
            </a:r>
            <a:r>
              <a:rPr lang="nl-NL" sz="1800" dirty="0" err="1" smtClean="0">
                <a:sym typeface="Wingdings" panose="05000000000000000000" pitchFamily="2" charset="2"/>
              </a:rPr>
              <a:t>to</a:t>
            </a:r>
            <a:r>
              <a:rPr lang="nl-NL" sz="1800" dirty="0" smtClean="0">
                <a:sym typeface="Wingdings" panose="05000000000000000000" pitchFamily="2" charset="2"/>
              </a:rPr>
              <a:t> </a:t>
            </a:r>
            <a:r>
              <a:rPr lang="nl-NL" sz="1800" dirty="0" err="1" smtClean="0">
                <a:sym typeface="Wingdings" panose="05000000000000000000" pitchFamily="2" charset="2"/>
              </a:rPr>
              <a:t>CADx</a:t>
            </a:r>
            <a:r>
              <a:rPr lang="nl-NL" sz="1800" dirty="0" smtClean="0">
                <a:sym typeface="Wingdings" panose="05000000000000000000" pitchFamily="2" charset="2"/>
              </a:rPr>
              <a:t> model </a:t>
            </a:r>
            <a:r>
              <a:rPr lang="nl-NL" sz="1800" dirty="0" err="1" smtClean="0">
                <a:sym typeface="Wingdings" panose="05000000000000000000" pitchFamily="2" charset="2"/>
              </a:rPr>
              <a:t>from</a:t>
            </a:r>
            <a:r>
              <a:rPr lang="nl-NL" sz="1800" dirty="0" smtClean="0">
                <a:sym typeface="Wingdings" panose="05000000000000000000" pitchFamily="2" charset="2"/>
              </a:rPr>
              <a:t> </a:t>
            </a:r>
            <a:r>
              <a:rPr lang="nl-NL" sz="1800" dirty="0" err="1" smtClean="0">
                <a:sym typeface="Wingdings" panose="05000000000000000000" pitchFamily="2" charset="2"/>
              </a:rPr>
              <a:t>AvL</a:t>
            </a:r>
            <a:r>
              <a:rPr lang="nl-NL" sz="1800" dirty="0" smtClean="0">
                <a:sym typeface="Wingdings" panose="05000000000000000000" pitchFamily="2" charset="2"/>
              </a:rPr>
              <a:t>-NKI, CZE </a:t>
            </a:r>
            <a:r>
              <a:rPr lang="nl-NL" sz="1800" dirty="0" err="1" smtClean="0">
                <a:sym typeface="Wingdings" panose="05000000000000000000" pitchFamily="2" charset="2"/>
              </a:rPr>
              <a:t>and</a:t>
            </a:r>
            <a:r>
              <a:rPr lang="nl-NL" sz="1800" dirty="0" smtClean="0">
                <a:sym typeface="Wingdings" panose="05000000000000000000" pitchFamily="2" charset="2"/>
              </a:rPr>
              <a:t> </a:t>
            </a:r>
            <a:r>
              <a:rPr lang="nl-NL" sz="1800" dirty="0" err="1" smtClean="0">
                <a:sym typeface="Wingdings" panose="05000000000000000000" pitchFamily="2" charset="2"/>
              </a:rPr>
              <a:t>Amphia</a:t>
            </a:r>
            <a:r>
              <a:rPr lang="nl-NL" sz="1800" dirty="0" smtClean="0">
                <a:sym typeface="Wingdings" panose="05000000000000000000" pitchFamily="2" charset="2"/>
              </a:rPr>
              <a:t> </a:t>
            </a:r>
            <a:br>
              <a:rPr lang="nl-NL" sz="1800" dirty="0" smtClean="0">
                <a:sym typeface="Wingdings" panose="05000000000000000000" pitchFamily="2" charset="2"/>
              </a:rPr>
            </a:br>
            <a:r>
              <a:rPr lang="nl-NL" sz="1800" dirty="0" smtClean="0">
                <a:sym typeface="Wingdings" panose="05000000000000000000" pitchFamily="2" charset="2"/>
              </a:rPr>
              <a:t> </a:t>
            </a:r>
            <a:r>
              <a:rPr lang="nl-NL" sz="1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OVI-DETECT</a:t>
            </a:r>
            <a:r>
              <a:rPr lang="nl-NL" sz="1800" dirty="0" smtClean="0">
                <a:sym typeface="Wingdings" panose="05000000000000000000" pitchFamily="2" charset="2"/>
              </a:rPr>
              <a:t> </a:t>
            </a:r>
            <a:r>
              <a:rPr lang="nl-NL" sz="1800" dirty="0" err="1" smtClean="0">
                <a:sym typeface="Wingdings" panose="05000000000000000000" pitchFamily="2" charset="2"/>
              </a:rPr>
              <a:t>study</a:t>
            </a:r>
            <a:r>
              <a:rPr lang="nl-NL" sz="1800" dirty="0" smtClean="0">
                <a:sym typeface="Wingdings" panose="05000000000000000000" pitchFamily="2" charset="2"/>
              </a:rPr>
              <a:t> (450 </a:t>
            </a:r>
            <a:r>
              <a:rPr lang="nl-NL" sz="1800" dirty="0" err="1" smtClean="0">
                <a:sym typeface="Wingdings" panose="05000000000000000000" pitchFamily="2" charset="2"/>
              </a:rPr>
              <a:t>needed</a:t>
            </a:r>
            <a:r>
              <a:rPr lang="nl-NL" sz="1800" dirty="0" smtClean="0">
                <a:sym typeface="Wingdings" panose="05000000000000000000" pitchFamily="2" charset="2"/>
              </a:rPr>
              <a:t>; </a:t>
            </a:r>
            <a:r>
              <a:rPr lang="nl-NL" sz="1800" dirty="0" err="1" smtClean="0">
                <a:sym typeface="Wingdings" panose="05000000000000000000" pitchFamily="2" charset="2"/>
              </a:rPr>
              <a:t>accrual</a:t>
            </a:r>
            <a:r>
              <a:rPr lang="nl-NL" sz="1800" dirty="0" smtClean="0">
                <a:sym typeface="Wingdings" panose="05000000000000000000" pitchFamily="2" charset="2"/>
              </a:rPr>
              <a:t> ≈200)</a:t>
            </a:r>
            <a:endParaRPr lang="nl-NL" sz="1800" dirty="0" smtClean="0"/>
          </a:p>
          <a:p>
            <a:endParaRPr lang="nl-NL" dirty="0"/>
          </a:p>
        </p:txBody>
      </p:sp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200" b="1" dirty="0" smtClean="0">
                <a:solidFill>
                  <a:srgbClr val="0000FF"/>
                </a:solidFill>
              </a:rPr>
              <a:t>Action plan &amp; </a:t>
            </a:r>
            <a:r>
              <a:rPr lang="nl-NL" sz="3200" b="1" dirty="0" err="1" smtClean="0">
                <a:solidFill>
                  <a:srgbClr val="0000FF"/>
                </a:solidFill>
              </a:rPr>
              <a:t>future</a:t>
            </a:r>
            <a:r>
              <a:rPr lang="nl-NL" sz="3200" b="1" dirty="0" smtClean="0">
                <a:solidFill>
                  <a:srgbClr val="0000FF"/>
                </a:solidFill>
              </a:rPr>
              <a:t> plan(s)</a:t>
            </a:r>
            <a:endParaRPr lang="nl-NL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421</Words>
  <Application>Microsoft Office PowerPoint</Application>
  <PresentationFormat>Breedbeeld</PresentationFormat>
  <Paragraphs>105</Paragraphs>
  <Slides>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Kantoorthema</vt:lpstr>
      <vt:lpstr>Overview CADx data</vt:lpstr>
      <vt:lpstr>PowerPoint-presentatie</vt:lpstr>
      <vt:lpstr>Additional information per CADx</vt:lpstr>
      <vt:lpstr>Action plan &amp; future plan(s)</vt:lpstr>
    </vt:vector>
  </TitlesOfParts>
  <Company>Catharina Ziekenhuis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CADx in OC</dc:title>
  <dc:creator>Anna Koch</dc:creator>
  <cp:lastModifiedBy>Anna Koch</cp:lastModifiedBy>
  <cp:revision>60</cp:revision>
  <dcterms:created xsi:type="dcterms:W3CDTF">2023-02-16T06:44:03Z</dcterms:created>
  <dcterms:modified xsi:type="dcterms:W3CDTF">2023-02-16T09:37:41Z</dcterms:modified>
</cp:coreProperties>
</file>