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4"/>
  </p:sldMasterIdLst>
  <p:notesMasterIdLst>
    <p:notesMasterId r:id="rId6"/>
  </p:notesMasterIdLst>
  <p:sldIdLst>
    <p:sldId id="256" r:id="rId5"/>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B120"/>
    <a:srgbClr val="D95319"/>
    <a:srgbClr val="0072BD"/>
    <a:srgbClr val="FFFFFF"/>
    <a:srgbClr val="C8191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114" y="36"/>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6800"/>
              </a:lnSpc>
            </a:pPr>
            <a:r>
              <a:rPr lang="en-US" sz="6200" b="1" dirty="0">
                <a:solidFill>
                  <a:srgbClr val="FFFFFF"/>
                </a:solidFill>
                <a:latin typeface="Calibri" charset="0"/>
              </a:rPr>
              <a:t>Improving 2D CNN based feature extraction of 3D</a:t>
            </a:r>
          </a:p>
          <a:p>
            <a:pPr defTabSz="2949575">
              <a:lnSpc>
                <a:spcPts val="6800"/>
              </a:lnSpc>
            </a:pPr>
            <a:r>
              <a:rPr lang="en-US" sz="6200" b="1" dirty="0">
                <a:solidFill>
                  <a:srgbClr val="FFFFFF"/>
                </a:solidFill>
                <a:latin typeface="Calibri" charset="0"/>
              </a:rPr>
              <a:t>CT scan images for ovarian cancer</a:t>
            </a:r>
          </a:p>
          <a:p>
            <a:pPr defTabSz="2949575">
              <a:lnSpc>
                <a:spcPts val="6800"/>
              </a:lnSpc>
            </a:pPr>
            <a:r>
              <a:rPr lang="nl-NL" sz="2800" b="1" dirty="0">
                <a:solidFill>
                  <a:srgbClr val="FFFFFF"/>
                </a:solidFill>
                <a:latin typeface="Calibri" charset="0"/>
              </a:rPr>
              <a:t>Sven Bierenbroodspot</a:t>
            </a:r>
          </a:p>
        </p:txBody>
      </p:sp>
      <p:sp>
        <p:nvSpPr>
          <p:cNvPr id="4101" name="Text Box 8"/>
          <p:cNvSpPr txBox="1">
            <a:spLocks noChangeArrowheads="1"/>
          </p:cNvSpPr>
          <p:nvPr/>
        </p:nvSpPr>
        <p:spPr bwMode="auto">
          <a:xfrm>
            <a:off x="1761876" y="29307307"/>
            <a:ext cx="17859375" cy="615950"/>
          </a:xfrm>
          <a:prstGeom prst="rect">
            <a:avLst/>
          </a:prstGeom>
          <a:noFill/>
          <a:ln w="9525">
            <a:noFill/>
            <a:miter lim="800000"/>
            <a:headEnd/>
            <a:tailEnd/>
          </a:ln>
        </p:spPr>
        <p:txBody>
          <a:bodyPr lIns="0" tIns="0" rIns="0" bIns="0"/>
          <a:lstStyle/>
          <a:p>
            <a:pPr defTabSz="2949575">
              <a:defRPr/>
            </a:pPr>
            <a:r>
              <a:rPr lang="nl-NL" sz="2800" b="1" dirty="0">
                <a:solidFill>
                  <a:srgbClr val="000000"/>
                </a:solidFill>
                <a:latin typeface="Calibri" charset="0"/>
              </a:rPr>
              <a:t>DEPARTMENT OF ELECTRICAL ENGINEERING</a:t>
            </a:r>
          </a:p>
          <a:p>
            <a:pPr defTabSz="2949575">
              <a:defRPr/>
            </a:pPr>
            <a:endParaRPr lang="nl-NL" sz="2800" b="1" dirty="0">
              <a:solidFill>
                <a:srgbClr val="000000"/>
              </a:solidFill>
              <a:latin typeface="Calibri" charset="0"/>
            </a:endParaRPr>
          </a:p>
        </p:txBody>
      </p:sp>
      <p:pic>
        <p:nvPicPr>
          <p:cNvPr id="4" name="Graphic 3">
            <a:extLst>
              <a:ext uri="{FF2B5EF4-FFF2-40B4-BE49-F238E27FC236}">
                <a16:creationId xmlns:a16="http://schemas.microsoft.com/office/drawing/2014/main" id="{FDD680FC-DD17-4E38-520F-394C826725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3298" y="7955801"/>
            <a:ext cx="16751425" cy="7918132"/>
          </a:xfrm>
          <a:prstGeom prst="rect">
            <a:avLst/>
          </a:prstGeom>
        </p:spPr>
      </p:pic>
      <p:sp>
        <p:nvSpPr>
          <p:cNvPr id="5" name="Text Box 9">
            <a:extLst>
              <a:ext uri="{FF2B5EF4-FFF2-40B4-BE49-F238E27FC236}">
                <a16:creationId xmlns:a16="http://schemas.microsoft.com/office/drawing/2014/main" id="{F1899C30-CF3C-EA26-49CD-EFCA67B79E8C}"/>
              </a:ext>
            </a:extLst>
          </p:cNvPr>
          <p:cNvSpPr txBox="1">
            <a:spLocks noChangeArrowheads="1"/>
          </p:cNvSpPr>
          <p:nvPr/>
        </p:nvSpPr>
        <p:spPr bwMode="auto">
          <a:xfrm>
            <a:off x="1751570" y="16010029"/>
            <a:ext cx="8488362" cy="3789563"/>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0000"/>
                </a:solidFill>
                <a:latin typeface="Calibri" charset="0"/>
              </a:rPr>
              <a:t>Introduction</a:t>
            </a:r>
            <a:endParaRPr lang="nl-NL" sz="4400" b="1" dirty="0">
              <a:solidFill>
                <a:srgbClr val="000000"/>
              </a:solidFill>
              <a:latin typeface="Calibri" charset="0"/>
            </a:endParaRPr>
          </a:p>
          <a:p>
            <a:pPr defTabSz="2949575">
              <a:lnSpc>
                <a:spcPts val="3200"/>
              </a:lnSpc>
              <a:defRPr/>
            </a:pPr>
            <a:r>
              <a:rPr lang="en-US" sz="2400" dirty="0">
                <a:solidFill>
                  <a:srgbClr val="000000"/>
                </a:solidFill>
                <a:latin typeface="Calibri" charset="0"/>
              </a:rPr>
              <a:t>Ovarian cancer, often diagnosed late, claims over 1000 lives annually in the Netherlands. Radiographic imaging, including CT and MRI scans, aid doctors with tumor classification in order to reach high accuracy. Inspired by successful AI applications in lung cancer, this study explores the applicability of AI techniques, specifically 2D CNNs, in ovarian cancer classification. This study aims to improve 2D CNN based feature extraction of 3D images. This is achieved through projection techniques to include 3D information on 2D projections.</a:t>
            </a:r>
            <a:endParaRPr lang="nl-NL" sz="1800" dirty="0">
              <a:solidFill>
                <a:srgbClr val="000000"/>
              </a:solidFill>
              <a:latin typeface="Calibri" charset="0"/>
            </a:endParaRPr>
          </a:p>
        </p:txBody>
      </p:sp>
      <p:sp>
        <p:nvSpPr>
          <p:cNvPr id="6" name="Text Box 9">
            <a:extLst>
              <a:ext uri="{FF2B5EF4-FFF2-40B4-BE49-F238E27FC236}">
                <a16:creationId xmlns:a16="http://schemas.microsoft.com/office/drawing/2014/main" id="{946BE7AF-3F6E-D458-48F9-E81D9C434962}"/>
              </a:ext>
            </a:extLst>
          </p:cNvPr>
          <p:cNvSpPr txBox="1">
            <a:spLocks noChangeArrowheads="1"/>
          </p:cNvSpPr>
          <p:nvPr/>
        </p:nvSpPr>
        <p:spPr bwMode="auto">
          <a:xfrm>
            <a:off x="1751570" y="20231075"/>
            <a:ext cx="8478056" cy="9718959"/>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0000"/>
                </a:solidFill>
                <a:latin typeface="Calibri" charset="0"/>
              </a:rPr>
              <a:t>Methods</a:t>
            </a:r>
            <a:endParaRPr lang="nl-NL" sz="4400" b="1" dirty="0">
              <a:solidFill>
                <a:srgbClr val="000000"/>
              </a:solidFill>
              <a:latin typeface="Calibri" charset="0"/>
            </a:endParaRPr>
          </a:p>
          <a:p>
            <a:pPr defTabSz="2949575">
              <a:lnSpc>
                <a:spcPts val="3200"/>
              </a:lnSpc>
              <a:defRPr/>
            </a:pPr>
            <a:r>
              <a:rPr lang="en-US" sz="2400" dirty="0">
                <a:solidFill>
                  <a:srgbClr val="000000"/>
                </a:solidFill>
                <a:latin typeface="Calibri" charset="0"/>
              </a:rPr>
              <a:t>The 3D images are obtained from the Catharina hospital in Eindhoven. These images contain a tumor outline as well as a label.</a:t>
            </a: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b="1" dirty="0">
                <a:solidFill>
                  <a:srgbClr val="000000"/>
                </a:solidFill>
                <a:latin typeface="Calibri" charset="0"/>
              </a:rPr>
              <a:t>Projection methods</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Maximum Intensity Projection (MIP)</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Average Intensity Projection (AIP)</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Tumor MIP </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Minimum intensity Projection (MINIP)</a:t>
            </a:r>
          </a:p>
          <a:p>
            <a:pPr marL="342900" indent="-342900" defTabSz="2949575">
              <a:lnSpc>
                <a:spcPts val="3200"/>
              </a:lnSpc>
              <a:buFont typeface="Arial" panose="020B0604020202020204" pitchFamily="34" charset="0"/>
              <a:buChar char="•"/>
              <a:defRPr/>
            </a:pPr>
            <a:endParaRPr lang="en-US" sz="2400" dirty="0">
              <a:solidFill>
                <a:srgbClr val="000000"/>
              </a:solidFill>
              <a:latin typeface="Calibri" charset="0"/>
            </a:endParaRPr>
          </a:p>
          <a:p>
            <a:pPr defTabSz="2949575">
              <a:lnSpc>
                <a:spcPts val="3200"/>
              </a:lnSpc>
              <a:defRPr/>
            </a:pPr>
            <a:r>
              <a:rPr lang="en-US" sz="2400" b="1" dirty="0">
                <a:solidFill>
                  <a:srgbClr val="000000"/>
                </a:solidFill>
                <a:latin typeface="Calibri" charset="0"/>
              </a:rPr>
              <a:t>Input methods:</a:t>
            </a:r>
          </a:p>
          <a:p>
            <a:pPr defTabSz="756000">
              <a:lnSpc>
                <a:spcPts val="3200"/>
              </a:lnSpc>
              <a:tabLst>
                <a:tab pos="1440000" algn="l"/>
              </a:tabLst>
              <a:defRPr/>
            </a:pPr>
            <a:r>
              <a:rPr lang="en-US" sz="2400" b="1" dirty="0">
                <a:solidFill>
                  <a:srgbClr val="0072BD"/>
                </a:solidFill>
                <a:latin typeface="Calibri" charset="0"/>
              </a:rPr>
              <a:t>2D	</a:t>
            </a:r>
            <a:r>
              <a:rPr lang="en-US" sz="2400" dirty="0">
                <a:solidFill>
                  <a:srgbClr val="000000"/>
                </a:solidFill>
                <a:latin typeface="Calibri" charset="0"/>
              </a:rPr>
              <a:t>The most basic method is used as the baseline to 	improve on. Here a single slice of the image is taken and 	copied into the feature extractor.</a:t>
            </a:r>
          </a:p>
          <a:p>
            <a:pPr defTabSz="756000">
              <a:lnSpc>
                <a:spcPts val="3200"/>
              </a:lnSpc>
              <a:tabLst>
                <a:tab pos="1440000" algn="l"/>
              </a:tabLst>
              <a:defRPr/>
            </a:pPr>
            <a:endParaRPr lang="en-US" sz="2400" dirty="0">
              <a:solidFill>
                <a:srgbClr val="000000"/>
              </a:solidFill>
              <a:latin typeface="Calibri" charset="0"/>
            </a:endParaRPr>
          </a:p>
          <a:p>
            <a:pPr defTabSz="756000">
              <a:lnSpc>
                <a:spcPts val="3200"/>
              </a:lnSpc>
              <a:tabLst>
                <a:tab pos="1440000" algn="l"/>
              </a:tabLst>
              <a:defRPr/>
            </a:pPr>
            <a:r>
              <a:rPr lang="en-US" sz="2400" b="1" dirty="0">
                <a:solidFill>
                  <a:srgbClr val="D95319"/>
                </a:solidFill>
                <a:latin typeface="Calibri" charset="0"/>
              </a:rPr>
              <a:t>2D+	</a:t>
            </a:r>
            <a:r>
              <a:rPr lang="en-US" sz="2400" dirty="0">
                <a:solidFill>
                  <a:srgbClr val="000000"/>
                </a:solidFill>
                <a:latin typeface="Calibri" charset="0"/>
              </a:rPr>
              <a:t>This method includes the projection methods copied 	into the feature extractor.</a:t>
            </a:r>
          </a:p>
          <a:p>
            <a:pPr defTabSz="756000">
              <a:lnSpc>
                <a:spcPts val="3200"/>
              </a:lnSpc>
              <a:tabLst>
                <a:tab pos="1440000" algn="l"/>
              </a:tabLst>
              <a:defRPr/>
            </a:pPr>
            <a:endParaRPr lang="en-US" sz="2400" dirty="0">
              <a:solidFill>
                <a:srgbClr val="000000"/>
              </a:solidFill>
              <a:latin typeface="Calibri" charset="0"/>
            </a:endParaRPr>
          </a:p>
          <a:p>
            <a:pPr defTabSz="756000">
              <a:lnSpc>
                <a:spcPts val="3200"/>
              </a:lnSpc>
              <a:tabLst>
                <a:tab pos="1440000" algn="l"/>
              </a:tabLst>
              <a:defRPr/>
            </a:pPr>
            <a:r>
              <a:rPr lang="en-US" sz="2400" b="1" dirty="0">
                <a:solidFill>
                  <a:srgbClr val="EDB120"/>
                </a:solidFill>
                <a:latin typeface="Calibri" charset="0"/>
              </a:rPr>
              <a:t>2D+ VI	</a:t>
            </a:r>
            <a:r>
              <a:rPr lang="en-US" sz="2400" dirty="0">
                <a:solidFill>
                  <a:srgbClr val="000000"/>
                </a:solidFill>
                <a:latin typeface="Calibri" charset="0"/>
              </a:rPr>
              <a:t>This method includes the projection methods with 	variable input combinations for the feature extractors. </a:t>
            </a:r>
          </a:p>
          <a:p>
            <a:pPr defTabSz="2949575">
              <a:lnSpc>
                <a:spcPts val="3200"/>
              </a:lnSpc>
              <a:defRPr/>
            </a:pPr>
            <a:endParaRPr lang="en-US" sz="2400" dirty="0">
              <a:solidFill>
                <a:srgbClr val="000000"/>
              </a:solidFill>
              <a:latin typeface="Calibri" charset="0"/>
            </a:endParaRP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dirty="0">
                <a:solidFill>
                  <a:srgbClr val="000000"/>
                </a:solidFill>
                <a:latin typeface="Calibri" charset="0"/>
              </a:rPr>
              <a:t> </a:t>
            </a:r>
            <a:endParaRPr lang="nl-NL" sz="1800" dirty="0">
              <a:solidFill>
                <a:srgbClr val="000000"/>
              </a:solidFill>
              <a:latin typeface="Calibri" charset="0"/>
            </a:endParaRPr>
          </a:p>
        </p:txBody>
      </p:sp>
      <p:sp>
        <p:nvSpPr>
          <p:cNvPr id="8" name="Text Box 9">
            <a:extLst>
              <a:ext uri="{FF2B5EF4-FFF2-40B4-BE49-F238E27FC236}">
                <a16:creationId xmlns:a16="http://schemas.microsoft.com/office/drawing/2014/main" id="{14F12CCC-7B6D-2251-D86D-8C58A7C5AE87}"/>
              </a:ext>
            </a:extLst>
          </p:cNvPr>
          <p:cNvSpPr txBox="1">
            <a:spLocks noChangeArrowheads="1"/>
          </p:cNvSpPr>
          <p:nvPr/>
        </p:nvSpPr>
        <p:spPr bwMode="auto">
          <a:xfrm>
            <a:off x="11120340" y="16010029"/>
            <a:ext cx="8488363" cy="3789563"/>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0000"/>
                </a:solidFill>
                <a:latin typeface="Calibri" charset="0"/>
              </a:rPr>
              <a:t>Results</a:t>
            </a:r>
          </a:p>
        </p:txBody>
      </p:sp>
      <p:pic>
        <p:nvPicPr>
          <p:cNvPr id="10" name="Picture 9" descr="A picture containing text, screenshot, diagram, plot&#10;&#10;Description automatically generated">
            <a:extLst>
              <a:ext uri="{FF2B5EF4-FFF2-40B4-BE49-F238E27FC236}">
                <a16:creationId xmlns:a16="http://schemas.microsoft.com/office/drawing/2014/main" id="{BD85B132-D275-83DD-E950-E9EBE9BAB7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4825" y="16489883"/>
            <a:ext cx="8941834" cy="6907449"/>
          </a:xfrm>
          <a:prstGeom prst="rect">
            <a:avLst/>
          </a:prstGeom>
        </p:spPr>
      </p:pic>
      <p:sp>
        <p:nvSpPr>
          <p:cNvPr id="15" name="TextBox 14">
            <a:extLst>
              <a:ext uri="{FF2B5EF4-FFF2-40B4-BE49-F238E27FC236}">
                <a16:creationId xmlns:a16="http://schemas.microsoft.com/office/drawing/2014/main" id="{C317BA4B-AB14-7166-CBC3-1BC610515CAF}"/>
              </a:ext>
            </a:extLst>
          </p:cNvPr>
          <p:cNvSpPr txBox="1"/>
          <p:nvPr/>
        </p:nvSpPr>
        <p:spPr>
          <a:xfrm>
            <a:off x="10679011" y="23287257"/>
            <a:ext cx="8941833" cy="1615186"/>
          </a:xfrm>
          <a:prstGeom prst="rect">
            <a:avLst/>
          </a:prstGeom>
          <a:noFill/>
        </p:spPr>
        <p:txBody>
          <a:bodyPr wrap="square" rtlCol="0">
            <a:spAutoFit/>
          </a:bodyPr>
          <a:lstStyle/>
          <a:p>
            <a:pPr marL="0" marR="0" lvl="0" indent="0" algn="l" defTabSz="2949575" rtl="0" eaLnBrk="1" fontAlgn="base" latinLnBrk="0" hangingPunct="1">
              <a:lnSpc>
                <a:spcPts val="2400"/>
              </a:lnSpc>
              <a:spcBef>
                <a:spcPct val="0"/>
              </a:spcBef>
              <a:spcAft>
                <a:spcPct val="0"/>
              </a:spcAft>
              <a:buClrTx/>
              <a:buSzTx/>
              <a:buFontTx/>
              <a:buNone/>
              <a:tabLst/>
              <a:defRPr/>
            </a:pPr>
            <a:r>
              <a:rPr lang="nl-NL" sz="1800" dirty="0" err="1">
                <a:solidFill>
                  <a:srgbClr val="000000"/>
                </a:solidFill>
                <a:latin typeface="Calibri" charset="0"/>
              </a:rPr>
              <a:t>Figure</a:t>
            </a:r>
            <a:r>
              <a:rPr lang="nl-NL" sz="1800" dirty="0">
                <a:solidFill>
                  <a:srgbClr val="000000"/>
                </a:solidFill>
                <a:latin typeface="Calibri" charset="0"/>
              </a:rPr>
              <a:t> 2: </a:t>
            </a:r>
            <a:r>
              <a:rPr lang="en-US" sz="1800" dirty="0">
                <a:solidFill>
                  <a:srgbClr val="000000"/>
                </a:solidFill>
                <a:latin typeface="Calibri" charset="0"/>
              </a:rPr>
              <a:t>Classification AUC score over 5-fold cross validation for methods using all feature extractors and input methods. The input methods are arranged from least involved to most involved. For input methods with more than 1 combination, the maximum AUC of all combinations is displayed. Each letter on the feature extraction axis represents a different 2D CNN.</a:t>
            </a:r>
            <a:endParaRPr kumimoji="0" lang="nl-NL" sz="18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6" name="Text Box 9">
            <a:extLst>
              <a:ext uri="{FF2B5EF4-FFF2-40B4-BE49-F238E27FC236}">
                <a16:creationId xmlns:a16="http://schemas.microsoft.com/office/drawing/2014/main" id="{D6FAB86E-3A98-4079-EF12-72D1D8854B20}"/>
              </a:ext>
            </a:extLst>
          </p:cNvPr>
          <p:cNvSpPr txBox="1">
            <a:spLocks noChangeArrowheads="1"/>
          </p:cNvSpPr>
          <p:nvPr/>
        </p:nvSpPr>
        <p:spPr bwMode="auto">
          <a:xfrm>
            <a:off x="10918297" y="25090555"/>
            <a:ext cx="8488362" cy="4216752"/>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0000"/>
                </a:solidFill>
                <a:latin typeface="Calibri" charset="0"/>
              </a:rPr>
              <a:t>Conclusion</a:t>
            </a:r>
            <a:endParaRPr lang="nl-NL" sz="4400" b="1" dirty="0">
              <a:solidFill>
                <a:srgbClr val="000000"/>
              </a:solidFill>
              <a:latin typeface="Calibri" charset="0"/>
            </a:endParaRPr>
          </a:p>
          <a:p>
            <a:pPr defTabSz="2949575">
              <a:lnSpc>
                <a:spcPts val="3200"/>
              </a:lnSpc>
              <a:defRPr/>
            </a:pPr>
            <a:r>
              <a:rPr lang="en-US" sz="2400" dirty="0">
                <a:solidFill>
                  <a:srgbClr val="000000"/>
                </a:solidFill>
                <a:latin typeface="Calibri" charset="0"/>
              </a:rPr>
              <a:t>For all different feature extractors, using the 2D+ input method was able to improve compared to the 2D input method. Some feature extractors saw a more significant increase than others. The variable input was able to increase performance upon the 2D+ method for some feature extractors but not for all. This study shows considerable improvement on 2D CNN based feature extraction. </a:t>
            </a:r>
          </a:p>
        </p:txBody>
      </p:sp>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5B9962EA8BD840B6C98EE12B5E44EA" ma:contentTypeVersion="8" ma:contentTypeDescription="Create a new document." ma:contentTypeScope="" ma:versionID="93f6663350eae4205d402f453e6d49d0">
  <xsd:schema xmlns:xsd="http://www.w3.org/2001/XMLSchema" xmlns:xs="http://www.w3.org/2001/XMLSchema" xmlns:p="http://schemas.microsoft.com/office/2006/metadata/properties" xmlns:ns2="a447070b-6ca3-45cb-96ef-73c9e076e33c" xmlns:ns3="89addd5d-1b61-4a22-b114-f0fd8c2dcf23" targetNamespace="http://schemas.microsoft.com/office/2006/metadata/properties" ma:root="true" ma:fieldsID="6f03f14811ef1dfe5d5b861de96a427d" ns2:_="" ns3:_="">
    <xsd:import namespace="a447070b-6ca3-45cb-96ef-73c9e076e33c"/>
    <xsd:import namespace="89addd5d-1b61-4a22-b114-f0fd8c2dcf23"/>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7070b-6ca3-45cb-96ef-73c9e076e33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5f80264a-99e7-47cd-820c-3e92ce78c5e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addd5d-1b61-4a22-b114-f0fd8c2dcf2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7b29c17-ece9-467f-b874-d1c31772652f}" ma:internalName="TaxCatchAll" ma:showField="CatchAllData" ma:web="89addd5d-1b61-4a22-b114-f0fd8c2dcf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9addd5d-1b61-4a22-b114-f0fd8c2dcf23" xsi:nil="true"/>
    <lcf76f155ced4ddcb4097134ff3c332f xmlns="a447070b-6ca3-45cb-96ef-73c9e076e33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619B26-0DED-41E8-B26E-2C65A0C2D3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7070b-6ca3-45cb-96ef-73c9e076e33c"/>
    <ds:schemaRef ds:uri="89addd5d-1b61-4a22-b114-f0fd8c2dc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25C5D5-F820-4F30-91F7-00B78C1899F2}">
  <ds:schemaRefs>
    <ds:schemaRef ds:uri="89addd5d-1b61-4a22-b114-f0fd8c2dcf23"/>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447070b-6ca3-45cb-96ef-73c9e076e33c"/>
    <ds:schemaRef ds:uri="http://www.w3.org/XML/1998/namespace"/>
    <ds:schemaRef ds:uri="http://purl.org/dc/dcmitype/"/>
  </ds:schemaRefs>
</ds:datastoreItem>
</file>

<file path=customXml/itemProps3.xml><?xml version="1.0" encoding="utf-8"?>
<ds:datastoreItem xmlns:ds="http://schemas.openxmlformats.org/officeDocument/2006/customXml" ds:itemID="{6CC99893-6B41-41FE-B2A6-F93B362DFD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A1 scarlet in-line_final</Template>
  <TotalTime>426</TotalTime>
  <Words>366</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Sven Bierenbroodspot</dc:creator>
  <cp:lastModifiedBy>Bierenbroodspot, Sven</cp:lastModifiedBy>
  <cp:revision>9</cp:revision>
  <dcterms:created xsi:type="dcterms:W3CDTF">2023-05-11T16:24:23Z</dcterms:created>
  <dcterms:modified xsi:type="dcterms:W3CDTF">2023-06-04T20:12:42Z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0x010100495B9962EA8BD840B6C98EE12B5E44EA</vt:lpwstr>
  </property>
</Properties>
</file>