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78" r:id="rId3"/>
    <p:sldId id="296" r:id="rId4"/>
    <p:sldId id="297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301" r:id="rId15"/>
    <p:sldId id="300" r:id="rId16"/>
    <p:sldId id="302" r:id="rId17"/>
    <p:sldId id="303" r:id="rId18"/>
    <p:sldId id="298" r:id="rId19"/>
    <p:sldId id="292" r:id="rId20"/>
    <p:sldId id="293" r:id="rId21"/>
    <p:sldId id="294" r:id="rId22"/>
    <p:sldId id="295" r:id="rId23"/>
    <p:sldId id="304" r:id="rId24"/>
  </p:sldIdLst>
  <p:sldSz cx="12192000" cy="68580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jn Schuurmans" initials="MS" lastIdx="18" clrIdx="0">
    <p:extLst>
      <p:ext uri="{19B8F6BF-5375-455C-9EA6-DF929625EA0E}">
        <p15:presenceInfo xmlns:p15="http://schemas.microsoft.com/office/powerpoint/2012/main" userId="S-1-5-21-461633106-2859985408-2808935676-125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00"/>
    <a:srgbClr val="00CC00"/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2" autoAdjust="0"/>
    <p:restoredTop sz="81137" autoAdjust="0"/>
  </p:normalViewPr>
  <p:slideViewPr>
    <p:cSldViewPr>
      <p:cViewPr varScale="1">
        <p:scale>
          <a:sx n="72" d="100"/>
          <a:sy n="72" d="100"/>
        </p:scale>
        <p:origin x="129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1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CE3AE35-019A-427E-B659-B78500F7563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71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0766F16-9496-41E8-B333-B30DB0EDE2D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9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E496C-1B12-4B6F-83B6-BBBB918798C1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9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636186" y="3356992"/>
            <a:ext cx="9673167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716617" y="6467478"/>
            <a:ext cx="647700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800" b="1">
                <a:solidFill>
                  <a:srgbClr val="C0C0C0"/>
                </a:solidFill>
              </a:rPr>
              <a:t>Module code: 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369301" y="6465888"/>
            <a:ext cx="1822451" cy="252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6186" y="2306638"/>
            <a:ext cx="9673167" cy="55086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6186" y="2820988"/>
            <a:ext cx="9673167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705D58-DC9B-4B1D-9CB6-09BDA8EEB6E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96B2-58EE-406C-8384-E6F0D37B344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417985" y="1114428"/>
            <a:ext cx="2258483" cy="4759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636184" y="1114428"/>
            <a:ext cx="6578600" cy="4759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FE230-7139-43B6-838B-8F6061B1058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DD9C-F909-4F19-A5CA-6B079037939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1ADC5-E439-443B-B9B9-BB1AA35CEE1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636185" y="2201864"/>
            <a:ext cx="4417483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56867" y="2201864"/>
            <a:ext cx="441960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AC722-B9E7-4536-8AE9-D242D1FDFC9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D3A4-86EF-46AE-905D-4E6B4FEAC92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34052-74E6-4909-B86A-B35A4397299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1A5C1-757F-4153-82EA-44E75CBB29A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FE57-0EF2-430B-BBB8-69C53F3FD9D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AE50-37EB-4F68-96B4-DFFFA2BEA9B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36185" y="1114428"/>
            <a:ext cx="904028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6185" y="2201864"/>
            <a:ext cx="904028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36184" y="365125"/>
            <a:ext cx="8540749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8" y="6465888"/>
            <a:ext cx="121285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 smtClean="0">
                <a:solidFill>
                  <a:srgbClr val="C0C0C0"/>
                </a:solidFill>
                <a:latin typeface="Arial" charset="0"/>
              </a:defRPr>
            </a:lvl1pPr>
          </a:lstStyle>
          <a:p>
            <a:pPr>
              <a:defRPr/>
            </a:pPr>
            <a:fld id="{53D1D873-030B-4CAD-9DEB-1487EFDFA45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716617" y="6467478"/>
            <a:ext cx="647700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800" b="1">
                <a:solidFill>
                  <a:srgbClr val="C0C0C0"/>
                </a:solidFill>
              </a:rPr>
              <a:t>Module code: 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369301" y="6465888"/>
            <a:ext cx="1822451" cy="2524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endParaRPr lang="nl-NL" sz="800" b="1" dirty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PatternS</a:t>
            </a:r>
            <a:r>
              <a:rPr lang="en-US" dirty="0" smtClean="0"/>
              <a:t> 2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4: Compiler</a:t>
            </a:r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1A5C1-757F-4153-82EA-44E75CBB29A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1026" name="Picture 2" descr="the-nsa-trained-edward-snowden-to-be-an-elite-hacker.jpg (3198×2397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69" y="1260146"/>
            <a:ext cx="3716635" cy="278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Toekenning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Formeel:</a:t>
            </a:r>
          </a:p>
          <a:p>
            <a:pPr marL="279400" lvl="1" indent="0">
              <a:buNone/>
            </a:pPr>
            <a:r>
              <a:rPr lang="nl-NL" dirty="0" smtClean="0"/>
              <a:t>&lt;l-</a:t>
            </a:r>
            <a:r>
              <a:rPr lang="nl-NL" dirty="0" err="1" smtClean="0"/>
              <a:t>value</a:t>
            </a:r>
            <a:r>
              <a:rPr lang="nl-NL" dirty="0" smtClean="0"/>
              <a:t>&gt;	 	= 		&lt;r-</a:t>
            </a:r>
            <a:r>
              <a:rPr lang="nl-NL" dirty="0" err="1" smtClean="0"/>
              <a:t>value</a:t>
            </a:r>
            <a:r>
              <a:rPr lang="nl-NL" dirty="0" smtClean="0"/>
              <a:t>&gt;</a:t>
            </a:r>
          </a:p>
          <a:p>
            <a:pPr marL="279400" lvl="1" indent="0">
              <a:buNone/>
            </a:pPr>
            <a:endParaRPr lang="nl-NL" dirty="0"/>
          </a:p>
          <a:p>
            <a:pPr marL="279400" lvl="1" indent="0">
              <a:buNone/>
            </a:pPr>
            <a:r>
              <a:rPr lang="nl-NL" dirty="0" err="1" smtClean="0"/>
              <a:t>Left</a:t>
            </a:r>
            <a:r>
              <a:rPr lang="nl-NL" dirty="0" smtClean="0"/>
              <a:t> hand </a:t>
            </a:r>
            <a:r>
              <a:rPr lang="nl-NL" dirty="0" err="1" smtClean="0"/>
              <a:t>value</a:t>
            </a:r>
            <a:r>
              <a:rPr lang="nl-NL" dirty="0" smtClean="0"/>
              <a:t> 	=		Right hand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&lt;r-</a:t>
            </a:r>
            <a:r>
              <a:rPr lang="nl-NL" dirty="0" err="1" smtClean="0"/>
              <a:t>value</a:t>
            </a:r>
            <a:r>
              <a:rPr lang="nl-NL" dirty="0" smtClean="0"/>
              <a:t>&gt; is berekening, hier komt resultaat uit</a:t>
            </a:r>
          </a:p>
          <a:p>
            <a:endParaRPr lang="nl-NL" dirty="0"/>
          </a:p>
          <a:p>
            <a:r>
              <a:rPr lang="nl-NL" dirty="0" smtClean="0"/>
              <a:t>Zet resultaat van &lt;r-</a:t>
            </a:r>
            <a:r>
              <a:rPr lang="nl-NL" dirty="0" err="1" smtClean="0"/>
              <a:t>value</a:t>
            </a:r>
            <a:r>
              <a:rPr lang="nl-NL" dirty="0" smtClean="0"/>
              <a:t>&gt; op de </a:t>
            </a:r>
            <a:r>
              <a:rPr lang="nl-NL" dirty="0" err="1" smtClean="0"/>
              <a:t>ReturnValue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Zet de waarde van variabele &lt;l-</a:t>
            </a:r>
            <a:r>
              <a:rPr lang="nl-NL" dirty="0" err="1" smtClean="0"/>
              <a:t>value</a:t>
            </a:r>
            <a:r>
              <a:rPr lang="nl-NL" dirty="0" smtClean="0"/>
              <a:t>&gt; met deze waarde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9459112" y="1204526"/>
            <a:ext cx="1723511" cy="22327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2pPr>
            <a:lvl3pPr marL="7239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3pPr>
            <a:lvl4pPr marL="965200" indent="-1397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en-US" kern="0" dirty="0"/>
              <a:t>x</a:t>
            </a:r>
            <a:r>
              <a:rPr lang="en-US" kern="0" dirty="0" smtClean="0"/>
              <a:t> = 7;</a:t>
            </a:r>
          </a:p>
          <a:p>
            <a:pPr marL="0" indent="0">
              <a:buFont typeface="Verdana" pitchFamily="34" charset="0"/>
              <a:buNone/>
            </a:pPr>
            <a:endParaRPr lang="en-US" kern="0" dirty="0"/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x = y;</a:t>
            </a:r>
          </a:p>
          <a:p>
            <a:pPr marL="0" indent="0">
              <a:buFont typeface="Verdana" pitchFamily="34" charset="0"/>
              <a:buNone/>
            </a:pPr>
            <a:endParaRPr lang="en-US" kern="0" dirty="0"/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x = y + 1;</a:t>
            </a:r>
          </a:p>
          <a:p>
            <a:pPr marL="0" indent="0">
              <a:buFont typeface="Verdana" pitchFamily="34" charset="0"/>
              <a:buNone/>
            </a:pPr>
            <a:endParaRPr lang="en-US" kern="0" dirty="0"/>
          </a:p>
          <a:p>
            <a:pPr marL="0" indent="0">
              <a:buFont typeface="Verdana" pitchFamily="34" charset="0"/>
              <a:buNone/>
            </a:pPr>
            <a:r>
              <a:rPr lang="en-US" strike="sngStrike" kern="0" dirty="0" smtClean="0">
                <a:solidFill>
                  <a:srgbClr val="FF0000"/>
                </a:solidFill>
              </a:rPr>
              <a:t>x + 1 = y;</a:t>
            </a:r>
            <a:endParaRPr lang="nl-NL" strike="sngStrike" kern="0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9165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&lt;r-</a:t>
            </a:r>
            <a:r>
              <a:rPr lang="nl-NL" dirty="0" err="1" smtClean="0"/>
              <a:t>value</a:t>
            </a:r>
            <a:r>
              <a:rPr lang="nl-NL" dirty="0" smtClean="0"/>
              <a:t>&gt;: Waar toe te passen?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condities: </a:t>
            </a:r>
            <a:r>
              <a:rPr lang="nl-NL" dirty="0" err="1" smtClean="0"/>
              <a:t>If</a:t>
            </a:r>
            <a:r>
              <a:rPr lang="nl-NL" dirty="0" smtClean="0"/>
              <a:t> / </a:t>
            </a:r>
            <a:r>
              <a:rPr lang="nl-NL" dirty="0" err="1" smtClean="0"/>
              <a:t>While</a:t>
            </a:r>
            <a:r>
              <a:rPr lang="nl-NL" dirty="0" smtClean="0"/>
              <a:t> / Case</a:t>
            </a:r>
          </a:p>
          <a:p>
            <a:pPr marL="2794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 &lt;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 smtClean="0">
                <a:cs typeface="Courier New" panose="02070309020205020404" pitchFamily="49" charset="0"/>
                <a:sym typeface="Wingdings" panose="05000000000000000000" pitchFamily="2" charset="2"/>
              </a:rPr>
              <a:t>Argument in function call</a:t>
            </a:r>
          </a:p>
          <a:p>
            <a:pPr marL="2794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atan2(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 * y / 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 * x /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  <a:endParaRPr lang="nl-NL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79400" lvl="1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79400" lvl="1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; 		// </a:t>
            </a:r>
            <a:r>
              <a:rPr lang="en-US" dirty="0" err="1"/>
              <a:t>constante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;		</a:t>
            </a:r>
            <a:r>
              <a:rPr lang="en-US" dirty="0" smtClean="0"/>
              <a:t>	// </a:t>
            </a:r>
            <a:r>
              <a:rPr lang="en-US" dirty="0"/>
              <a:t>identifier</a:t>
            </a:r>
          </a:p>
          <a:p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sin( y )</a:t>
            </a:r>
            <a:r>
              <a:rPr lang="en-US" dirty="0"/>
              <a:t>;		// </a:t>
            </a:r>
            <a:r>
              <a:rPr lang="en-US" dirty="0" err="1"/>
              <a:t>functie</a:t>
            </a:r>
            <a:r>
              <a:rPr lang="en-US" dirty="0"/>
              <a:t> – </a:t>
            </a:r>
            <a:r>
              <a:rPr lang="en-US" dirty="0" err="1"/>
              <a:t>aanroep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>
                <a:solidFill>
                  <a:srgbClr val="FF0000"/>
                </a:solidFill>
              </a:rPr>
              <a:t>y + z</a:t>
            </a:r>
            <a:r>
              <a:rPr lang="en-US" dirty="0"/>
              <a:t>;		// operator +,  –, *, /, ... maar </a:t>
            </a:r>
            <a:r>
              <a:rPr lang="en-US" dirty="0" err="1"/>
              <a:t>ook</a:t>
            </a:r>
            <a:r>
              <a:rPr lang="en-US" dirty="0"/>
              <a:t> &lt;, &gt;, &amp;&amp;, ||, ...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7" name="Tekstvak 6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4445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Acties uitvoeren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15090" y="1844824"/>
            <a:ext cx="9040283" cy="4028927"/>
          </a:xfrm>
        </p:spPr>
        <p:txBody>
          <a:bodyPr/>
          <a:lstStyle/>
          <a:p>
            <a:pPr marL="0" indent="0">
              <a:buNone/>
            </a:pPr>
            <a:endParaRPr lang="nl-NL" i="1" dirty="0"/>
          </a:p>
          <a:p>
            <a:pPr marL="0" indent="0">
              <a:buNone/>
            </a:pPr>
            <a:endParaRPr lang="nl-NL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499773" y="6465888"/>
            <a:ext cx="1212851" cy="252412"/>
          </a:xfrm>
        </p:spPr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091473" y="2271779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Node</a:t>
            </a:r>
            <a:endParaRPr lang="nl-NL" sz="1400" dirty="0"/>
          </a:p>
        </p:txBody>
      </p:sp>
      <p:cxnSp>
        <p:nvCxnSpPr>
          <p:cNvPr id="7" name="Straight Connector 7"/>
          <p:cNvCxnSpPr/>
          <p:nvPr/>
        </p:nvCxnSpPr>
        <p:spPr>
          <a:xfrm flipH="1">
            <a:off x="6004612" y="2899718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9"/>
          <p:cNvGrpSpPr/>
          <p:nvPr/>
        </p:nvGrpSpPr>
        <p:grpSpPr>
          <a:xfrm>
            <a:off x="5866725" y="2652516"/>
            <a:ext cx="275771" cy="262422"/>
            <a:chOff x="5515429" y="5072743"/>
            <a:chExt cx="275771" cy="262422"/>
          </a:xfrm>
        </p:grpSpPr>
        <p:cxnSp>
          <p:nvCxnSpPr>
            <p:cNvPr id="28" name="Straight Connector 9"/>
            <p:cNvCxnSpPr/>
            <p:nvPr/>
          </p:nvCxnSpPr>
          <p:spPr>
            <a:xfrm flipH="1">
              <a:off x="5515429" y="5072743"/>
              <a:ext cx="152402" cy="262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/>
            <p:cNvCxnSpPr/>
            <p:nvPr/>
          </p:nvCxnSpPr>
          <p:spPr>
            <a:xfrm>
              <a:off x="5675091" y="5082332"/>
              <a:ext cx="116109" cy="25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/>
            <p:cNvCxnSpPr/>
            <p:nvPr/>
          </p:nvCxnSpPr>
          <p:spPr>
            <a:xfrm flipH="1">
              <a:off x="5515429" y="5335165"/>
              <a:ext cx="275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24"/>
          <p:cNvCxnSpPr/>
          <p:nvPr/>
        </p:nvCxnSpPr>
        <p:spPr>
          <a:xfrm flipH="1">
            <a:off x="2512349" y="3027020"/>
            <a:ext cx="7462546" cy="49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7"/>
          <p:cNvSpPr txBox="1"/>
          <p:nvPr/>
        </p:nvSpPr>
        <p:spPr>
          <a:xfrm>
            <a:off x="1591954" y="3466681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DoNothing</a:t>
            </a:r>
            <a:endParaRPr lang="nl-NL" sz="1400" dirty="0"/>
          </a:p>
        </p:txBody>
      </p:sp>
      <p:sp>
        <p:nvSpPr>
          <p:cNvPr id="11" name="TextBox 28"/>
          <p:cNvSpPr txBox="1"/>
          <p:nvPr/>
        </p:nvSpPr>
        <p:spPr>
          <a:xfrm>
            <a:off x="3943268" y="3481196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Jump</a:t>
            </a:r>
            <a:endParaRPr lang="nl-NL" sz="1400" dirty="0"/>
          </a:p>
        </p:txBody>
      </p:sp>
      <p:sp>
        <p:nvSpPr>
          <p:cNvPr id="12" name="TextBox 29"/>
          <p:cNvSpPr txBox="1"/>
          <p:nvPr/>
        </p:nvSpPr>
        <p:spPr>
          <a:xfrm>
            <a:off x="6396181" y="3437653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ConditionalJump</a:t>
            </a:r>
            <a:endParaRPr lang="nl-NL" sz="1400" dirty="0"/>
          </a:p>
        </p:txBody>
      </p:sp>
      <p:cxnSp>
        <p:nvCxnSpPr>
          <p:cNvPr id="13" name="Straight Connector 30"/>
          <p:cNvCxnSpPr/>
          <p:nvPr/>
        </p:nvCxnSpPr>
        <p:spPr>
          <a:xfrm>
            <a:off x="7317834" y="3045556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4"/>
          <p:cNvCxnSpPr/>
          <p:nvPr/>
        </p:nvCxnSpPr>
        <p:spPr>
          <a:xfrm>
            <a:off x="4872171" y="3067330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5"/>
          <p:cNvCxnSpPr/>
          <p:nvPr/>
        </p:nvCxnSpPr>
        <p:spPr>
          <a:xfrm>
            <a:off x="2520863" y="3052812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/>
          <p:cNvSpPr txBox="1"/>
          <p:nvPr/>
        </p:nvSpPr>
        <p:spPr>
          <a:xfrm>
            <a:off x="8897375" y="3428505"/>
            <a:ext cx="21550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AbstractFunctionCall</a:t>
            </a:r>
            <a:endParaRPr lang="nl-NL" sz="1400" baseline="30000" dirty="0"/>
          </a:p>
        </p:txBody>
      </p:sp>
      <p:cxnSp>
        <p:nvCxnSpPr>
          <p:cNvPr id="17" name="Straight Connector 30"/>
          <p:cNvCxnSpPr/>
          <p:nvPr/>
        </p:nvCxnSpPr>
        <p:spPr>
          <a:xfrm>
            <a:off x="9961643" y="3038932"/>
            <a:ext cx="0" cy="38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9"/>
          <p:cNvGrpSpPr/>
          <p:nvPr/>
        </p:nvGrpSpPr>
        <p:grpSpPr>
          <a:xfrm>
            <a:off x="9822498" y="3809560"/>
            <a:ext cx="275771" cy="262422"/>
            <a:chOff x="5515429" y="5072743"/>
            <a:chExt cx="275771" cy="262422"/>
          </a:xfrm>
        </p:grpSpPr>
        <p:cxnSp>
          <p:nvCxnSpPr>
            <p:cNvPr id="25" name="Straight Connector 9"/>
            <p:cNvCxnSpPr/>
            <p:nvPr/>
          </p:nvCxnSpPr>
          <p:spPr>
            <a:xfrm flipH="1">
              <a:off x="5515429" y="5072743"/>
              <a:ext cx="152402" cy="262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1"/>
            <p:cNvCxnSpPr/>
            <p:nvPr/>
          </p:nvCxnSpPr>
          <p:spPr>
            <a:xfrm>
              <a:off x="5675091" y="5082332"/>
              <a:ext cx="116109" cy="25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flipH="1">
              <a:off x="5515429" y="5335165"/>
              <a:ext cx="2757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7"/>
          <p:cNvCxnSpPr/>
          <p:nvPr/>
        </p:nvCxnSpPr>
        <p:spPr>
          <a:xfrm flipH="1">
            <a:off x="9947142" y="4084529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/>
          <p:cNvCxnSpPr/>
          <p:nvPr/>
        </p:nvCxnSpPr>
        <p:spPr>
          <a:xfrm>
            <a:off x="8759958" y="4254559"/>
            <a:ext cx="240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7"/>
          <p:cNvCxnSpPr/>
          <p:nvPr/>
        </p:nvCxnSpPr>
        <p:spPr>
          <a:xfrm flipH="1">
            <a:off x="8764226" y="4236929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 flipH="1">
            <a:off x="11166342" y="4244189"/>
            <a:ext cx="4" cy="17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9"/>
          <p:cNvSpPr txBox="1"/>
          <p:nvPr/>
        </p:nvSpPr>
        <p:spPr>
          <a:xfrm>
            <a:off x="7820157" y="4417367"/>
            <a:ext cx="19070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DirectFunctionCall</a:t>
            </a:r>
            <a:endParaRPr lang="nl-NL" sz="1400" dirty="0"/>
          </a:p>
        </p:txBody>
      </p:sp>
      <p:sp>
        <p:nvSpPr>
          <p:cNvPr id="24" name="TextBox 29"/>
          <p:cNvSpPr txBox="1"/>
          <p:nvPr/>
        </p:nvSpPr>
        <p:spPr>
          <a:xfrm>
            <a:off x="10085333" y="4417363"/>
            <a:ext cx="18433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FunctionCall</a:t>
            </a:r>
            <a:endParaRPr lang="nl-NL" sz="1400" dirty="0"/>
          </a:p>
        </p:txBody>
      </p:sp>
      <p:sp>
        <p:nvSpPr>
          <p:cNvPr id="31" name="Tekstvak 30"/>
          <p:cNvSpPr txBox="1"/>
          <p:nvPr/>
        </p:nvSpPr>
        <p:spPr>
          <a:xfrm rot="180000">
            <a:off x="6571321" y="5380352"/>
            <a:ext cx="232307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Variabelen</a:t>
            </a:r>
            <a:r>
              <a:rPr lang="en-US" i="1" dirty="0" smtClean="0"/>
              <a:t> GET-SET </a:t>
            </a:r>
          </a:p>
          <a:p>
            <a:r>
              <a:rPr lang="en-US" i="1" dirty="0" err="1" smtClean="0"/>
              <a:t>Constantes</a:t>
            </a:r>
            <a:endParaRPr lang="nl-NL" i="1" dirty="0"/>
          </a:p>
        </p:txBody>
      </p:sp>
      <p:sp>
        <p:nvSpPr>
          <p:cNvPr id="32" name="Tekstvak 31"/>
          <p:cNvSpPr txBox="1"/>
          <p:nvPr/>
        </p:nvSpPr>
        <p:spPr>
          <a:xfrm rot="180000">
            <a:off x="9982779" y="5558571"/>
            <a:ext cx="142218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Calculations</a:t>
            </a:r>
            <a:endParaRPr lang="nl-NL" i="1" dirty="0"/>
          </a:p>
        </p:txBody>
      </p:sp>
      <p:cxnSp>
        <p:nvCxnSpPr>
          <p:cNvPr id="34" name="Rechte verbindingslijn met pijl 33"/>
          <p:cNvCxnSpPr>
            <a:stCxn id="31" idx="0"/>
            <a:endCxn id="23" idx="2"/>
          </p:cNvCxnSpPr>
          <p:nvPr/>
        </p:nvCxnSpPr>
        <p:spPr>
          <a:xfrm flipV="1">
            <a:off x="7748159" y="4725144"/>
            <a:ext cx="1025523" cy="65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2" idx="0"/>
          </p:cNvCxnSpPr>
          <p:nvPr/>
        </p:nvCxnSpPr>
        <p:spPr>
          <a:xfrm flipV="1">
            <a:off x="10702730" y="4725140"/>
            <a:ext cx="483166" cy="83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38" name="Tekstvak 37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40" name="Tekstvak 39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41" name="Tekstvak 40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42" name="Tekstvak 41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43" name="Tekstvak 42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817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Volgordelijkheid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6 + 3 * 5</a:t>
            </a:r>
            <a:r>
              <a:rPr lang="en-US" dirty="0"/>
              <a:t>		</a:t>
            </a:r>
            <a:r>
              <a:rPr lang="en-US" dirty="0" smtClean="0"/>
              <a:t>21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 smtClean="0"/>
              <a:t> 	45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3 &lt;&lt; 1 + 2</a:t>
            </a:r>
            <a:r>
              <a:rPr lang="en-US" dirty="0"/>
              <a:t>		</a:t>
            </a:r>
            <a:r>
              <a:rPr lang="en-US" dirty="0" smtClean="0"/>
              <a:t>8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24</a:t>
            </a:r>
          </a:p>
          <a:p>
            <a:pPr marL="0" indent="0">
              <a:buNone/>
            </a:pPr>
            <a:r>
              <a:rPr lang="en-US" i="1" dirty="0"/>
              <a:t>true || false &amp;&amp; true</a:t>
            </a:r>
            <a:r>
              <a:rPr lang="en-US" dirty="0"/>
              <a:t>	</a:t>
            </a:r>
            <a:r>
              <a:rPr lang="en-US" dirty="0" smtClean="0"/>
              <a:t>true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false</a:t>
            </a:r>
          </a:p>
          <a:p>
            <a:pPr marL="0" indent="0">
              <a:buNone/>
            </a:pPr>
            <a:r>
              <a:rPr lang="en-US" i="1" dirty="0"/>
              <a:t>true &amp;&amp; false == false</a:t>
            </a:r>
            <a:r>
              <a:rPr lang="en-US" dirty="0"/>
              <a:t>	</a:t>
            </a:r>
            <a:r>
              <a:rPr lang="en-US" dirty="0" smtClean="0"/>
              <a:t>true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false</a:t>
            </a:r>
          </a:p>
          <a:p>
            <a:pPr marL="0" indent="0">
              <a:buNone/>
            </a:pPr>
            <a:r>
              <a:rPr lang="en-US" i="1" dirty="0"/>
              <a:t>6 +  – 1		</a:t>
            </a:r>
            <a:r>
              <a:rPr lang="en-US" dirty="0"/>
              <a:t>	</a:t>
            </a:r>
            <a:r>
              <a:rPr lang="en-US" dirty="0" smtClean="0"/>
              <a:t>5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7</a:t>
            </a:r>
          </a:p>
          <a:p>
            <a:pPr marL="0" indent="0">
              <a:buNone/>
            </a:pPr>
            <a:r>
              <a:rPr lang="en-US" i="1" dirty="0"/>
              <a:t>6 + + 2		</a:t>
            </a:r>
            <a:r>
              <a:rPr lang="en-US" dirty="0"/>
              <a:t>	</a:t>
            </a:r>
            <a:r>
              <a:rPr lang="en-US" dirty="0" smtClean="0"/>
              <a:t>8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6 ++ 2		</a:t>
            </a:r>
            <a:r>
              <a:rPr lang="en-US" dirty="0"/>
              <a:t>	</a:t>
            </a:r>
            <a:r>
              <a:rPr lang="en-US" dirty="0" smtClean="0"/>
              <a:t>8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6 + 2 == 8	</a:t>
            </a:r>
            <a:r>
              <a:rPr lang="en-US" dirty="0"/>
              <a:t>	</a:t>
            </a:r>
            <a:r>
              <a:rPr lang="en-US" dirty="0" smtClean="0"/>
              <a:t>true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false</a:t>
            </a:r>
          </a:p>
          <a:p>
            <a:pPr marL="0" indent="0">
              <a:buNone/>
            </a:pPr>
            <a:r>
              <a:rPr lang="en-US" i="1" dirty="0"/>
              <a:t>6 – 2 + 3	</a:t>
            </a: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	</a:t>
            </a:r>
            <a:r>
              <a:rPr lang="en-US" i="1" dirty="0" smtClean="0"/>
              <a:t>of</a:t>
            </a:r>
            <a:r>
              <a:rPr lang="en-US" dirty="0"/>
              <a:t>	7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Denk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over </a:t>
            </a:r>
            <a:r>
              <a:rPr lang="en-US" b="1" dirty="0" err="1" smtClean="0"/>
              <a:t>na</a:t>
            </a:r>
            <a:r>
              <a:rPr lang="en-US" b="1" dirty="0" smtClean="0"/>
              <a:t>!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Tekstvak 5"/>
          <p:cNvSpPr txBox="1"/>
          <p:nvPr/>
        </p:nvSpPr>
        <p:spPr>
          <a:xfrm rot="180000">
            <a:off x="8379940" y="1258992"/>
            <a:ext cx="3312368" cy="20621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dirty="0"/>
              <a:t>(   )	</a:t>
            </a:r>
            <a:r>
              <a:rPr lang="en-US" i="1" dirty="0" err="1">
                <a:solidFill>
                  <a:srgbClr val="C00000"/>
                </a:solidFill>
              </a:rPr>
              <a:t>Hoogste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prioriteit</a:t>
            </a:r>
            <a:endParaRPr lang="en-US" i="1" dirty="0">
              <a:solidFill>
                <a:srgbClr val="C00000"/>
              </a:solidFill>
            </a:endParaRPr>
          </a:p>
          <a:p>
            <a:pPr fontAlgn="t"/>
            <a:r>
              <a:rPr lang="nl-NL" dirty="0" err="1"/>
              <a:t>unair</a:t>
            </a:r>
            <a:r>
              <a:rPr lang="nl-NL" dirty="0"/>
              <a:t> + - ~ ! ++ --	</a:t>
            </a:r>
            <a:endParaRPr lang="en-US" dirty="0"/>
          </a:p>
          <a:p>
            <a:pPr fontAlgn="t"/>
            <a:r>
              <a:rPr lang="nl-NL" dirty="0"/>
              <a:t>* / % &lt;&lt; &gt;&gt;</a:t>
            </a:r>
            <a:endParaRPr lang="en-US" dirty="0"/>
          </a:p>
          <a:p>
            <a:pPr fontAlgn="t"/>
            <a:r>
              <a:rPr lang="nl-NL" dirty="0"/>
              <a:t>binair + - ^ &amp; | \</a:t>
            </a:r>
            <a:endParaRPr lang="en-US" dirty="0"/>
          </a:p>
          <a:p>
            <a:pPr fontAlgn="t"/>
            <a:r>
              <a:rPr lang="nl-NL" dirty="0"/>
              <a:t>== != &lt; &lt;= &gt; &gt;=</a:t>
            </a:r>
            <a:endParaRPr lang="en-US" dirty="0"/>
          </a:p>
          <a:p>
            <a:pPr fontAlgn="t"/>
            <a:r>
              <a:rPr lang="nl-NL" dirty="0"/>
              <a:t>&amp;&amp; ||</a:t>
            </a:r>
            <a:endParaRPr lang="en-US" dirty="0"/>
          </a:p>
          <a:p>
            <a:pPr fontAlgn="t"/>
            <a:r>
              <a:rPr lang="nl-NL" dirty="0"/>
              <a:t>=	</a:t>
            </a:r>
            <a:r>
              <a:rPr lang="nl-NL" i="1" dirty="0">
                <a:solidFill>
                  <a:srgbClr val="C00000"/>
                </a:solidFill>
              </a:rPr>
              <a:t>Laagste prioriteit</a:t>
            </a:r>
            <a:endParaRPr lang="en-US" i="1" dirty="0">
              <a:solidFill>
                <a:srgbClr val="C00000"/>
              </a:solidFill>
            </a:endParaRPr>
          </a:p>
          <a:p>
            <a:endParaRPr lang="nl-NL" dirty="0"/>
          </a:p>
        </p:txBody>
      </p:sp>
      <p:cxnSp>
        <p:nvCxnSpPr>
          <p:cNvPr id="7" name="Rechte verbindingslijn 6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30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Benodigdheden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1 </a:t>
            </a:r>
            <a:r>
              <a:rPr lang="en-US" dirty="0" err="1" smtClean="0"/>
              <a:t>rij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(linked list)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ActionNodes</a:t>
            </a:r>
            <a:r>
              <a:rPr lang="en-US" dirty="0" smtClean="0"/>
              <a:t> (Direct / Function calls)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 </a:t>
            </a:r>
            <a:r>
              <a:rPr lang="en-US" dirty="0" err="1" smtClean="0"/>
              <a:t>groep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opslag</a:t>
            </a:r>
            <a:r>
              <a:rPr lang="en-US" dirty="0" smtClean="0"/>
              <a:t> / </a:t>
            </a:r>
            <a:r>
              <a:rPr lang="en-US" dirty="0" err="1" smtClean="0"/>
              <a:t>ophalen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1026" name="Picture 2" descr="silhouettes-people-row-some-colour-casual-44863260.jpg (532×16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551361"/>
            <a:ext cx="50673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lin_10_10-row-of-people.jpg (380×25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495419"/>
            <a:ext cx="2755404" cy="18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 rot="20792835">
            <a:off x="9675775" y="3615693"/>
            <a:ext cx="187446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stapel</a:t>
            </a:r>
            <a:r>
              <a:rPr lang="en-US" sz="2400" dirty="0" smtClean="0"/>
              <a:t> </a:t>
            </a:r>
            <a:r>
              <a:rPr lang="en-US" sz="2400" dirty="0" err="1" smtClean="0"/>
              <a:t>briefjes</a:t>
            </a:r>
            <a:endParaRPr lang="nl-NL" sz="2400" dirty="0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6" name="Tekstvak 15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251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Max(a </a:t>
            </a:r>
            <a:r>
              <a:rPr lang="en-US" dirty="0"/>
              <a:t>+ </a:t>
            </a:r>
            <a:r>
              <a:rPr lang="en-US" dirty="0" smtClean="0"/>
              <a:t>2, b ++, </a:t>
            </a:r>
            <a:r>
              <a:rPr lang="en-US" dirty="0" err="1" smtClean="0"/>
              <a:t>SqRt</a:t>
            </a:r>
            <a:r>
              <a:rPr lang="en-US" dirty="0" smtClean="0"/>
              <a:t>(c));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 err="1" smtClean="0"/>
              <a:t>Gegeven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variabelen</a:t>
            </a:r>
            <a:r>
              <a:rPr lang="en-US" sz="2000" b="1" dirty="0" smtClean="0"/>
              <a:t>:</a:t>
            </a:r>
          </a:p>
          <a:p>
            <a:pPr marL="0" indent="0" algn="ctr">
              <a:buNone/>
            </a:pPr>
            <a:r>
              <a:rPr lang="en-US" sz="2000" dirty="0" smtClean="0"/>
              <a:t>a = 3</a:t>
            </a:r>
          </a:p>
          <a:p>
            <a:pPr marL="0" indent="0" algn="ctr">
              <a:buNone/>
            </a:pPr>
            <a:r>
              <a:rPr lang="en-US" sz="2000" dirty="0"/>
              <a:t>b</a:t>
            </a:r>
            <a:r>
              <a:rPr lang="en-US" sz="2000" dirty="0" smtClean="0"/>
              <a:t> = 8</a:t>
            </a:r>
          </a:p>
          <a:p>
            <a:pPr marL="0" indent="0" algn="ctr">
              <a:buNone/>
            </a:pPr>
            <a:r>
              <a:rPr lang="en-US" sz="2000" dirty="0" smtClean="0"/>
              <a:t>c = 9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b="1" dirty="0" smtClean="0"/>
              <a:t>Calculate:</a:t>
            </a:r>
          </a:p>
          <a:p>
            <a:pPr marL="0" indent="0" algn="ctr">
              <a:buNone/>
            </a:pPr>
            <a:r>
              <a:rPr lang="en-US" sz="2000" dirty="0" smtClean="0"/>
              <a:t>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7" name="Tekstvak 6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693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= Max(a + 2, b ++, </a:t>
            </a:r>
            <a:r>
              <a:rPr lang="en-US" dirty="0" err="1"/>
              <a:t>SqRt</a:t>
            </a:r>
            <a:r>
              <a:rPr lang="en-US" dirty="0"/>
              <a:t>(c));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$001,  $002, $003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Virtual Machine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 die </a:t>
            </a:r>
            <a:r>
              <a:rPr lang="en-US" dirty="0" err="1" smtClean="0"/>
              <a:t>een</a:t>
            </a:r>
            <a:r>
              <a:rPr lang="en-US" dirty="0" smtClean="0"/>
              <a:t> GET </a:t>
            </a:r>
            <a:r>
              <a:rPr lang="en-US" dirty="0" err="1" smtClean="0"/>
              <a:t>en</a:t>
            </a:r>
            <a:r>
              <a:rPr lang="en-US" dirty="0" smtClean="0"/>
              <a:t> SET </a:t>
            </a:r>
            <a:r>
              <a:rPr lang="en-US" dirty="0" err="1" smtClean="0"/>
              <a:t>kent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Direct: </a:t>
            </a:r>
            <a:r>
              <a:rPr lang="en-US" dirty="0"/>
              <a:t>	</a:t>
            </a:r>
            <a:r>
              <a:rPr lang="en-US" dirty="0" smtClean="0"/>
              <a:t>	[	</a:t>
            </a:r>
            <a:r>
              <a:rPr lang="en-US" dirty="0" err="1" smtClean="0"/>
              <a:t>ConstToReturn</a:t>
            </a:r>
            <a:r>
              <a:rPr lang="en-US" dirty="0" smtClean="0"/>
              <a:t>,	2</a:t>
            </a:r>
            <a:r>
              <a:rPr lang="en-US" dirty="0"/>
              <a:t>	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Direct:		[	</a:t>
            </a:r>
            <a:r>
              <a:rPr lang="en-US" dirty="0" err="1" smtClean="0"/>
              <a:t>GetReturn</a:t>
            </a:r>
            <a:r>
              <a:rPr lang="en-US" dirty="0" smtClean="0"/>
              <a:t>,	$000	]</a:t>
            </a:r>
          </a:p>
          <a:p>
            <a:pPr marL="0" indent="0">
              <a:buNone/>
            </a:pPr>
            <a:r>
              <a:rPr lang="en-US" dirty="0" smtClean="0"/>
              <a:t>	Function:	[	Add, 		a,	$000	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Direct:		[	</a:t>
            </a:r>
            <a:r>
              <a:rPr lang="en-US" dirty="0" err="1" smtClean="0"/>
              <a:t>GetReturn</a:t>
            </a:r>
            <a:r>
              <a:rPr lang="en-US" dirty="0" smtClean="0"/>
              <a:t>,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$001</a:t>
            </a:r>
            <a:r>
              <a:rPr lang="en-US" dirty="0" smtClean="0"/>
              <a:t>	]</a:t>
            </a:r>
          </a:p>
          <a:p>
            <a:pPr marL="0" indent="0">
              <a:buNone/>
            </a:pPr>
            <a:r>
              <a:rPr lang="en-US" dirty="0" smtClean="0"/>
              <a:t> 	Function: 	[	</a:t>
            </a:r>
            <a:r>
              <a:rPr lang="en-US" dirty="0" err="1" smtClean="0"/>
              <a:t>PlusPlus</a:t>
            </a:r>
            <a:r>
              <a:rPr lang="en-US" dirty="0" smtClean="0"/>
              <a:t>,		b	]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1300" i="1" dirty="0" err="1" smtClean="0"/>
              <a:t>Zet</a:t>
            </a:r>
            <a:r>
              <a:rPr lang="en-US" sz="1300" i="1" dirty="0" smtClean="0"/>
              <a:t> b op de </a:t>
            </a:r>
            <a:r>
              <a:rPr lang="en-US" sz="1300" i="1" dirty="0" err="1" smtClean="0"/>
              <a:t>ReturnValue</a:t>
            </a:r>
            <a:r>
              <a:rPr lang="en-US" sz="1300" i="1" dirty="0" smtClean="0"/>
              <a:t>, </a:t>
            </a:r>
            <a:r>
              <a:rPr lang="en-US" sz="1300" i="1" dirty="0" err="1" smtClean="0"/>
              <a:t>hoogt</a:t>
            </a:r>
            <a:r>
              <a:rPr lang="en-US" sz="1300" i="1" dirty="0" smtClean="0"/>
              <a:t> hem op </a:t>
            </a:r>
            <a:r>
              <a:rPr lang="en-US" sz="1300" i="1" dirty="0" err="1" smtClean="0"/>
              <a:t>en</a:t>
            </a:r>
            <a:r>
              <a:rPr lang="en-US" sz="1300" i="1" dirty="0" smtClean="0"/>
              <a:t> </a:t>
            </a:r>
            <a:r>
              <a:rPr lang="en-US" sz="1300" i="1" dirty="0" err="1" smtClean="0"/>
              <a:t>slaat</a:t>
            </a:r>
            <a:r>
              <a:rPr lang="en-US" sz="1300" i="1" dirty="0" smtClean="0"/>
              <a:t> </a:t>
            </a:r>
            <a:r>
              <a:rPr lang="en-US" sz="1300" i="1" dirty="0" smtClean="0"/>
              <a:t>hem </a:t>
            </a:r>
            <a:r>
              <a:rPr lang="en-US" sz="1300" i="1" dirty="0" err="1" smtClean="0"/>
              <a:t>weer</a:t>
            </a:r>
            <a:r>
              <a:rPr lang="en-US" sz="1300" i="1" dirty="0" smtClean="0"/>
              <a:t> op.</a:t>
            </a:r>
            <a:endParaRPr lang="en-US" sz="13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Direct		[	</a:t>
            </a:r>
            <a:r>
              <a:rPr lang="en-US" dirty="0" err="1" smtClean="0"/>
              <a:t>GetReturn</a:t>
            </a:r>
            <a:r>
              <a:rPr lang="en-US" dirty="0" smtClean="0"/>
              <a:t>,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$002	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Function:	[	</a:t>
            </a:r>
            <a:r>
              <a:rPr lang="en-US" dirty="0" err="1" smtClean="0"/>
              <a:t>SqRt</a:t>
            </a:r>
            <a:r>
              <a:rPr lang="en-US" dirty="0" smtClean="0"/>
              <a:t>,		c	]</a:t>
            </a:r>
          </a:p>
          <a:p>
            <a:pPr marL="0" indent="0">
              <a:buNone/>
            </a:pPr>
            <a:r>
              <a:rPr lang="en-US" dirty="0" smtClean="0"/>
              <a:t>	Direct:		[	</a:t>
            </a:r>
            <a:r>
              <a:rPr lang="en-US" dirty="0" err="1" smtClean="0"/>
              <a:t>GetReturn</a:t>
            </a:r>
            <a:r>
              <a:rPr lang="en-US" dirty="0" smtClean="0"/>
              <a:t>,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$003</a:t>
            </a:r>
            <a:r>
              <a:rPr lang="en-US" dirty="0" smtClean="0"/>
              <a:t>	]</a:t>
            </a:r>
          </a:p>
          <a:p>
            <a:pPr marL="0" indent="0">
              <a:buNone/>
            </a:pPr>
            <a:r>
              <a:rPr lang="en-US" dirty="0" smtClean="0"/>
              <a:t>	Function</a:t>
            </a:r>
            <a:r>
              <a:rPr lang="en-US" dirty="0"/>
              <a:t>:	[	</a:t>
            </a:r>
            <a:r>
              <a:rPr lang="en-US" dirty="0" smtClean="0"/>
              <a:t>Max,</a:t>
            </a:r>
            <a:r>
              <a:rPr lang="en-US" dirty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$001, 	$002, 	$003</a:t>
            </a:r>
            <a:r>
              <a:rPr lang="en-US" dirty="0" smtClean="0"/>
              <a:t>	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Direct:		[	</a:t>
            </a:r>
            <a:r>
              <a:rPr lang="en-US" dirty="0" err="1" smtClean="0"/>
              <a:t>GetReturn</a:t>
            </a:r>
            <a:r>
              <a:rPr lang="en-US" dirty="0" smtClean="0"/>
              <a:t>, 	x	]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Tekstvak 4"/>
          <p:cNvSpPr txBox="1"/>
          <p:nvPr/>
        </p:nvSpPr>
        <p:spPr>
          <a:xfrm rot="21258959">
            <a:off x="10159150" y="997575"/>
            <a:ext cx="187220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creatie</a:t>
            </a:r>
            <a:r>
              <a:rPr lang="en-US" dirty="0" smtClean="0"/>
              <a:t> van </a:t>
            </a:r>
            <a:r>
              <a:rPr lang="en-US" dirty="0" err="1" smtClean="0"/>
              <a:t>unieke</a:t>
            </a:r>
            <a:r>
              <a:rPr lang="en-US" dirty="0" smtClean="0"/>
              <a:t> temp </a:t>
            </a:r>
            <a:r>
              <a:rPr lang="en-US" dirty="0" err="1" smtClean="0"/>
              <a:t>variabelen</a:t>
            </a:r>
            <a:r>
              <a:rPr lang="en-US" dirty="0" smtClean="0"/>
              <a:t>, $ mag in </a:t>
            </a:r>
            <a:r>
              <a:rPr lang="en-US" dirty="0" err="1" smtClean="0"/>
              <a:t>mijn</a:t>
            </a:r>
            <a:r>
              <a:rPr lang="en-US" dirty="0" smtClean="0"/>
              <a:t> </a:t>
            </a:r>
            <a:r>
              <a:rPr lang="en-US" dirty="0" err="1" smtClean="0"/>
              <a:t>taal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H="1">
            <a:off x="8688288" y="1609727"/>
            <a:ext cx="1397733" cy="73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5" name="Tekstvak 14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6" name="Tekstvak 15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7" name="Tekstvak 16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728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FunctionCall</a:t>
            </a:r>
            <a:r>
              <a:rPr lang="en-US" dirty="0" smtClean="0"/>
              <a:t> of </a:t>
            </a:r>
            <a:r>
              <a:rPr lang="en-US" dirty="0" err="1" smtClean="0"/>
              <a:t>DirectFunctionCall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DirectFunctionCall</a:t>
            </a:r>
            <a:r>
              <a:rPr lang="en-US" b="1" dirty="0" smtClean="0"/>
              <a:t>: </a:t>
            </a:r>
            <a:r>
              <a:rPr lang="en-US" b="1" dirty="0" err="1" smtClean="0"/>
              <a:t>Waarden</a:t>
            </a:r>
            <a:r>
              <a:rPr lang="en-US" b="1" dirty="0" smtClean="0"/>
              <a:t> van/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ReturnValue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2 parameters</a:t>
            </a:r>
          </a:p>
          <a:p>
            <a:pPr lvl="1"/>
            <a:r>
              <a:rPr lang="en-US" dirty="0" err="1" smtClean="0"/>
              <a:t>Actie</a:t>
            </a:r>
            <a:r>
              <a:rPr lang="en-US" dirty="0" smtClean="0"/>
              <a:t>				GET, CONST</a:t>
            </a:r>
            <a:r>
              <a:rPr lang="en-US" dirty="0"/>
              <a:t>,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Input of output (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 smtClean="0"/>
              <a:t>verwijzing</a:t>
            </a:r>
            <a:r>
              <a:rPr lang="en-US" dirty="0" smtClean="0"/>
              <a:t>)	2, x, $001</a:t>
            </a:r>
          </a:p>
          <a:p>
            <a:endParaRPr lang="en-US" dirty="0" smtClean="0"/>
          </a:p>
          <a:p>
            <a:r>
              <a:rPr lang="en-US" b="1" dirty="0" err="1" smtClean="0"/>
              <a:t>FunctionCall</a:t>
            </a:r>
            <a:r>
              <a:rPr lang="en-US" b="1" dirty="0" smtClean="0"/>
              <a:t>: </a:t>
            </a:r>
            <a:r>
              <a:rPr lang="en-US" b="1" dirty="0" err="1" smtClean="0"/>
              <a:t>Logica</a:t>
            </a:r>
            <a:r>
              <a:rPr lang="en-US" b="1" dirty="0" smtClean="0"/>
              <a:t> </a:t>
            </a:r>
            <a:r>
              <a:rPr lang="en-US" b="1" dirty="0" err="1" smtClean="0"/>
              <a:t>uitvoeren</a:t>
            </a:r>
            <a:r>
              <a:rPr lang="en-US" b="1" dirty="0" smtClean="0"/>
              <a:t> =&gt; </a:t>
            </a:r>
            <a:r>
              <a:rPr lang="en-US" b="1" dirty="0" err="1" smtClean="0"/>
              <a:t>Resultaat</a:t>
            </a:r>
            <a:r>
              <a:rPr lang="en-US" b="1" dirty="0" smtClean="0"/>
              <a:t> op </a:t>
            </a:r>
            <a:r>
              <a:rPr lang="en-US" b="1" dirty="0" err="1" smtClean="0"/>
              <a:t>ReturnValue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parameters</a:t>
            </a:r>
            <a:endParaRPr lang="en-US" dirty="0"/>
          </a:p>
          <a:p>
            <a:pPr lvl="1"/>
            <a:r>
              <a:rPr lang="en-US" dirty="0" err="1" smtClean="0"/>
              <a:t>Actie</a:t>
            </a:r>
            <a:r>
              <a:rPr lang="en-US" dirty="0" smtClean="0"/>
              <a:t>				POW, PRINT, …</a:t>
            </a:r>
          </a:p>
          <a:p>
            <a:pPr lvl="1"/>
            <a:r>
              <a:rPr lang="en-US" dirty="0" smtClean="0"/>
              <a:t>Param1				x, y, $001</a:t>
            </a:r>
          </a:p>
          <a:p>
            <a:pPr lvl="1"/>
            <a:r>
              <a:rPr lang="en-US" dirty="0"/>
              <a:t>Param2				</a:t>
            </a:r>
            <a:r>
              <a:rPr lang="en-US" dirty="0" smtClean="0"/>
              <a:t>x</a:t>
            </a:r>
            <a:r>
              <a:rPr lang="en-US" dirty="0"/>
              <a:t>, y, $001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173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 naar 1 </a:t>
            </a:r>
            <a:r>
              <a:rPr lang="nl-NL" dirty="0" err="1" smtClean="0"/>
              <a:t>LinkedList</a:t>
            </a:r>
            <a:endParaRPr lang="nl-NL" dirty="0"/>
          </a:p>
        </p:txBody>
      </p:sp>
      <p:pic>
        <p:nvPicPr>
          <p:cNvPr id="35" name="Tijdelijke aanduiding voor inhoud 3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20" y="3704017"/>
            <a:ext cx="3984749" cy="115212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36" name="Afbeelding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717032"/>
            <a:ext cx="4272996" cy="12121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5517232"/>
            <a:ext cx="2722536" cy="45811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9" name="Rechte verbindingslijn met pijl 38"/>
          <p:cNvCxnSpPr/>
          <p:nvPr/>
        </p:nvCxnSpPr>
        <p:spPr>
          <a:xfrm>
            <a:off x="3984026" y="4437112"/>
            <a:ext cx="9575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H="1" flipV="1">
            <a:off x="5447928" y="4323107"/>
            <a:ext cx="1080120" cy="126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>
            <a:off x="6216274" y="4149080"/>
            <a:ext cx="1191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1703512" y="3440413"/>
            <a:ext cx="9865096" cy="2652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ijdelijke aanduiding voor inhoud 2"/>
          <p:cNvSpPr txBox="1">
            <a:spLocks/>
          </p:cNvSpPr>
          <p:nvPr/>
        </p:nvSpPr>
        <p:spPr bwMode="auto">
          <a:xfrm>
            <a:off x="1636185" y="2201864"/>
            <a:ext cx="904028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2pPr>
            <a:lvl3pPr marL="7239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3pPr>
            <a:lvl4pPr marL="965200" indent="-1397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kern="0" dirty="0" smtClean="0"/>
              <a:t>Koppel van elke </a:t>
            </a:r>
            <a:r>
              <a:rPr lang="nl-NL" kern="0" dirty="0" err="1" smtClean="0"/>
              <a:t>linked</a:t>
            </a:r>
            <a:r>
              <a:rPr lang="nl-NL" kern="0" dirty="0" smtClean="0"/>
              <a:t> list de laatste aan de eerste van de volgende</a:t>
            </a:r>
          </a:p>
          <a:p>
            <a:r>
              <a:rPr lang="nl-NL" kern="0" dirty="0" smtClean="0"/>
              <a:t>Referenties naar </a:t>
            </a:r>
            <a:r>
              <a:rPr lang="nl-NL" kern="0" dirty="0" err="1" smtClean="0"/>
              <a:t>sublijsten</a:t>
            </a:r>
            <a:r>
              <a:rPr lang="nl-NL" kern="0" dirty="0" smtClean="0"/>
              <a:t> hoeven niet bewaard te worden</a:t>
            </a:r>
          </a:p>
          <a:p>
            <a:pPr lvl="1"/>
            <a:r>
              <a:rPr lang="nl-NL" kern="0" dirty="0" smtClean="0"/>
              <a:t>Tenzij: Herhaalbare code zoals classes/functies/</a:t>
            </a:r>
            <a:r>
              <a:rPr lang="nl-NL" kern="0" dirty="0" err="1" smtClean="0"/>
              <a:t>etc</a:t>
            </a:r>
            <a:endParaRPr lang="nl-NL" kern="0" dirty="0"/>
          </a:p>
        </p:txBody>
      </p:sp>
      <p:sp>
        <p:nvSpPr>
          <p:cNvPr id="46" name="Rechthoek 45"/>
          <p:cNvSpPr/>
          <p:nvPr/>
        </p:nvSpPr>
        <p:spPr>
          <a:xfrm>
            <a:off x="2351583" y="3501008"/>
            <a:ext cx="8568953" cy="247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Nieuwe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LinkedList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alleen</a:t>
            </a:r>
            <a:r>
              <a:rPr lang="en-US" dirty="0" smtClean="0">
                <a:solidFill>
                  <a:schemeClr val="tx1"/>
                </a:solidFill>
              </a:rPr>
              <a:t> de twee </a:t>
            </a:r>
            <a:r>
              <a:rPr lang="en-US" dirty="0" err="1" smtClean="0">
                <a:solidFill>
                  <a:schemeClr val="tx1"/>
                </a:solidFill>
              </a:rPr>
              <a:t>DoNothing</a:t>
            </a:r>
            <a:r>
              <a:rPr lang="en-US" dirty="0" smtClean="0">
                <a:solidFill>
                  <a:schemeClr val="tx1"/>
                </a:solidFill>
              </a:rPr>
              <a:t> nodes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47" name="Rechte verbindingslijn 46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49" name="Tekstvak 48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50" name="Tekstvak 49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51" name="Tekstvak 50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52" name="Tekstvak 51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53" name="Tekstvak 52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54" name="Tekstvak 53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55" name="Tekstvak 54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076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(1 /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werkwijze</a:t>
            </a:r>
            <a:r>
              <a:rPr lang="en-US" dirty="0"/>
              <a:t> van het </a:t>
            </a:r>
            <a:r>
              <a:rPr lang="en-US" dirty="0" err="1"/>
              <a:t>compileren</a:t>
            </a:r>
            <a:r>
              <a:rPr lang="en-US" dirty="0"/>
              <a:t> is steeds </a:t>
            </a:r>
            <a:r>
              <a:rPr lang="en-US" dirty="0" err="1"/>
              <a:t>hetzelfde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ondernomen</a:t>
            </a:r>
            <a:r>
              <a:rPr lang="en-US" dirty="0"/>
              <a:t> </a:t>
            </a:r>
            <a:r>
              <a:rPr lang="en-US" dirty="0" err="1"/>
              <a:t>dient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de </a:t>
            </a:r>
            <a:r>
              <a:rPr lang="en-US" dirty="0" err="1"/>
              <a:t>grens</a:t>
            </a:r>
            <a:r>
              <a:rPr lang="en-US" dirty="0"/>
              <a:t> in de token list tot </a:t>
            </a:r>
            <a:r>
              <a:rPr lang="en-US" dirty="0" err="1"/>
              <a:t>waar</a:t>
            </a:r>
            <a:r>
              <a:rPr lang="en-US" dirty="0"/>
              <a:t> de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voer</a:t>
            </a:r>
            <a:r>
              <a:rPr lang="en-US" dirty="0"/>
              <a:t> de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/>
              <a:t>compile–</a:t>
            </a:r>
            <a:r>
              <a:rPr lang="en-US" dirty="0" err="1"/>
              <a:t>klasse</a:t>
            </a:r>
            <a:r>
              <a:rPr lang="en-US" dirty="0"/>
              <a:t> is </a:t>
            </a:r>
            <a:r>
              <a:rPr lang="en-US" dirty="0" err="1"/>
              <a:t>afgeleid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basisklasse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op basis van </a:t>
            </a:r>
            <a:r>
              <a:rPr lang="en-US" dirty="0" err="1"/>
              <a:t>een</a:t>
            </a:r>
            <a:r>
              <a:rPr lang="en-US" dirty="0"/>
              <a:t> token in de token list </a:t>
            </a:r>
            <a:r>
              <a:rPr lang="en-US" dirty="0" err="1"/>
              <a:t>wordt</a:t>
            </a:r>
            <a:r>
              <a:rPr lang="en-US" dirty="0"/>
              <a:t> van de </a:t>
            </a:r>
            <a:r>
              <a:rPr lang="en-US" dirty="0" err="1"/>
              <a:t>correcte</a:t>
            </a:r>
            <a:r>
              <a:rPr lang="en-US" dirty="0"/>
              <a:t> sub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instantie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pSp>
        <p:nvGrpSpPr>
          <p:cNvPr id="84" name="Groep 83"/>
          <p:cNvGrpSpPr/>
          <p:nvPr/>
        </p:nvGrpSpPr>
        <p:grpSpPr>
          <a:xfrm>
            <a:off x="1664022" y="4795349"/>
            <a:ext cx="8514442" cy="1092631"/>
            <a:chOff x="2756507" y="4691803"/>
            <a:chExt cx="8514442" cy="1092631"/>
          </a:xfrm>
        </p:grpSpPr>
        <p:sp>
          <p:nvSpPr>
            <p:cNvPr id="59" name="Tekstvak 58"/>
            <p:cNvSpPr txBox="1"/>
            <p:nvPr/>
          </p:nvSpPr>
          <p:spPr>
            <a:xfrm>
              <a:off x="6400417" y="4691803"/>
              <a:ext cx="1226622" cy="24798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Compiler</a:t>
              </a:r>
              <a:endParaRPr lang="nl-NL" sz="1000" dirty="0"/>
            </a:p>
          </p:txBody>
        </p:sp>
        <p:sp>
          <p:nvSpPr>
            <p:cNvPr id="60" name="Tekstvak 59"/>
            <p:cNvSpPr txBox="1"/>
            <p:nvPr/>
          </p:nvSpPr>
          <p:spPr>
            <a:xfrm>
              <a:off x="6936269" y="5531922"/>
              <a:ext cx="1548172" cy="24798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CompileAdd</a:t>
              </a:r>
              <a:endParaRPr lang="nl-NL" sz="1000" dirty="0"/>
            </a:p>
          </p:txBody>
        </p:sp>
        <p:sp>
          <p:nvSpPr>
            <p:cNvPr id="61" name="Tekstvak 60"/>
            <p:cNvSpPr txBox="1"/>
            <p:nvPr/>
          </p:nvSpPr>
          <p:spPr>
            <a:xfrm>
              <a:off x="8651073" y="5533683"/>
              <a:ext cx="1226622" cy="2462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CompileMultiply</a:t>
              </a:r>
              <a:endParaRPr lang="nl-NL" sz="1000" dirty="0"/>
            </a:p>
          </p:txBody>
        </p:sp>
        <p:sp>
          <p:nvSpPr>
            <p:cNvPr id="62" name="Tekstvak 61"/>
            <p:cNvSpPr txBox="1"/>
            <p:nvPr/>
          </p:nvSpPr>
          <p:spPr>
            <a:xfrm>
              <a:off x="2756507" y="5533683"/>
              <a:ext cx="1226622" cy="2462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CompileWhile</a:t>
              </a:r>
              <a:endParaRPr lang="nl-NL" sz="1000" dirty="0"/>
            </a:p>
          </p:txBody>
        </p:sp>
        <p:sp>
          <p:nvSpPr>
            <p:cNvPr id="63" name="Tekstvak 62"/>
            <p:cNvSpPr txBox="1"/>
            <p:nvPr/>
          </p:nvSpPr>
          <p:spPr>
            <a:xfrm>
              <a:off x="5543015" y="5538213"/>
              <a:ext cx="1226622" cy="2462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CompileIf</a:t>
              </a:r>
              <a:endParaRPr lang="nl-NL" sz="1000" dirty="0"/>
            </a:p>
          </p:txBody>
        </p:sp>
        <p:sp>
          <p:nvSpPr>
            <p:cNvPr id="64" name="Tekstvak 63"/>
            <p:cNvSpPr txBox="1"/>
            <p:nvPr/>
          </p:nvSpPr>
          <p:spPr>
            <a:xfrm>
              <a:off x="4149761" y="5533683"/>
              <a:ext cx="1226622" cy="246221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CompileFor</a:t>
              </a:r>
              <a:endParaRPr lang="nl-NL" sz="1000" dirty="0"/>
            </a:p>
          </p:txBody>
        </p:sp>
        <p:sp>
          <p:nvSpPr>
            <p:cNvPr id="65" name="Tekstvak 64"/>
            <p:cNvSpPr txBox="1"/>
            <p:nvPr/>
          </p:nvSpPr>
          <p:spPr>
            <a:xfrm>
              <a:off x="10044327" y="5531922"/>
              <a:ext cx="1226622" cy="24798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nl-NL" sz="1000" dirty="0"/>
            </a:p>
          </p:txBody>
        </p:sp>
        <p:cxnSp>
          <p:nvCxnSpPr>
            <p:cNvPr id="67" name="Rechte verbindingslijn 66"/>
            <p:cNvCxnSpPr/>
            <p:nvPr/>
          </p:nvCxnSpPr>
          <p:spPr>
            <a:xfrm>
              <a:off x="3369818" y="5330311"/>
              <a:ext cx="7287820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Rechte verbindingslijn 68"/>
            <p:cNvCxnSpPr>
              <a:endCxn id="62" idx="0"/>
            </p:cNvCxnSpPr>
            <p:nvPr/>
          </p:nvCxnSpPr>
          <p:spPr>
            <a:xfrm>
              <a:off x="3369818" y="5330311"/>
              <a:ext cx="0" cy="20337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Rechte verbindingslijn 70"/>
            <p:cNvCxnSpPr>
              <a:endCxn id="64" idx="0"/>
            </p:cNvCxnSpPr>
            <p:nvPr/>
          </p:nvCxnSpPr>
          <p:spPr>
            <a:xfrm>
              <a:off x="4763072" y="5330311"/>
              <a:ext cx="0" cy="20337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Rechte verbindingslijn 72"/>
            <p:cNvCxnSpPr>
              <a:endCxn id="63" idx="0"/>
            </p:cNvCxnSpPr>
            <p:nvPr/>
          </p:nvCxnSpPr>
          <p:spPr>
            <a:xfrm>
              <a:off x="6156326" y="5330311"/>
              <a:ext cx="0" cy="20790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Rechte verbindingslijn 74"/>
            <p:cNvCxnSpPr>
              <a:stCxn id="60" idx="0"/>
            </p:cNvCxnSpPr>
            <p:nvPr/>
          </p:nvCxnSpPr>
          <p:spPr>
            <a:xfrm flipV="1">
              <a:off x="7710355" y="5330311"/>
              <a:ext cx="0" cy="2016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Rechte verbindingslijn 76"/>
            <p:cNvCxnSpPr>
              <a:stCxn id="61" idx="0"/>
            </p:cNvCxnSpPr>
            <p:nvPr/>
          </p:nvCxnSpPr>
          <p:spPr>
            <a:xfrm flipV="1">
              <a:off x="9264384" y="5330311"/>
              <a:ext cx="0" cy="20337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Rechte verbindingslijn 78"/>
            <p:cNvCxnSpPr>
              <a:stCxn id="65" idx="0"/>
            </p:cNvCxnSpPr>
            <p:nvPr/>
          </p:nvCxnSpPr>
          <p:spPr>
            <a:xfrm flipV="1">
              <a:off x="10657638" y="5330311"/>
              <a:ext cx="0" cy="2016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Gelijkbenige driehoek 79"/>
            <p:cNvSpPr/>
            <p:nvPr/>
          </p:nvSpPr>
          <p:spPr>
            <a:xfrm>
              <a:off x="6857798" y="4939785"/>
              <a:ext cx="311859" cy="250806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3" name="Rechte verbindingslijn 82"/>
            <p:cNvCxnSpPr>
              <a:endCxn id="80" idx="3"/>
            </p:cNvCxnSpPr>
            <p:nvPr/>
          </p:nvCxnSpPr>
          <p:spPr>
            <a:xfrm flipV="1">
              <a:off x="7013728" y="5190591"/>
              <a:ext cx="0" cy="139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Rechte verbindingslijn 21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24" name="Tekstvak 23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25" name="Tekstvak 24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27" name="Tekstvak 26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28" name="Tekstvak 27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29" name="Tekstvak 28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30" name="Tekstvak 29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035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r>
              <a:rPr lang="en-US" dirty="0" err="1" smtClean="0"/>
              <a:t>hoorcolleges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Week 1: </a:t>
            </a:r>
            <a:r>
              <a:rPr lang="en-US" dirty="0" err="1" smtClean="0"/>
              <a:t>Inleiding</a:t>
            </a:r>
            <a:r>
              <a:rPr lang="en-US" dirty="0" smtClean="0"/>
              <a:t> / </a:t>
            </a:r>
            <a:r>
              <a:rPr lang="en-US" dirty="0" err="1" smtClean="0"/>
              <a:t>Introductie</a:t>
            </a:r>
            <a:r>
              <a:rPr lang="en-US" dirty="0" smtClean="0"/>
              <a:t> computer game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Week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2: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Eigen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tokenizer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compiler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Week 3: Games: Game objects (units)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Week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4: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Eigen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: compiler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Week </a:t>
            </a:r>
            <a:r>
              <a:rPr lang="en-US" dirty="0"/>
              <a:t>5</a:t>
            </a:r>
            <a:r>
              <a:rPr lang="en-US" dirty="0" smtClean="0"/>
              <a:t>: Games: Units </a:t>
            </a:r>
            <a:r>
              <a:rPr lang="en-US" dirty="0" err="1" smtClean="0"/>
              <a:t>en</a:t>
            </a:r>
            <a:r>
              <a:rPr lang="en-US" dirty="0" smtClean="0"/>
              <a:t> levels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Week 6: Eigen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programmeertaal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: virtual machine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1A5C1-757F-4153-82EA-44E75CBB29A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3074" name="Picture 2" descr="Significon-List-512.png (512×512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876" y="1127593"/>
            <a:ext cx="1653335" cy="16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</a:t>
            </a:r>
            <a:r>
              <a:rPr lang="en-US" dirty="0" smtClean="0"/>
              <a:t>(2 </a:t>
            </a:r>
            <a:r>
              <a:rPr lang="en-US" dirty="0"/>
              <a:t>/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Subklasses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r>
              <a:rPr lang="en-US" dirty="0" smtClean="0"/>
              <a:t> </a:t>
            </a: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hand van token: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Strategy pattern</a:t>
            </a:r>
          </a:p>
          <a:p>
            <a:pPr lvl="1" algn="ctr"/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Telkens</a:t>
            </a:r>
            <a:r>
              <a:rPr lang="en-US" dirty="0" smtClean="0"/>
              <a:t> </a:t>
            </a:r>
            <a:r>
              <a:rPr lang="en-US" dirty="0" err="1" smtClean="0"/>
              <a:t>hetzelfde</a:t>
            </a:r>
            <a:r>
              <a:rPr lang="en-US" dirty="0" smtClean="0"/>
              <a:t> format </a:t>
            </a:r>
            <a:r>
              <a:rPr lang="en-US" dirty="0" err="1" smtClean="0"/>
              <a:t>uitvoeren</a:t>
            </a:r>
            <a:r>
              <a:rPr lang="en-US" dirty="0" smtClean="0"/>
              <a:t> met strategies: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Template Method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 smtClean="0"/>
              <a:t>Strategies </a:t>
            </a:r>
            <a:r>
              <a:rPr lang="en-US" dirty="0" err="1" smtClean="0"/>
              <a:t>creëren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eenduidige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met: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Factory Method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7" name="Tekstvak 6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384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week 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Breid</a:t>
            </a:r>
            <a:r>
              <a:rPr lang="en-US" dirty="0" smtClean="0"/>
              <a:t> je </a:t>
            </a:r>
            <a:r>
              <a:rPr lang="en-US" dirty="0" err="1" smtClean="0"/>
              <a:t>werk</a:t>
            </a:r>
            <a:r>
              <a:rPr lang="en-US" dirty="0" smtClean="0"/>
              <a:t> van week 2 </a:t>
            </a:r>
            <a:r>
              <a:rPr lang="en-US" dirty="0" err="1" smtClean="0"/>
              <a:t>uit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compiler die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gekoppelde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lijst</a:t>
            </a:r>
            <a:r>
              <a:rPr lang="en-US" dirty="0" smtClean="0"/>
              <a:t> </a:t>
            </a:r>
            <a:r>
              <a:rPr lang="en-US" dirty="0" err="1" smtClean="0"/>
              <a:t>genereert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Zorg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het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compileren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While statement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If Else statement</a:t>
            </a:r>
          </a:p>
          <a:p>
            <a:pPr lvl="1"/>
            <a:r>
              <a:rPr lang="en-US" dirty="0" err="1" smtClean="0"/>
              <a:t>Functie</a:t>
            </a:r>
            <a:r>
              <a:rPr lang="en-US" dirty="0" smtClean="0"/>
              <a:t> </a:t>
            </a:r>
            <a:r>
              <a:rPr lang="en-US" dirty="0" err="1" smtClean="0"/>
              <a:t>aanroep</a:t>
            </a:r>
            <a:r>
              <a:rPr lang="en-US" dirty="0" smtClean="0"/>
              <a:t> (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bedachte</a:t>
            </a:r>
            <a:r>
              <a:rPr lang="en-US" dirty="0" smtClean="0"/>
              <a:t> </a:t>
            </a:r>
            <a:r>
              <a:rPr lang="en-US" dirty="0" err="1" smtClean="0"/>
              <a:t>functies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print())</a:t>
            </a:r>
          </a:p>
          <a:p>
            <a:pPr lvl="1"/>
            <a:r>
              <a:rPr lang="en-US" dirty="0" err="1" smtClean="0"/>
              <a:t>Elementaire</a:t>
            </a:r>
            <a:r>
              <a:rPr lang="en-US" dirty="0" smtClean="0"/>
              <a:t> </a:t>
            </a:r>
            <a:r>
              <a:rPr lang="en-US" dirty="0" err="1" smtClean="0"/>
              <a:t>operatoren</a:t>
            </a:r>
            <a:r>
              <a:rPr lang="en-US" dirty="0" smtClean="0"/>
              <a:t> ( + - / * )</a:t>
            </a:r>
          </a:p>
          <a:p>
            <a:pPr lvl="2"/>
            <a:r>
              <a:rPr lang="en-US" dirty="0" smtClean="0"/>
              <a:t>Begin </a:t>
            </a:r>
            <a:r>
              <a:rPr lang="en-US" dirty="0" err="1" smtClean="0"/>
              <a:t>eenvoudig</a:t>
            </a:r>
            <a:r>
              <a:rPr lang="en-US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soortgelijks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compileren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Dus</a:t>
            </a:r>
            <a:r>
              <a:rPr lang="en-US" sz="2000" dirty="0" smtClean="0"/>
              <a:t> </a:t>
            </a:r>
            <a:r>
              <a:rPr lang="en-US" sz="2000" dirty="0" err="1" smtClean="0"/>
              <a:t>hoeft</a:t>
            </a:r>
            <a:r>
              <a:rPr lang="en-US" sz="2000" dirty="0" smtClean="0"/>
              <a:t> nog </a:t>
            </a:r>
            <a:r>
              <a:rPr lang="en-US" sz="2000" dirty="0" err="1" smtClean="0"/>
              <a:t>niet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runnen</a:t>
            </a:r>
            <a:r>
              <a:rPr lang="en-US" sz="2000" dirty="0" smtClean="0"/>
              <a:t>)</a:t>
            </a:r>
            <a:endParaRPr lang="nl-NL" sz="2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 + 6;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!=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x –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== 0 )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+ 3 );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– 2 );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1026" name="Picture 2" descr="My-codes-compiling.png (500×43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46" y="486377"/>
            <a:ext cx="6840760" cy="59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8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Terugblik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Tokenizer, </a:t>
            </a:r>
            <a:r>
              <a:rPr lang="en-US" b="1" dirty="0" err="1" smtClean="0"/>
              <a:t>gekenmerkte</a:t>
            </a:r>
            <a:r>
              <a:rPr lang="en-US" b="1" dirty="0" smtClean="0"/>
              <a:t> </a:t>
            </a:r>
            <a:r>
              <a:rPr lang="en-US" b="1" dirty="0" err="1" smtClean="0"/>
              <a:t>karakters</a:t>
            </a:r>
            <a:r>
              <a:rPr lang="en-US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Regelnummer</a:t>
            </a:r>
            <a:r>
              <a:rPr lang="en-US" dirty="0"/>
              <a:t>		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foutmelding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Positie</a:t>
            </a:r>
            <a:r>
              <a:rPr lang="en-US" dirty="0"/>
              <a:t> in regel		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foutmelding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Tekst</a:t>
            </a:r>
            <a:r>
              <a:rPr lang="en-US" dirty="0"/>
              <a:t>			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verdere</a:t>
            </a:r>
            <a:r>
              <a:rPr lang="en-US" dirty="0"/>
              <a:t> </a:t>
            </a:r>
            <a:r>
              <a:rPr lang="en-US" dirty="0" err="1"/>
              <a:t>verwerking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Beschrijvende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		</a:t>
            </a:r>
            <a:r>
              <a:rPr lang="en-US" dirty="0" err="1"/>
              <a:t>nodig</a:t>
            </a:r>
            <a:r>
              <a:rPr lang="en-US" dirty="0"/>
              <a:t> in de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			</a:t>
            </a:r>
            <a:r>
              <a:rPr lang="en-US" dirty="0" err="1"/>
              <a:t>afhandelen</a:t>
            </a:r>
            <a:r>
              <a:rPr lang="en-US" dirty="0"/>
              <a:t> van </a:t>
            </a:r>
            <a:r>
              <a:rPr lang="en-US" dirty="0" err="1"/>
              <a:t>blokken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Partner			} </a:t>
            </a:r>
            <a:r>
              <a:rPr lang="en-US" dirty="0">
                <a:sym typeface="Wingdings" panose="05000000000000000000" pitchFamily="2" charset="2"/>
              </a:rPr>
              <a:t> {        else  if     while  do  etc…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2" descr="Soda.jpg (340×5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688" y="4077632"/>
            <a:ext cx="1443478" cy="22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5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8" name="Tekstvak 7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9" name="Tekstvak 8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10" name="Tekstvak 9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11" name="Tekstvak 10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12" name="Tekstvak 11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13" name="Tekstvak 12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14" name="Tekstvak 13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236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Terugblik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201864"/>
            <a:ext cx="9040283" cy="961875"/>
          </a:xfrm>
        </p:spPr>
        <p:txBody>
          <a:bodyPr/>
          <a:lstStyle/>
          <a:p>
            <a:pPr marL="0" indent="0">
              <a:buNone/>
            </a:pPr>
            <a:r>
              <a:rPr lang="nl-NL" b="1" dirty="0" smtClean="0"/>
              <a:t>Compiler:</a:t>
            </a:r>
          </a:p>
          <a:p>
            <a:pPr marL="0" indent="0">
              <a:buNone/>
            </a:pPr>
            <a:r>
              <a:rPr lang="nl-NL" dirty="0" err="1" smtClean="0"/>
              <a:t>Linked</a:t>
            </a:r>
            <a:r>
              <a:rPr lang="nl-NL" dirty="0" smtClean="0"/>
              <a:t> list met </a:t>
            </a:r>
            <a:r>
              <a:rPr lang="nl-NL" dirty="0" err="1" smtClean="0"/>
              <a:t>nodes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First &amp; Last node beschikbaar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pSp>
        <p:nvGrpSpPr>
          <p:cNvPr id="5" name="Group 36"/>
          <p:cNvGrpSpPr/>
          <p:nvPr/>
        </p:nvGrpSpPr>
        <p:grpSpPr>
          <a:xfrm>
            <a:off x="4712095" y="1955323"/>
            <a:ext cx="6731227" cy="1537730"/>
            <a:chOff x="2271487" y="4267200"/>
            <a:chExt cx="6731227" cy="1537730"/>
          </a:xfrm>
        </p:grpSpPr>
        <p:sp>
          <p:nvSpPr>
            <p:cNvPr id="6" name="TextBox 5"/>
            <p:cNvSpPr txBox="1"/>
            <p:nvPr/>
          </p:nvSpPr>
          <p:spPr>
            <a:xfrm>
              <a:off x="4644571" y="4267200"/>
              <a:ext cx="18433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Action</a:t>
              </a:r>
              <a:endParaRPr lang="nl-NL" dirty="0"/>
            </a:p>
          </p:txBody>
        </p:sp>
        <p:cxnSp>
          <p:nvCxnSpPr>
            <p:cNvPr id="7" name="Straight Connector 7"/>
            <p:cNvCxnSpPr/>
            <p:nvPr/>
          </p:nvCxnSpPr>
          <p:spPr>
            <a:xfrm flipH="1">
              <a:off x="5544457" y="4868635"/>
              <a:ext cx="4" cy="174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9"/>
            <p:cNvGrpSpPr/>
            <p:nvPr/>
          </p:nvGrpSpPr>
          <p:grpSpPr>
            <a:xfrm>
              <a:off x="5406571" y="4621433"/>
              <a:ext cx="275771" cy="262422"/>
              <a:chOff x="5515429" y="5072743"/>
              <a:chExt cx="275771" cy="262422"/>
            </a:xfrm>
          </p:grpSpPr>
          <p:cxnSp>
            <p:nvCxnSpPr>
              <p:cNvPr id="16" name="Straight Connector 9"/>
              <p:cNvCxnSpPr/>
              <p:nvPr/>
            </p:nvCxnSpPr>
            <p:spPr>
              <a:xfrm flipH="1">
                <a:off x="5515429" y="5072743"/>
                <a:ext cx="152402" cy="26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1"/>
              <p:cNvCxnSpPr/>
              <p:nvPr/>
            </p:nvCxnSpPr>
            <p:spPr>
              <a:xfrm>
                <a:off x="5675091" y="5082332"/>
                <a:ext cx="116109" cy="252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4"/>
              <p:cNvCxnSpPr/>
              <p:nvPr/>
            </p:nvCxnSpPr>
            <p:spPr>
              <a:xfrm flipH="1">
                <a:off x="5515429" y="5335165"/>
                <a:ext cx="2757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24"/>
            <p:cNvCxnSpPr/>
            <p:nvPr/>
          </p:nvCxnSpPr>
          <p:spPr>
            <a:xfrm flipH="1">
              <a:off x="3200396" y="5010496"/>
              <a:ext cx="4807863" cy="3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7"/>
            <p:cNvSpPr txBox="1"/>
            <p:nvPr/>
          </p:nvSpPr>
          <p:spPr>
            <a:xfrm>
              <a:off x="2271487" y="5435598"/>
              <a:ext cx="18433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DoNothing</a:t>
              </a:r>
              <a:endParaRPr lang="nl-NL"/>
            </a:p>
          </p:txBody>
        </p:sp>
        <p:sp>
          <p:nvSpPr>
            <p:cNvPr id="11" name="TextBox 28"/>
            <p:cNvSpPr txBox="1"/>
            <p:nvPr/>
          </p:nvSpPr>
          <p:spPr>
            <a:xfrm>
              <a:off x="4622801" y="5450113"/>
              <a:ext cx="18433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Jump/</a:t>
              </a:r>
              <a:r>
                <a:rPr lang="en-US" dirty="0" err="1" smtClean="0"/>
                <a:t>Goto</a:t>
              </a:r>
              <a:endParaRPr lang="nl-NL" dirty="0"/>
            </a:p>
          </p:txBody>
        </p:sp>
        <p:sp>
          <p:nvSpPr>
            <p:cNvPr id="12" name="TextBox 29"/>
            <p:cNvSpPr txBox="1"/>
            <p:nvPr/>
          </p:nvSpPr>
          <p:spPr>
            <a:xfrm>
              <a:off x="7038189" y="5462363"/>
              <a:ext cx="196452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ConditionalJump</a:t>
              </a:r>
              <a:endParaRPr lang="nl-NL" dirty="0"/>
            </a:p>
          </p:txBody>
        </p:sp>
        <p:cxnSp>
          <p:nvCxnSpPr>
            <p:cNvPr id="13" name="Straight Connector 30"/>
            <p:cNvCxnSpPr>
              <a:endCxn id="12" idx="0"/>
            </p:cNvCxnSpPr>
            <p:nvPr/>
          </p:nvCxnSpPr>
          <p:spPr>
            <a:xfrm flipH="1">
              <a:off x="8020452" y="5014379"/>
              <a:ext cx="10682" cy="447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4"/>
            <p:cNvCxnSpPr>
              <a:endCxn id="11" idx="0"/>
            </p:cNvCxnSpPr>
            <p:nvPr/>
          </p:nvCxnSpPr>
          <p:spPr>
            <a:xfrm>
              <a:off x="5544457" y="5043501"/>
              <a:ext cx="2" cy="406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5"/>
            <p:cNvCxnSpPr>
              <a:endCxn id="10" idx="0"/>
            </p:cNvCxnSpPr>
            <p:nvPr/>
          </p:nvCxnSpPr>
          <p:spPr>
            <a:xfrm flipH="1">
              <a:off x="3193145" y="5021729"/>
              <a:ext cx="7251" cy="413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ep 36"/>
          <p:cNvGrpSpPr/>
          <p:nvPr/>
        </p:nvGrpSpPr>
        <p:grpSpPr>
          <a:xfrm>
            <a:off x="3647728" y="4727038"/>
            <a:ext cx="7676331" cy="1771959"/>
            <a:chOff x="1763228" y="4398674"/>
            <a:chExt cx="7676331" cy="1771959"/>
          </a:xfrm>
        </p:grpSpPr>
        <p:sp>
          <p:nvSpPr>
            <p:cNvPr id="19" name="TextBox 5"/>
            <p:cNvSpPr txBox="1"/>
            <p:nvPr/>
          </p:nvSpPr>
          <p:spPr>
            <a:xfrm>
              <a:off x="1763228" y="4895268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Doe </a:t>
              </a:r>
              <a:r>
                <a:rPr lang="en-US" dirty="0" err="1" smtClean="0"/>
                <a:t>niets</a:t>
              </a:r>
              <a:endParaRPr lang="nl-NL" dirty="0"/>
            </a:p>
          </p:txBody>
        </p:sp>
        <p:sp>
          <p:nvSpPr>
            <p:cNvPr id="20" name="TextBox 6"/>
            <p:cNvSpPr txBox="1"/>
            <p:nvPr/>
          </p:nvSpPr>
          <p:spPr>
            <a:xfrm>
              <a:off x="2753830" y="5041040"/>
              <a:ext cx="9806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</a:t>
              </a:r>
              <a:r>
                <a:rPr lang="en-US" dirty="0" err="1" smtClean="0">
                  <a:solidFill>
                    <a:srgbClr val="FF0000"/>
                  </a:solidFill>
                </a:rPr>
                <a:t>onditie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Box 7"/>
            <p:cNvSpPr txBox="1"/>
            <p:nvPr/>
          </p:nvSpPr>
          <p:spPr>
            <a:xfrm>
              <a:off x="6116569" y="5047668"/>
              <a:ext cx="1249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statement</a:t>
              </a:r>
              <a:endParaRPr lang="nl-NL" dirty="0"/>
            </a:p>
          </p:txBody>
        </p:sp>
        <p:sp>
          <p:nvSpPr>
            <p:cNvPr id="22" name="TextBox 8"/>
            <p:cNvSpPr txBox="1"/>
            <p:nvPr/>
          </p:nvSpPr>
          <p:spPr>
            <a:xfrm>
              <a:off x="3903458" y="4901896"/>
              <a:ext cx="10336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Conditie</a:t>
              </a:r>
              <a:r>
                <a:rPr lang="en-US" dirty="0" smtClean="0"/>
                <a:t> </a:t>
              </a:r>
              <a:r>
                <a:rPr lang="en-US" dirty="0" err="1" smtClean="0"/>
                <a:t>sprong</a:t>
              </a:r>
              <a:endParaRPr lang="nl-NL" dirty="0"/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7534554" y="5047668"/>
              <a:ext cx="9177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Sprong</a:t>
              </a:r>
              <a:endParaRPr lang="nl-NL"/>
            </a:p>
          </p:txBody>
        </p:sp>
        <p:sp>
          <p:nvSpPr>
            <p:cNvPr id="24" name="TextBox 11"/>
            <p:cNvSpPr txBox="1"/>
            <p:nvPr/>
          </p:nvSpPr>
          <p:spPr>
            <a:xfrm>
              <a:off x="8660994" y="4901896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Doe niets</a:t>
              </a:r>
              <a:endParaRPr lang="nl-NL"/>
            </a:p>
          </p:txBody>
        </p:sp>
        <p:cxnSp>
          <p:nvCxnSpPr>
            <p:cNvPr id="25" name="Straight Arrow Connector 16"/>
            <p:cNvCxnSpPr/>
            <p:nvPr/>
          </p:nvCxnSpPr>
          <p:spPr>
            <a:xfrm flipV="1">
              <a:off x="4425972" y="4406014"/>
              <a:ext cx="0" cy="4697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7"/>
            <p:cNvCxnSpPr/>
            <p:nvPr/>
          </p:nvCxnSpPr>
          <p:spPr>
            <a:xfrm>
              <a:off x="4434291" y="4398674"/>
              <a:ext cx="4615985" cy="214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4"/>
            <p:cNvCxnSpPr>
              <a:endCxn id="24" idx="0"/>
            </p:cNvCxnSpPr>
            <p:nvPr/>
          </p:nvCxnSpPr>
          <p:spPr>
            <a:xfrm>
              <a:off x="9050276" y="4420160"/>
              <a:ext cx="1" cy="481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22" idx="2"/>
            </p:cNvCxnSpPr>
            <p:nvPr/>
          </p:nvCxnSpPr>
          <p:spPr>
            <a:xfrm>
              <a:off x="4420292" y="5548227"/>
              <a:ext cx="16558" cy="303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3"/>
            <p:cNvCxnSpPr/>
            <p:nvPr/>
          </p:nvCxnSpPr>
          <p:spPr>
            <a:xfrm>
              <a:off x="4436850" y="5834685"/>
              <a:ext cx="1060172" cy="166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endCxn id="36" idx="2"/>
            </p:cNvCxnSpPr>
            <p:nvPr/>
          </p:nvCxnSpPr>
          <p:spPr>
            <a:xfrm flipV="1">
              <a:off x="5497022" y="5548225"/>
              <a:ext cx="1661" cy="30309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23" idx="2"/>
            </p:cNvCxnSpPr>
            <p:nvPr/>
          </p:nvCxnSpPr>
          <p:spPr>
            <a:xfrm>
              <a:off x="7993409" y="5417000"/>
              <a:ext cx="0" cy="753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1"/>
            <p:cNvCxnSpPr/>
            <p:nvPr/>
          </p:nvCxnSpPr>
          <p:spPr>
            <a:xfrm flipH="1">
              <a:off x="2152510" y="6147720"/>
              <a:ext cx="5840899" cy="22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4"/>
            <p:cNvCxnSpPr/>
            <p:nvPr/>
          </p:nvCxnSpPr>
          <p:spPr>
            <a:xfrm flipV="1">
              <a:off x="2153068" y="5532002"/>
              <a:ext cx="225" cy="630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50"/>
            <p:cNvSpPr txBox="1"/>
            <p:nvPr/>
          </p:nvSpPr>
          <p:spPr>
            <a:xfrm>
              <a:off x="5453481" y="4420160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false</a:t>
              </a:r>
              <a:endParaRPr lang="nl-NL"/>
            </a:p>
          </p:txBody>
        </p:sp>
        <p:sp>
          <p:nvSpPr>
            <p:cNvPr id="35" name="TextBox 52"/>
            <p:cNvSpPr txBox="1"/>
            <p:nvPr/>
          </p:nvSpPr>
          <p:spPr>
            <a:xfrm>
              <a:off x="4690455" y="5561480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true</a:t>
              </a:r>
              <a:endParaRPr lang="nl-NL"/>
            </a:p>
          </p:txBody>
        </p:sp>
        <p:sp>
          <p:nvSpPr>
            <p:cNvPr id="36" name="TextBox 5"/>
            <p:cNvSpPr txBox="1"/>
            <p:nvPr/>
          </p:nvSpPr>
          <p:spPr>
            <a:xfrm>
              <a:off x="5109400" y="4901894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Doe niets</a:t>
              </a:r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636185" y="4053350"/>
            <a:ext cx="496855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while ( </a:t>
            </a:r>
            <a:r>
              <a:rPr lang="en-US" dirty="0">
                <a:solidFill>
                  <a:srgbClr val="FF0000"/>
                </a:solidFill>
              </a:rPr>
              <a:t>x &lt; 3</a:t>
            </a:r>
            <a:r>
              <a:rPr lang="en-US" dirty="0"/>
              <a:t> )			</a:t>
            </a:r>
            <a:r>
              <a:rPr lang="en-US" i="1" dirty="0" err="1">
                <a:solidFill>
                  <a:srgbClr val="FF0000"/>
                </a:solidFill>
              </a:rPr>
              <a:t>conditie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x += 1;			statement</a:t>
            </a:r>
          </a:p>
        </p:txBody>
      </p:sp>
      <p:pic>
        <p:nvPicPr>
          <p:cNvPr id="39" name="Picture 2" descr="Soda.jpg (340×525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75" y="974319"/>
            <a:ext cx="535793" cy="82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Rechte verbindingslijn 39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42" name="Tekstvak 41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43" name="Tekstvak 42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45" name="Tekstvak 44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46" name="Tekstvak 45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47" name="Tekstvak 46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48" name="Tekstvak 47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732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9643"/>
            <a:ext cx="10005237" cy="5857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pStep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ConditionalJump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pJump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new Jump(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cBefore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DoNothing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pPr marL="0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cBefore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pStep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cBefore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DoNothing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pPr marL="0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cBefore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pJump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insertBefore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cBefore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DoNothing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pStep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setOnTrue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pStep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setOnFalse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);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pJump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setJump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cPosition</a:t>
            </a:r>
            <a:r>
              <a:rPr lang="nl-N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pCondition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CompileCondition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cLastToken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pCondition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getLastToken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);</a:t>
            </a: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pCondition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nl-NL" sz="1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nl-NL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);</a:t>
            </a: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pStatement</a:t>
            </a:r>
            <a:r>
              <a:rPr lang="nl-NL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CompileStatement</a:t>
            </a:r>
            <a:r>
              <a:rPr lang="nl-NL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pStatement</a:t>
            </a:r>
            <a:r>
              <a:rPr lang="nl-NL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nl-NL" sz="18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nl-NL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... );</a:t>
            </a:r>
            <a:endParaRPr lang="nl-NL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ep 28"/>
          <p:cNvGrpSpPr/>
          <p:nvPr/>
        </p:nvGrpSpPr>
        <p:grpSpPr>
          <a:xfrm>
            <a:off x="4421564" y="4686160"/>
            <a:ext cx="7676331" cy="2067214"/>
            <a:chOff x="2855690" y="2945187"/>
            <a:chExt cx="7676331" cy="2067214"/>
          </a:xfrm>
        </p:grpSpPr>
        <p:sp>
          <p:nvSpPr>
            <p:cNvPr id="30" name="TextBox 5"/>
            <p:cNvSpPr txBox="1"/>
            <p:nvPr/>
          </p:nvSpPr>
          <p:spPr>
            <a:xfrm>
              <a:off x="2855690" y="3441781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Doe niets</a:t>
              </a:r>
              <a:endParaRPr lang="nl-NL"/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3846292" y="3587553"/>
              <a:ext cx="9806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  <a:r>
                <a:rPr lang="en-US" smtClean="0">
                  <a:solidFill>
                    <a:srgbClr val="FF0000"/>
                  </a:solidFill>
                </a:rPr>
                <a:t>onditie</a:t>
              </a:r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7209031" y="3594181"/>
              <a:ext cx="1249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statement</a:t>
              </a:r>
              <a:endParaRPr lang="nl-NL"/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4995920" y="3448409"/>
              <a:ext cx="10336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Conditie</a:t>
              </a:r>
              <a:r>
                <a:rPr lang="en-US" dirty="0" smtClean="0"/>
                <a:t> </a:t>
              </a:r>
              <a:r>
                <a:rPr lang="en-US" dirty="0" err="1" smtClean="0"/>
                <a:t>sprong</a:t>
              </a:r>
              <a:endParaRPr lang="nl-NL" dirty="0"/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8627016" y="3594181"/>
              <a:ext cx="9177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Sprong</a:t>
              </a:r>
              <a:endParaRPr lang="nl-NL"/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9753456" y="3448409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Doe niets</a:t>
              </a:r>
              <a:endParaRPr lang="nl-NL"/>
            </a:p>
          </p:txBody>
        </p:sp>
        <p:cxnSp>
          <p:nvCxnSpPr>
            <p:cNvPr id="36" name="Straight Arrow Connector 16"/>
            <p:cNvCxnSpPr/>
            <p:nvPr/>
          </p:nvCxnSpPr>
          <p:spPr>
            <a:xfrm flipV="1">
              <a:off x="5518434" y="2952527"/>
              <a:ext cx="0" cy="4697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7"/>
            <p:cNvCxnSpPr/>
            <p:nvPr/>
          </p:nvCxnSpPr>
          <p:spPr>
            <a:xfrm>
              <a:off x="5526753" y="2945187"/>
              <a:ext cx="4615985" cy="214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24"/>
            <p:cNvCxnSpPr>
              <a:endCxn id="35" idx="0"/>
            </p:cNvCxnSpPr>
            <p:nvPr/>
          </p:nvCxnSpPr>
          <p:spPr>
            <a:xfrm>
              <a:off x="10142738" y="2966673"/>
              <a:ext cx="1" cy="481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2"/>
            <p:cNvCxnSpPr>
              <a:stCxn id="33" idx="2"/>
            </p:cNvCxnSpPr>
            <p:nvPr/>
          </p:nvCxnSpPr>
          <p:spPr>
            <a:xfrm>
              <a:off x="5512754" y="4094740"/>
              <a:ext cx="16558" cy="303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3"/>
            <p:cNvCxnSpPr/>
            <p:nvPr/>
          </p:nvCxnSpPr>
          <p:spPr>
            <a:xfrm>
              <a:off x="5529312" y="4381198"/>
              <a:ext cx="1060172" cy="166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36"/>
            <p:cNvCxnSpPr>
              <a:endCxn id="48" idx="2"/>
            </p:cNvCxnSpPr>
            <p:nvPr/>
          </p:nvCxnSpPr>
          <p:spPr>
            <a:xfrm flipV="1">
              <a:off x="6589484" y="4094738"/>
              <a:ext cx="1661" cy="30309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"/>
            <p:cNvCxnSpPr>
              <a:stCxn id="34" idx="2"/>
            </p:cNvCxnSpPr>
            <p:nvPr/>
          </p:nvCxnSpPr>
          <p:spPr>
            <a:xfrm>
              <a:off x="9085871" y="3963513"/>
              <a:ext cx="0" cy="753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H="1">
              <a:off x="3244972" y="4694233"/>
              <a:ext cx="5840899" cy="22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4"/>
            <p:cNvCxnSpPr/>
            <p:nvPr/>
          </p:nvCxnSpPr>
          <p:spPr>
            <a:xfrm flipV="1">
              <a:off x="3245530" y="4078515"/>
              <a:ext cx="225" cy="630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50"/>
            <p:cNvSpPr txBox="1"/>
            <p:nvPr/>
          </p:nvSpPr>
          <p:spPr>
            <a:xfrm>
              <a:off x="6545943" y="2966673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false</a:t>
              </a:r>
              <a:endParaRPr lang="nl-NL"/>
            </a:p>
          </p:txBody>
        </p:sp>
        <p:sp>
          <p:nvSpPr>
            <p:cNvPr id="46" name="TextBox 52"/>
            <p:cNvSpPr txBox="1"/>
            <p:nvPr/>
          </p:nvSpPr>
          <p:spPr>
            <a:xfrm>
              <a:off x="5782917" y="4107993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true</a:t>
              </a:r>
              <a:endParaRPr lang="nl-NL"/>
            </a:p>
          </p:txBody>
        </p:sp>
        <p:sp>
          <p:nvSpPr>
            <p:cNvPr id="47" name="TextBox 53"/>
            <p:cNvSpPr txBox="1"/>
            <p:nvPr/>
          </p:nvSpPr>
          <p:spPr>
            <a:xfrm>
              <a:off x="5783943" y="4643069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altijd</a:t>
              </a:r>
              <a:endParaRPr lang="nl-NL"/>
            </a:p>
          </p:txBody>
        </p:sp>
        <p:sp>
          <p:nvSpPr>
            <p:cNvPr id="48" name="TextBox 5"/>
            <p:cNvSpPr txBox="1"/>
            <p:nvPr/>
          </p:nvSpPr>
          <p:spPr>
            <a:xfrm>
              <a:off x="6201862" y="3448407"/>
              <a:ext cx="77856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Doe niets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7684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 </a:t>
            </a:r>
            <a:r>
              <a:rPr lang="nl-NL" dirty="0" err="1" smtClean="0"/>
              <a:t>while</a:t>
            </a:r>
            <a:r>
              <a:rPr lang="nl-NL" dirty="0" smtClean="0"/>
              <a:t> statement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1636185" y="2204321"/>
            <a:ext cx="3456384" cy="17020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2pPr>
            <a:lvl3pPr marL="7239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3pPr>
            <a:lvl4pPr marL="965200" indent="-1397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do</a:t>
            </a:r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{	// </a:t>
            </a:r>
            <a:r>
              <a:rPr lang="en-US" kern="0" dirty="0" smtClean="0">
                <a:sym typeface="Wingdings" panose="05000000000000000000" pitchFamily="2" charset="2"/>
              </a:rPr>
              <a:t> multi statement</a:t>
            </a:r>
            <a:endParaRPr lang="en-US" kern="0" dirty="0" smtClean="0"/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     </a:t>
            </a:r>
            <a:r>
              <a:rPr lang="en-US" kern="0" dirty="0" smtClean="0">
                <a:solidFill>
                  <a:srgbClr val="0070C0"/>
                </a:solidFill>
              </a:rPr>
              <a:t>x += 1;</a:t>
            </a:r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}</a:t>
            </a:r>
          </a:p>
          <a:p>
            <a:pPr marL="0" indent="0">
              <a:buFont typeface="Verdana" pitchFamily="34" charset="0"/>
              <a:buNone/>
            </a:pPr>
            <a:r>
              <a:rPr lang="en-US" kern="0" dirty="0" smtClean="0"/>
              <a:t>while ( </a:t>
            </a:r>
            <a:r>
              <a:rPr lang="en-US" kern="0" dirty="0" smtClean="0">
                <a:solidFill>
                  <a:srgbClr val="FF0000"/>
                </a:solidFill>
              </a:rPr>
              <a:t>x &lt; 3</a:t>
            </a:r>
            <a:r>
              <a:rPr lang="en-US" kern="0" dirty="0" smtClean="0"/>
              <a:t> );</a:t>
            </a:r>
            <a:endParaRPr lang="nl-NL" kern="0" dirty="0"/>
          </a:p>
        </p:txBody>
      </p:sp>
      <p:sp>
        <p:nvSpPr>
          <p:cNvPr id="7" name="TextBox 5"/>
          <p:cNvSpPr txBox="1"/>
          <p:nvPr/>
        </p:nvSpPr>
        <p:spPr>
          <a:xfrm>
            <a:off x="1769009" y="4581464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 </a:t>
            </a:r>
            <a:r>
              <a:rPr lang="en-US" dirty="0" err="1" smtClean="0"/>
              <a:t>niets</a:t>
            </a:r>
            <a:endParaRPr lang="nl-NL" dirty="0"/>
          </a:p>
        </p:txBody>
      </p:sp>
      <p:sp>
        <p:nvSpPr>
          <p:cNvPr id="8" name="TextBox 6"/>
          <p:cNvSpPr txBox="1"/>
          <p:nvPr/>
        </p:nvSpPr>
        <p:spPr>
          <a:xfrm>
            <a:off x="4916402" y="4741474"/>
            <a:ext cx="980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FF0000"/>
                </a:solidFill>
              </a:rPr>
              <a:t>onditie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2660222" y="4590511"/>
            <a:ext cx="12490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multi statement</a:t>
            </a:r>
            <a:endParaRPr lang="nl-NL"/>
          </a:p>
        </p:txBody>
      </p:sp>
      <p:sp>
        <p:nvSpPr>
          <p:cNvPr id="10" name="TextBox 8"/>
          <p:cNvSpPr txBox="1"/>
          <p:nvPr/>
        </p:nvSpPr>
        <p:spPr>
          <a:xfrm>
            <a:off x="6044324" y="4627849"/>
            <a:ext cx="1033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Conditie</a:t>
            </a:r>
            <a:r>
              <a:rPr lang="en-US" dirty="0" smtClean="0"/>
              <a:t> </a:t>
            </a:r>
            <a:r>
              <a:rPr lang="en-US" dirty="0" err="1" smtClean="0"/>
              <a:t>sprong</a:t>
            </a:r>
            <a:endParaRPr lang="nl-NL" dirty="0"/>
          </a:p>
        </p:txBody>
      </p:sp>
      <p:sp>
        <p:nvSpPr>
          <p:cNvPr id="11" name="TextBox 11"/>
          <p:cNvSpPr txBox="1"/>
          <p:nvPr/>
        </p:nvSpPr>
        <p:spPr>
          <a:xfrm>
            <a:off x="7248793" y="4601344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cxnSp>
        <p:nvCxnSpPr>
          <p:cNvPr id="12" name="Straight Arrow Connector 16"/>
          <p:cNvCxnSpPr/>
          <p:nvPr/>
        </p:nvCxnSpPr>
        <p:spPr>
          <a:xfrm flipV="1">
            <a:off x="6883409" y="4092210"/>
            <a:ext cx="0" cy="469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>
            <a:off x="6895770" y="4110523"/>
            <a:ext cx="742305" cy="9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>
            <a:endCxn id="11" idx="0"/>
          </p:cNvCxnSpPr>
          <p:nvPr/>
        </p:nvCxnSpPr>
        <p:spPr>
          <a:xfrm>
            <a:off x="7638075" y="4119608"/>
            <a:ext cx="1" cy="48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2"/>
          <p:cNvCxnSpPr/>
          <p:nvPr/>
        </p:nvCxnSpPr>
        <p:spPr>
          <a:xfrm>
            <a:off x="6561158" y="5287432"/>
            <a:ext cx="16558" cy="3030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6"/>
          <p:cNvCxnSpPr/>
          <p:nvPr/>
        </p:nvCxnSpPr>
        <p:spPr>
          <a:xfrm flipV="1">
            <a:off x="2136749" y="5234421"/>
            <a:ext cx="1661" cy="303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0"/>
          <p:cNvSpPr txBox="1"/>
          <p:nvPr/>
        </p:nvSpPr>
        <p:spPr>
          <a:xfrm>
            <a:off x="6883408" y="3736649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nl-NL" dirty="0"/>
          </a:p>
        </p:txBody>
      </p:sp>
      <p:sp>
        <p:nvSpPr>
          <p:cNvPr id="18" name="TextBox 52"/>
          <p:cNvSpPr txBox="1"/>
          <p:nvPr/>
        </p:nvSpPr>
        <p:spPr>
          <a:xfrm>
            <a:off x="3569801" y="524767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true</a:t>
            </a:r>
            <a:endParaRPr lang="nl-NL"/>
          </a:p>
        </p:txBody>
      </p:sp>
      <p:sp>
        <p:nvSpPr>
          <p:cNvPr id="19" name="TextBox 5"/>
          <p:cNvSpPr txBox="1"/>
          <p:nvPr/>
        </p:nvSpPr>
        <p:spPr>
          <a:xfrm>
            <a:off x="4028506" y="4601344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cxnSp>
        <p:nvCxnSpPr>
          <p:cNvPr id="20" name="Straight Arrow Connector 32"/>
          <p:cNvCxnSpPr/>
          <p:nvPr/>
        </p:nvCxnSpPr>
        <p:spPr>
          <a:xfrm flipH="1" flipV="1">
            <a:off x="2136751" y="5537515"/>
            <a:ext cx="4440965" cy="13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i145.photobucket.com/albums/r212/black__dahlia/chain_0.jpg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173982"/>
            <a:ext cx="2154405" cy="17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echte verbindingslijn 21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24" name="Tekstvak 23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25" name="Tekstvak 24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27" name="Tekstvak 26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28" name="Tekstvak 27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29" name="Tekstvak 28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30" name="Tekstvak 29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4583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statement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000253"/>
            <a:ext cx="1657400" cy="8112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x &lt; 3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x += 1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657189" y="4109367"/>
            <a:ext cx="980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onditie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6019928" y="4115995"/>
            <a:ext cx="1249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70C0"/>
                </a:solidFill>
              </a:rPr>
              <a:t>statement</a:t>
            </a:r>
            <a:endParaRPr lang="nl-NL"/>
          </a:p>
        </p:txBody>
      </p:sp>
      <p:sp>
        <p:nvSpPr>
          <p:cNvPr id="10" name="TextBox 8"/>
          <p:cNvSpPr txBox="1"/>
          <p:nvPr/>
        </p:nvSpPr>
        <p:spPr>
          <a:xfrm>
            <a:off x="3806817" y="3970223"/>
            <a:ext cx="1033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Conditie sprong</a:t>
            </a:r>
            <a:endParaRPr lang="nl-NL"/>
          </a:p>
        </p:txBody>
      </p:sp>
      <p:sp>
        <p:nvSpPr>
          <p:cNvPr id="11" name="TextBox 11"/>
          <p:cNvSpPr txBox="1"/>
          <p:nvPr/>
        </p:nvSpPr>
        <p:spPr>
          <a:xfrm>
            <a:off x="7477675" y="3970223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cxnSp>
        <p:nvCxnSpPr>
          <p:cNvPr id="12" name="Straight Arrow Connector 16"/>
          <p:cNvCxnSpPr/>
          <p:nvPr/>
        </p:nvCxnSpPr>
        <p:spPr>
          <a:xfrm flipV="1">
            <a:off x="4329331" y="3474341"/>
            <a:ext cx="0" cy="469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>
            <a:off x="4337650" y="3467001"/>
            <a:ext cx="3529307" cy="7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>
            <a:endCxn id="11" idx="0"/>
          </p:cNvCxnSpPr>
          <p:nvPr/>
        </p:nvCxnSpPr>
        <p:spPr>
          <a:xfrm>
            <a:off x="7866957" y="3488487"/>
            <a:ext cx="1" cy="48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2"/>
          <p:cNvCxnSpPr>
            <a:stCxn id="10" idx="2"/>
          </p:cNvCxnSpPr>
          <p:nvPr/>
        </p:nvCxnSpPr>
        <p:spPr>
          <a:xfrm>
            <a:off x="4323651" y="4616554"/>
            <a:ext cx="16558" cy="3030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3"/>
          <p:cNvCxnSpPr/>
          <p:nvPr/>
        </p:nvCxnSpPr>
        <p:spPr>
          <a:xfrm>
            <a:off x="4340209" y="4903012"/>
            <a:ext cx="1060172" cy="166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6"/>
          <p:cNvCxnSpPr>
            <a:endCxn id="20" idx="2"/>
          </p:cNvCxnSpPr>
          <p:nvPr/>
        </p:nvCxnSpPr>
        <p:spPr>
          <a:xfrm flipV="1">
            <a:off x="5400381" y="4616552"/>
            <a:ext cx="1661" cy="303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0"/>
          <p:cNvSpPr txBox="1"/>
          <p:nvPr/>
        </p:nvSpPr>
        <p:spPr>
          <a:xfrm>
            <a:off x="5356840" y="3488487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false</a:t>
            </a:r>
            <a:endParaRPr lang="nl-NL"/>
          </a:p>
        </p:txBody>
      </p:sp>
      <p:sp>
        <p:nvSpPr>
          <p:cNvPr id="19" name="TextBox 52"/>
          <p:cNvSpPr txBox="1"/>
          <p:nvPr/>
        </p:nvSpPr>
        <p:spPr>
          <a:xfrm>
            <a:off x="4524716" y="4893551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nl-NL" dirty="0"/>
          </a:p>
        </p:txBody>
      </p:sp>
      <p:sp>
        <p:nvSpPr>
          <p:cNvPr id="20" name="TextBox 5"/>
          <p:cNvSpPr txBox="1"/>
          <p:nvPr/>
        </p:nvSpPr>
        <p:spPr>
          <a:xfrm>
            <a:off x="5012759" y="3970221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pic>
        <p:nvPicPr>
          <p:cNvPr id="21" name="Picture 2" descr="http://i145.photobucket.com/albums/r212/black__dahlia/chain_0.jpg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173982"/>
            <a:ext cx="2154405" cy="17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1"/>
          <p:cNvSpPr txBox="1"/>
          <p:nvPr/>
        </p:nvSpPr>
        <p:spPr>
          <a:xfrm>
            <a:off x="1650020" y="3977495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cxnSp>
        <p:nvCxnSpPr>
          <p:cNvPr id="23" name="Rechte verbindingslijn 22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25" name="Tekstvak 24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26" name="Tekstvak 25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27" name="Tekstvak 26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28" name="Tekstvak 27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29" name="Tekstvak 28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30" name="Tekstvak 29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31" name="Tekstvak 30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148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/>
      <p:bldP spid="19" grpId="0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else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636185" y="2000253"/>
            <a:ext cx="1729408" cy="14593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( </a:t>
            </a:r>
            <a:r>
              <a:rPr lang="en-US">
                <a:solidFill>
                  <a:srgbClr val="FF0000"/>
                </a:solidFill>
              </a:rPr>
              <a:t>x &lt; 3</a:t>
            </a:r>
            <a:r>
              <a:rPr lang="en-US"/>
              <a:t> )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olidFill>
                  <a:srgbClr val="0070C0"/>
                </a:solidFill>
              </a:rPr>
              <a:t>x += 1;</a:t>
            </a:r>
          </a:p>
          <a:p>
            <a:pPr marL="0" indent="0">
              <a:buNone/>
            </a:pPr>
            <a:r>
              <a:rPr lang="en-US" smtClean="0"/>
              <a:t>else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solidFill>
                  <a:srgbClr val="0070C0"/>
                </a:solidFill>
              </a:rPr>
              <a:t>x </a:t>
            </a:r>
            <a:r>
              <a:rPr lang="en-US" smtClean="0">
                <a:solidFill>
                  <a:srgbClr val="0070C0"/>
                </a:solidFill>
              </a:rPr>
              <a:t>–= </a:t>
            </a:r>
            <a:r>
              <a:rPr lang="en-US">
                <a:solidFill>
                  <a:srgbClr val="0070C0"/>
                </a:solidFill>
              </a:rPr>
              <a:t>1</a:t>
            </a:r>
            <a:r>
              <a:rPr lang="en-US" smtClean="0">
                <a:solidFill>
                  <a:srgbClr val="0070C0"/>
                </a:solidFill>
              </a:rPr>
              <a:t>;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273" y="4515556"/>
            <a:ext cx="9806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onditie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0476" y="4522184"/>
            <a:ext cx="1433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statement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77901" y="4376412"/>
            <a:ext cx="1033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Conditie sprong</a:t>
            </a:r>
            <a:endParaRPr lang="nl-NL"/>
          </a:p>
        </p:txBody>
      </p:sp>
      <p:sp>
        <p:nvSpPr>
          <p:cNvPr id="10" name="TextBox 11"/>
          <p:cNvSpPr txBox="1"/>
          <p:nvPr/>
        </p:nvSpPr>
        <p:spPr>
          <a:xfrm>
            <a:off x="8117497" y="4342785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cxnSp>
        <p:nvCxnSpPr>
          <p:cNvPr id="11" name="Straight Arrow Connector 16"/>
          <p:cNvCxnSpPr/>
          <p:nvPr/>
        </p:nvCxnSpPr>
        <p:spPr>
          <a:xfrm flipV="1">
            <a:off x="4100415" y="3880530"/>
            <a:ext cx="0" cy="469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/>
          <p:nvPr/>
        </p:nvCxnSpPr>
        <p:spPr>
          <a:xfrm flipV="1">
            <a:off x="4108734" y="3861048"/>
            <a:ext cx="4345973" cy="12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/>
          <p:cNvCxnSpPr>
            <a:endCxn id="10" idx="0"/>
          </p:cNvCxnSpPr>
          <p:nvPr/>
        </p:nvCxnSpPr>
        <p:spPr>
          <a:xfrm>
            <a:off x="8506779" y="3861049"/>
            <a:ext cx="1" cy="48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2"/>
          <p:cNvCxnSpPr>
            <a:stCxn id="9" idx="2"/>
          </p:cNvCxnSpPr>
          <p:nvPr/>
        </p:nvCxnSpPr>
        <p:spPr>
          <a:xfrm>
            <a:off x="4094735" y="5022743"/>
            <a:ext cx="16558" cy="3030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3"/>
          <p:cNvCxnSpPr/>
          <p:nvPr/>
        </p:nvCxnSpPr>
        <p:spPr>
          <a:xfrm>
            <a:off x="4111293" y="5309201"/>
            <a:ext cx="1060172" cy="166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6"/>
          <p:cNvCxnSpPr>
            <a:endCxn id="19" idx="2"/>
          </p:cNvCxnSpPr>
          <p:nvPr/>
        </p:nvCxnSpPr>
        <p:spPr>
          <a:xfrm flipV="1">
            <a:off x="5171465" y="5022741"/>
            <a:ext cx="1661" cy="3030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0"/>
          <p:cNvSpPr txBox="1"/>
          <p:nvPr/>
        </p:nvSpPr>
        <p:spPr>
          <a:xfrm>
            <a:off x="5127924" y="3894676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false</a:t>
            </a:r>
            <a:endParaRPr lang="nl-NL"/>
          </a:p>
        </p:txBody>
      </p:sp>
      <p:sp>
        <p:nvSpPr>
          <p:cNvPr id="18" name="TextBox 52"/>
          <p:cNvSpPr txBox="1"/>
          <p:nvPr/>
        </p:nvSpPr>
        <p:spPr>
          <a:xfrm>
            <a:off x="4301635" y="5309199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nl-NL" dirty="0"/>
          </a:p>
        </p:txBody>
      </p:sp>
      <p:sp>
        <p:nvSpPr>
          <p:cNvPr id="19" name="TextBox 5"/>
          <p:cNvSpPr txBox="1"/>
          <p:nvPr/>
        </p:nvSpPr>
        <p:spPr>
          <a:xfrm>
            <a:off x="4783843" y="4376410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Doe niets</a:t>
            </a:r>
            <a:endParaRPr lang="nl-NL"/>
          </a:p>
        </p:txBody>
      </p:sp>
      <p:sp>
        <p:nvSpPr>
          <p:cNvPr id="20" name="TextBox 5"/>
          <p:cNvSpPr txBox="1"/>
          <p:nvPr/>
        </p:nvSpPr>
        <p:spPr>
          <a:xfrm>
            <a:off x="7136103" y="4502306"/>
            <a:ext cx="9293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Sprong</a:t>
            </a:r>
            <a:endParaRPr lang="nl-NL" dirty="0"/>
          </a:p>
        </p:txBody>
      </p:sp>
      <p:sp>
        <p:nvSpPr>
          <p:cNvPr id="21" name="TextBox 7"/>
          <p:cNvSpPr txBox="1"/>
          <p:nvPr/>
        </p:nvSpPr>
        <p:spPr>
          <a:xfrm>
            <a:off x="8998746" y="4515560"/>
            <a:ext cx="14312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statement 2</a:t>
            </a:r>
            <a:endParaRPr lang="nl-NL" dirty="0"/>
          </a:p>
        </p:txBody>
      </p:sp>
      <p:sp>
        <p:nvSpPr>
          <p:cNvPr id="22" name="TextBox 11"/>
          <p:cNvSpPr txBox="1"/>
          <p:nvPr/>
        </p:nvSpPr>
        <p:spPr>
          <a:xfrm>
            <a:off x="10502011" y="4349413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 </a:t>
            </a:r>
            <a:r>
              <a:rPr lang="en-US" dirty="0" err="1" smtClean="0"/>
              <a:t>niets</a:t>
            </a:r>
            <a:endParaRPr lang="nl-NL" dirty="0"/>
          </a:p>
        </p:txBody>
      </p:sp>
      <p:cxnSp>
        <p:nvCxnSpPr>
          <p:cNvPr id="23" name="Rechte verbindingslijn met pijl 22"/>
          <p:cNvCxnSpPr>
            <a:stCxn id="20" idx="2"/>
          </p:cNvCxnSpPr>
          <p:nvPr/>
        </p:nvCxnSpPr>
        <p:spPr>
          <a:xfrm>
            <a:off x="7600764" y="4840860"/>
            <a:ext cx="3370" cy="46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7600764" y="5325834"/>
            <a:ext cx="3166448" cy="2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flipV="1">
            <a:off x="10767212" y="4982489"/>
            <a:ext cx="1" cy="368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0"/>
          <p:cNvSpPr txBox="1"/>
          <p:nvPr/>
        </p:nvSpPr>
        <p:spPr>
          <a:xfrm>
            <a:off x="8705697" y="5019534"/>
            <a:ext cx="110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altijd</a:t>
            </a:r>
            <a:endParaRPr lang="nl-NL"/>
          </a:p>
        </p:txBody>
      </p:sp>
      <p:pic>
        <p:nvPicPr>
          <p:cNvPr id="29" name="Picture 2" descr="http://i145.photobucket.com/albums/r212/black__dahlia/chain_0.jpg~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173982"/>
            <a:ext cx="2154405" cy="17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1"/>
          <p:cNvSpPr txBox="1"/>
          <p:nvPr/>
        </p:nvSpPr>
        <p:spPr>
          <a:xfrm>
            <a:off x="1479094" y="4364779"/>
            <a:ext cx="77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 </a:t>
            </a:r>
            <a:r>
              <a:rPr lang="en-US" dirty="0" err="1" smtClean="0"/>
              <a:t>niets</a:t>
            </a:r>
            <a:endParaRPr lang="nl-NL" dirty="0"/>
          </a:p>
        </p:txBody>
      </p:sp>
      <p:cxnSp>
        <p:nvCxnSpPr>
          <p:cNvPr id="28" name="Rechte verbindingslijn 27"/>
          <p:cNvCxnSpPr/>
          <p:nvPr/>
        </p:nvCxnSpPr>
        <p:spPr>
          <a:xfrm>
            <a:off x="770410" y="764704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107571" y="1196752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Terugblik</a:t>
            </a:r>
            <a:endParaRPr lang="en-GB" sz="1200" dirty="0"/>
          </a:p>
        </p:txBody>
      </p:sp>
      <p:sp>
        <p:nvSpPr>
          <p:cNvPr id="31" name="Tekstvak 30"/>
          <p:cNvSpPr txBox="1"/>
          <p:nvPr/>
        </p:nvSpPr>
        <p:spPr>
          <a:xfrm>
            <a:off x="107571" y="1824596"/>
            <a:ext cx="1341515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Do while</a:t>
            </a:r>
            <a:endParaRPr lang="en-GB" sz="1200" dirty="0"/>
          </a:p>
        </p:txBody>
      </p:sp>
      <p:sp>
        <p:nvSpPr>
          <p:cNvPr id="32" name="Tekstvak 31"/>
          <p:cNvSpPr txBox="1"/>
          <p:nvPr/>
        </p:nvSpPr>
        <p:spPr>
          <a:xfrm>
            <a:off x="107571" y="2451677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</a:t>
            </a:r>
            <a:endParaRPr lang="en-GB" sz="1200" dirty="0"/>
          </a:p>
        </p:txBody>
      </p:sp>
      <p:sp>
        <p:nvSpPr>
          <p:cNvPr id="33" name="Tekstvak 32"/>
          <p:cNvSpPr txBox="1"/>
          <p:nvPr/>
        </p:nvSpPr>
        <p:spPr>
          <a:xfrm>
            <a:off x="96648" y="3077995"/>
            <a:ext cx="1338156" cy="3064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If Else</a:t>
            </a:r>
            <a:endParaRPr lang="en-GB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98328" y="370583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Toekenning</a:t>
            </a:r>
            <a:endParaRPr lang="en-GB" sz="1200" dirty="0"/>
          </a:p>
        </p:txBody>
      </p:sp>
      <p:sp>
        <p:nvSpPr>
          <p:cNvPr id="35" name="Tekstvak 34"/>
          <p:cNvSpPr txBox="1"/>
          <p:nvPr/>
        </p:nvSpPr>
        <p:spPr>
          <a:xfrm>
            <a:off x="96648" y="4331394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err="1" smtClean="0"/>
              <a:t>Berekening</a:t>
            </a:r>
            <a:endParaRPr lang="en-GB" sz="1200" dirty="0"/>
          </a:p>
        </p:txBody>
      </p:sp>
      <p:sp>
        <p:nvSpPr>
          <p:cNvPr id="36" name="Tekstvak 35"/>
          <p:cNvSpPr txBox="1"/>
          <p:nvPr/>
        </p:nvSpPr>
        <p:spPr>
          <a:xfrm>
            <a:off x="96648" y="4956949"/>
            <a:ext cx="1338156" cy="306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Function call</a:t>
            </a:r>
            <a:endParaRPr lang="en-GB" sz="1200" dirty="0"/>
          </a:p>
        </p:txBody>
      </p:sp>
      <p:sp>
        <p:nvSpPr>
          <p:cNvPr id="37" name="Tekstvak 36"/>
          <p:cNvSpPr txBox="1"/>
          <p:nvPr/>
        </p:nvSpPr>
        <p:spPr>
          <a:xfrm>
            <a:off x="96648" y="5582504"/>
            <a:ext cx="1338156" cy="510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Design Patterns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396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Klassendiagram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1DD9C-F909-4F19-A5CA-6B079037939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pSp>
        <p:nvGrpSpPr>
          <p:cNvPr id="6" name="Groep 5"/>
          <p:cNvGrpSpPr/>
          <p:nvPr/>
        </p:nvGrpSpPr>
        <p:grpSpPr>
          <a:xfrm>
            <a:off x="5577388" y="1970838"/>
            <a:ext cx="1601344" cy="954106"/>
            <a:chOff x="4712298" y="387299"/>
            <a:chExt cx="1629439" cy="944559"/>
          </a:xfrm>
        </p:grpSpPr>
        <p:sp>
          <p:nvSpPr>
            <p:cNvPr id="56" name="Tekstvak 55"/>
            <p:cNvSpPr txBox="1"/>
            <p:nvPr/>
          </p:nvSpPr>
          <p:spPr>
            <a:xfrm>
              <a:off x="4712298" y="387299"/>
              <a:ext cx="1626781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smtClean="0"/>
                <a:t>Compiler</a:t>
              </a:r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57" name="Rechte verbindingslijn 56"/>
            <p:cNvCxnSpPr/>
            <p:nvPr/>
          </p:nvCxnSpPr>
          <p:spPr>
            <a:xfrm>
              <a:off x="4714956" y="663668"/>
              <a:ext cx="16267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ep 6"/>
          <p:cNvGrpSpPr/>
          <p:nvPr/>
        </p:nvGrpSpPr>
        <p:grpSpPr>
          <a:xfrm>
            <a:off x="1127448" y="3623794"/>
            <a:ext cx="1598732" cy="954106"/>
            <a:chOff x="4720856" y="148856"/>
            <a:chExt cx="1626781" cy="944559"/>
          </a:xfrm>
        </p:grpSpPr>
        <p:sp>
          <p:nvSpPr>
            <p:cNvPr id="54" name="Tekstvak 53"/>
            <p:cNvSpPr txBox="1"/>
            <p:nvPr/>
          </p:nvSpPr>
          <p:spPr>
            <a:xfrm>
              <a:off x="4720856" y="148856"/>
              <a:ext cx="1626781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CompileWhile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55" name="Rechte verbindingslijn 54"/>
            <p:cNvCxnSpPr/>
            <p:nvPr/>
          </p:nvCxnSpPr>
          <p:spPr>
            <a:xfrm flipV="1">
              <a:off x="4720856" y="404037"/>
              <a:ext cx="1626781" cy="21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ep 7"/>
          <p:cNvGrpSpPr/>
          <p:nvPr/>
        </p:nvGrpSpPr>
        <p:grpSpPr>
          <a:xfrm>
            <a:off x="2820233" y="3623794"/>
            <a:ext cx="1866934" cy="954106"/>
            <a:chOff x="1874870" y="2459667"/>
            <a:chExt cx="1899688" cy="944559"/>
          </a:xfrm>
        </p:grpSpPr>
        <p:sp>
          <p:nvSpPr>
            <p:cNvPr id="52" name="Tekstvak 51"/>
            <p:cNvSpPr txBox="1"/>
            <p:nvPr/>
          </p:nvSpPr>
          <p:spPr>
            <a:xfrm>
              <a:off x="1874870" y="2459667"/>
              <a:ext cx="1899688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CompileIfGeneral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53" name="Rechte verbindingslijn 52"/>
            <p:cNvCxnSpPr/>
            <p:nvPr/>
          </p:nvCxnSpPr>
          <p:spPr>
            <a:xfrm flipV="1">
              <a:off x="1874870" y="2714848"/>
              <a:ext cx="1899688" cy="21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ep 8"/>
          <p:cNvGrpSpPr/>
          <p:nvPr/>
        </p:nvGrpSpPr>
        <p:grpSpPr>
          <a:xfrm>
            <a:off x="1847528" y="5226706"/>
            <a:ext cx="1598732" cy="954106"/>
            <a:chOff x="4720856" y="148856"/>
            <a:chExt cx="1626781" cy="944559"/>
          </a:xfrm>
        </p:grpSpPr>
        <p:sp>
          <p:nvSpPr>
            <p:cNvPr id="50" name="Tekstvak 49"/>
            <p:cNvSpPr txBox="1"/>
            <p:nvPr/>
          </p:nvSpPr>
          <p:spPr>
            <a:xfrm>
              <a:off x="4720856" y="148856"/>
              <a:ext cx="1626781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CompileIf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51" name="Rechte verbindingslijn 50"/>
            <p:cNvCxnSpPr/>
            <p:nvPr/>
          </p:nvCxnSpPr>
          <p:spPr>
            <a:xfrm flipV="1">
              <a:off x="4720856" y="404037"/>
              <a:ext cx="1626781" cy="21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ep 9"/>
          <p:cNvGrpSpPr/>
          <p:nvPr/>
        </p:nvGrpSpPr>
        <p:grpSpPr>
          <a:xfrm>
            <a:off x="3784126" y="5219539"/>
            <a:ext cx="1598732" cy="954106"/>
            <a:chOff x="4720856" y="148856"/>
            <a:chExt cx="1626781" cy="944559"/>
          </a:xfrm>
        </p:grpSpPr>
        <p:sp>
          <p:nvSpPr>
            <p:cNvPr id="48" name="Tekstvak 47"/>
            <p:cNvSpPr txBox="1"/>
            <p:nvPr/>
          </p:nvSpPr>
          <p:spPr>
            <a:xfrm>
              <a:off x="4720856" y="148856"/>
              <a:ext cx="1626781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CompileIfElse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49" name="Rechte verbindingslijn 48"/>
            <p:cNvCxnSpPr/>
            <p:nvPr/>
          </p:nvCxnSpPr>
          <p:spPr>
            <a:xfrm flipV="1">
              <a:off x="4720856" y="404037"/>
              <a:ext cx="1626781" cy="21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ep 10"/>
          <p:cNvGrpSpPr/>
          <p:nvPr/>
        </p:nvGrpSpPr>
        <p:grpSpPr>
          <a:xfrm>
            <a:off x="4784688" y="3623802"/>
            <a:ext cx="1814688" cy="954106"/>
            <a:chOff x="3884423" y="2459675"/>
            <a:chExt cx="1846526" cy="944559"/>
          </a:xfrm>
        </p:grpSpPr>
        <p:sp>
          <p:nvSpPr>
            <p:cNvPr id="46" name="Tekstvak 45"/>
            <p:cNvSpPr txBox="1"/>
            <p:nvPr/>
          </p:nvSpPr>
          <p:spPr>
            <a:xfrm>
              <a:off x="3884423" y="2459675"/>
              <a:ext cx="1835893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CompileDoWhile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47" name="Rechte verbindingslijn 46"/>
            <p:cNvCxnSpPr/>
            <p:nvPr/>
          </p:nvCxnSpPr>
          <p:spPr>
            <a:xfrm flipV="1">
              <a:off x="3884423" y="2736113"/>
              <a:ext cx="1846526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ep 11"/>
          <p:cNvGrpSpPr/>
          <p:nvPr/>
        </p:nvGrpSpPr>
        <p:grpSpPr>
          <a:xfrm>
            <a:off x="6679484" y="3616636"/>
            <a:ext cx="1814688" cy="954106"/>
            <a:chOff x="3884423" y="2459675"/>
            <a:chExt cx="1846526" cy="944559"/>
          </a:xfrm>
        </p:grpSpPr>
        <p:sp>
          <p:nvSpPr>
            <p:cNvPr id="44" name="Tekstvak 43"/>
            <p:cNvSpPr txBox="1"/>
            <p:nvPr/>
          </p:nvSpPr>
          <p:spPr>
            <a:xfrm>
              <a:off x="3884423" y="2459675"/>
              <a:ext cx="1835893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CompileFunction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45" name="Rechte verbindingslijn 44"/>
            <p:cNvCxnSpPr/>
            <p:nvPr/>
          </p:nvCxnSpPr>
          <p:spPr>
            <a:xfrm flipV="1">
              <a:off x="3884423" y="2736113"/>
              <a:ext cx="1846526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ep 12"/>
          <p:cNvGrpSpPr/>
          <p:nvPr/>
        </p:nvGrpSpPr>
        <p:grpSpPr>
          <a:xfrm>
            <a:off x="8577773" y="3623802"/>
            <a:ext cx="1814688" cy="954106"/>
            <a:chOff x="3884423" y="2459675"/>
            <a:chExt cx="1846526" cy="944559"/>
          </a:xfrm>
        </p:grpSpPr>
        <p:sp>
          <p:nvSpPr>
            <p:cNvPr id="42" name="Tekstvak 41"/>
            <p:cNvSpPr txBox="1"/>
            <p:nvPr/>
          </p:nvSpPr>
          <p:spPr>
            <a:xfrm>
              <a:off x="3884423" y="2459675"/>
              <a:ext cx="1835893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CompileOperator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43" name="Rechte verbindingslijn 42"/>
            <p:cNvCxnSpPr/>
            <p:nvPr/>
          </p:nvCxnSpPr>
          <p:spPr>
            <a:xfrm flipV="1">
              <a:off x="3884423" y="2736113"/>
              <a:ext cx="1846526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ep 13"/>
          <p:cNvGrpSpPr/>
          <p:nvPr/>
        </p:nvGrpSpPr>
        <p:grpSpPr>
          <a:xfrm>
            <a:off x="7525869" y="5474661"/>
            <a:ext cx="1598732" cy="954106"/>
            <a:chOff x="4720856" y="148856"/>
            <a:chExt cx="1626781" cy="944559"/>
          </a:xfrm>
        </p:grpSpPr>
        <p:sp>
          <p:nvSpPr>
            <p:cNvPr id="40" name="Tekstvak 39"/>
            <p:cNvSpPr txBox="1"/>
            <p:nvPr/>
          </p:nvSpPr>
          <p:spPr>
            <a:xfrm>
              <a:off x="4720856" y="148856"/>
              <a:ext cx="1626781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CompilePlus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41" name="Rechte verbindingslijn 40"/>
            <p:cNvCxnSpPr/>
            <p:nvPr/>
          </p:nvCxnSpPr>
          <p:spPr>
            <a:xfrm flipV="1">
              <a:off x="4720856" y="404037"/>
              <a:ext cx="1626781" cy="21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ep 14"/>
          <p:cNvGrpSpPr/>
          <p:nvPr/>
        </p:nvGrpSpPr>
        <p:grpSpPr>
          <a:xfrm>
            <a:off x="9563471" y="5474661"/>
            <a:ext cx="1814688" cy="954106"/>
            <a:chOff x="3884423" y="2459675"/>
            <a:chExt cx="1846526" cy="944559"/>
          </a:xfrm>
        </p:grpSpPr>
        <p:sp>
          <p:nvSpPr>
            <p:cNvPr id="38" name="Tekstvak 37"/>
            <p:cNvSpPr txBox="1"/>
            <p:nvPr/>
          </p:nvSpPr>
          <p:spPr>
            <a:xfrm>
              <a:off x="3884423" y="2459675"/>
              <a:ext cx="1835893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CompileProduct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39" name="Rechte verbindingslijn 38"/>
            <p:cNvCxnSpPr/>
            <p:nvPr/>
          </p:nvCxnSpPr>
          <p:spPr>
            <a:xfrm flipV="1">
              <a:off x="3884423" y="2736113"/>
              <a:ext cx="1846526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ep 15"/>
          <p:cNvGrpSpPr/>
          <p:nvPr/>
        </p:nvGrpSpPr>
        <p:grpSpPr>
          <a:xfrm>
            <a:off x="10472561" y="3616636"/>
            <a:ext cx="1814688" cy="954106"/>
            <a:chOff x="3884423" y="2459675"/>
            <a:chExt cx="1846526" cy="944559"/>
          </a:xfrm>
        </p:grpSpPr>
        <p:sp>
          <p:nvSpPr>
            <p:cNvPr id="36" name="Tekstvak 35"/>
            <p:cNvSpPr txBox="1"/>
            <p:nvPr/>
          </p:nvSpPr>
          <p:spPr>
            <a:xfrm>
              <a:off x="3884423" y="2459675"/>
              <a:ext cx="1835893" cy="9445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400" dirty="0" err="1" smtClean="0"/>
                <a:t>CompileLValue</a:t>
              </a:r>
              <a:endParaRPr lang="nl-NL" sz="1400" dirty="0" smtClean="0"/>
            </a:p>
            <a:p>
              <a:r>
                <a:rPr lang="nl-NL" sz="1400" dirty="0" err="1" smtClean="0"/>
                <a:t>compile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err="1" smtClean="0"/>
                <a:t>getLastToken</a:t>
              </a:r>
              <a:r>
                <a:rPr lang="nl-NL" sz="1400" dirty="0" smtClean="0"/>
                <a:t>()</a:t>
              </a:r>
            </a:p>
            <a:p>
              <a:r>
                <a:rPr lang="nl-NL" sz="1400" dirty="0" smtClean="0"/>
                <a:t>...</a:t>
              </a:r>
              <a:endParaRPr lang="nl-NL" sz="1400" dirty="0"/>
            </a:p>
          </p:txBody>
        </p:sp>
        <p:cxnSp>
          <p:nvCxnSpPr>
            <p:cNvPr id="37" name="Rechte verbindingslijn 36"/>
            <p:cNvCxnSpPr/>
            <p:nvPr/>
          </p:nvCxnSpPr>
          <p:spPr>
            <a:xfrm flipV="1">
              <a:off x="3884423" y="2736113"/>
              <a:ext cx="1846526" cy="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Gelijkbenige driehoek 16"/>
          <p:cNvSpPr/>
          <p:nvPr/>
        </p:nvSpPr>
        <p:spPr>
          <a:xfrm>
            <a:off x="6202308" y="2942445"/>
            <a:ext cx="334376" cy="280402"/>
          </a:xfrm>
          <a:prstGeom prst="triangl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Gelijkbenige driehoek 17"/>
          <p:cNvSpPr/>
          <p:nvPr/>
        </p:nvSpPr>
        <p:spPr>
          <a:xfrm>
            <a:off x="3477618" y="4581128"/>
            <a:ext cx="334376" cy="280402"/>
          </a:xfrm>
          <a:prstGeom prst="triangl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Gelijkbenige driehoek 18"/>
          <p:cNvSpPr/>
          <p:nvPr/>
        </p:nvSpPr>
        <p:spPr>
          <a:xfrm>
            <a:off x="9319671" y="4825519"/>
            <a:ext cx="334376" cy="280402"/>
          </a:xfrm>
          <a:prstGeom prst="triangl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19"/>
          <p:cNvCxnSpPr>
            <a:stCxn id="17" idx="3"/>
          </p:cNvCxnSpPr>
          <p:nvPr/>
        </p:nvCxnSpPr>
        <p:spPr>
          <a:xfrm>
            <a:off x="6369495" y="3222847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>
            <a:off x="3634358" y="4861536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>
            <a:off x="9497305" y="5105921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>
            <a:off x="1869350" y="3430474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1127448" y="3426904"/>
            <a:ext cx="11668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3722351" y="3423315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5658945" y="3426891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7564199" y="3419724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9479898" y="3423298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>
            <a:off x="11322456" y="3416135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2631217" y="5033375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4515563" y="5026213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V="1">
            <a:off x="2631217" y="5026213"/>
            <a:ext cx="1884346" cy="7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8239906" y="5294486"/>
            <a:ext cx="2257040" cy="8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8229454" y="5295649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10500420" y="5299228"/>
            <a:ext cx="0" cy="193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 rot="-240000">
            <a:off x="7896200" y="1486471"/>
            <a:ext cx="3744416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/>
              <a:t>IF </a:t>
            </a:r>
            <a:r>
              <a:rPr lang="nl-NL" dirty="0" smtClean="0"/>
              <a:t>of </a:t>
            </a:r>
            <a:r>
              <a:rPr lang="nl-NL" b="1" dirty="0" smtClean="0"/>
              <a:t>IF ELSE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Check of er een </a:t>
            </a:r>
            <a:r>
              <a:rPr lang="nl-NL" b="1" dirty="0" smtClean="0">
                <a:solidFill>
                  <a:schemeClr val="tx1"/>
                </a:solidFill>
              </a:rPr>
              <a:t>Partner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smtClean="0"/>
              <a:t>is!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99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62" grpId="0" animBg="1"/>
    </p:bldLst>
  </p:timing>
</p:sld>
</file>

<file path=ppt/theme/theme1.xml><?xml version="1.0" encoding="utf-8"?>
<a:theme xmlns:a="http://schemas.openxmlformats.org/drawingml/2006/main" name="Avans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Avans</Template>
  <TotalTime>1870</TotalTime>
  <Words>1069</Words>
  <Application>Microsoft Office PowerPoint</Application>
  <PresentationFormat>Breedbeeld</PresentationFormat>
  <Paragraphs>471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Verdana</vt:lpstr>
      <vt:lpstr>Wingdings</vt:lpstr>
      <vt:lpstr>Avans</vt:lpstr>
      <vt:lpstr>Design PatternS 2</vt:lpstr>
      <vt:lpstr>Agenda hoorcolleges</vt:lpstr>
      <vt:lpstr>Terugblik</vt:lpstr>
      <vt:lpstr>Terugblik</vt:lpstr>
      <vt:lpstr>PowerPoint-presentatie</vt:lpstr>
      <vt:lpstr>Do while statement</vt:lpstr>
      <vt:lpstr>If statement</vt:lpstr>
      <vt:lpstr>If else</vt:lpstr>
      <vt:lpstr>Klassendiagram</vt:lpstr>
      <vt:lpstr>Toekenning</vt:lpstr>
      <vt:lpstr>&lt;r-value&gt;: Waar toe te passen?</vt:lpstr>
      <vt:lpstr>Acties uitvoeren</vt:lpstr>
      <vt:lpstr>Volgordelijkheid</vt:lpstr>
      <vt:lpstr>Voorbeeld: Benodigdheden</vt:lpstr>
      <vt:lpstr>x = Max(a + 2, b ++, SqRt(c)); </vt:lpstr>
      <vt:lpstr>x = Max(a + 2, b ++, SqRt(c));        $001,  $002, $003 </vt:lpstr>
      <vt:lpstr>FunctionCall of DirectFunctionCall?</vt:lpstr>
      <vt:lpstr>Nu naar 1 LinkedList</vt:lpstr>
      <vt:lpstr>Design Patterns (1 / 2)</vt:lpstr>
      <vt:lpstr>Design Patterns (2 / 2)</vt:lpstr>
      <vt:lpstr>Opdracht week 4</vt:lpstr>
      <vt:lpstr>Iets soortgelijks moet kunnen compileren (Dus hoeft nog niet te runnen)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Uitleen</dc:creator>
  <cp:lastModifiedBy>Martijn Schuurmans</cp:lastModifiedBy>
  <cp:revision>174</cp:revision>
  <dcterms:created xsi:type="dcterms:W3CDTF">2013-09-09T08:16:15Z</dcterms:created>
  <dcterms:modified xsi:type="dcterms:W3CDTF">2015-09-23T08:23:29Z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Meeloopdag</vt:lpwstr>
  </property>
  <property fmtid="{D5CDD505-2E9C-101B-9397-08002B2CF9AE}" pid="6" name="subtitle">
    <vt:lpwstr/>
  </property>
  <property fmtid="{D5CDD505-2E9C-101B-9397-08002B2CF9AE}" pid="7" name="ref">
    <vt:lpwstr/>
  </property>
  <property fmtid="{D5CDD505-2E9C-101B-9397-08002B2CF9AE}" pid="8" name="speaker">
    <vt:lpwstr>Koen van Brero</vt:lpwstr>
  </property>
  <property fmtid="{D5CDD505-2E9C-101B-9397-08002B2CF9AE}" pid="9" name="dt">
    <vt:lpwstr>01-12-2004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2057</vt:lpwstr>
  </property>
  <property fmtid="{D5CDD505-2E9C-101B-9397-08002B2CF9AE}" pid="15" name="sliden">
    <vt:lpwstr>No</vt:lpwstr>
  </property>
  <property fmtid="{D5CDD505-2E9C-101B-9397-08002B2CF9AE}" pid="16" name="level1">
    <vt:lpwstr/>
  </property>
  <property fmtid="{D5CDD505-2E9C-101B-9397-08002B2CF9AE}" pid="17" name="level11">
    <vt:lpwstr>Presentatie meeloopdag</vt:lpwstr>
  </property>
</Properties>
</file>