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78" r:id="rId3"/>
    <p:sldId id="296" r:id="rId4"/>
    <p:sldId id="297" r:id="rId5"/>
    <p:sldId id="298" r:id="rId6"/>
    <p:sldId id="308" r:id="rId7"/>
    <p:sldId id="299" r:id="rId8"/>
    <p:sldId id="302" r:id="rId9"/>
    <p:sldId id="303" r:id="rId10"/>
    <p:sldId id="306" r:id="rId11"/>
    <p:sldId id="301" r:id="rId12"/>
    <p:sldId id="304" r:id="rId13"/>
    <p:sldId id="300" r:id="rId14"/>
    <p:sldId id="307" r:id="rId15"/>
    <p:sldId id="305" r:id="rId16"/>
    <p:sldId id="309" r:id="rId17"/>
  </p:sldIdLst>
  <p:sldSz cx="12192000" cy="6858000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jn Schuurmans" initials="MS" lastIdx="18" clrIdx="0">
    <p:extLst>
      <p:ext uri="{19B8F6BF-5375-455C-9EA6-DF929625EA0E}">
        <p15:presenceInfo xmlns:p15="http://schemas.microsoft.com/office/powerpoint/2012/main" userId="S-1-5-21-461633106-2859985408-2808935676-1258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F00"/>
    <a:srgbClr val="00CC00"/>
    <a:srgbClr val="010000"/>
    <a:srgbClr val="C0C0C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Stijl, licht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2" autoAdjust="0"/>
    <p:restoredTop sz="81137" autoAdjust="0"/>
  </p:normalViewPr>
  <p:slideViewPr>
    <p:cSldViewPr>
      <p:cViewPr varScale="1">
        <p:scale>
          <a:sx n="72" d="100"/>
          <a:sy n="72" d="100"/>
        </p:scale>
        <p:origin x="1291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8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211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CE3AE35-019A-427E-B659-B78500F7563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714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0766F16-9496-41E8-B333-B30DB0EDE2D3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49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636186" y="3356992"/>
            <a:ext cx="9673167" cy="1979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nl-NL" sz="1600" dirty="0">
              <a:solidFill>
                <a:srgbClr val="000000"/>
              </a:solidFill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716617" y="6467478"/>
            <a:ext cx="6477000" cy="2524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nl-NL" sz="800" b="1">
                <a:solidFill>
                  <a:srgbClr val="C0C0C0"/>
                </a:solidFill>
              </a:rPr>
              <a:t>Module code: 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8369301" y="6465888"/>
            <a:ext cx="1822451" cy="2524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endParaRPr lang="nl-NL" sz="800" b="1" dirty="0">
              <a:solidFill>
                <a:srgbClr val="C0C0C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6186" y="2306638"/>
            <a:ext cx="9673167" cy="550862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36186" y="2820988"/>
            <a:ext cx="9673167" cy="360362"/>
          </a:xfrm>
        </p:spPr>
        <p:txBody>
          <a:bodyPr/>
          <a:lstStyle>
            <a:lvl1pPr marL="0" indent="0">
              <a:buFont typeface="Verdana" pitchFamily="34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705D58-DC9B-4B1D-9CB6-09BDA8EEB6E1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996B2-58EE-406C-8384-E6F0D37B344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417985" y="1114428"/>
            <a:ext cx="2258483" cy="4759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636184" y="1114428"/>
            <a:ext cx="6578600" cy="4759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FE230-7139-43B6-838B-8F6061B1058B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1DD9C-F909-4F19-A5CA-6B0790379395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1ADC5-E439-443B-B9B9-BB1AA35CEE15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636185" y="2201864"/>
            <a:ext cx="4417483" cy="3671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56867" y="2201864"/>
            <a:ext cx="4419600" cy="3671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AC722-B9E7-4536-8AE9-D242D1FDFC97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3D3A4-86EF-46AE-905D-4E6B4FEAC92E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34052-74E6-4909-B86A-B35A4397299C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1A5C1-757F-4153-82EA-44E75CBB29A1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4FE57-0EF2-430B-BBB8-69C53F3FD9DB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3AE50-37EB-4F68-96B4-DFFFA2BEA9BD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6185" y="1114428"/>
            <a:ext cx="9040283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36185" y="2201864"/>
            <a:ext cx="9040283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636184" y="365125"/>
            <a:ext cx="8540749" cy="2873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nl-NL" sz="800" b="1" dirty="0">
              <a:solidFill>
                <a:srgbClr val="C0C0C0"/>
              </a:solidFill>
            </a:endParaRP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20868" y="6465888"/>
            <a:ext cx="1212851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 smtClean="0">
                <a:solidFill>
                  <a:srgbClr val="C0C0C0"/>
                </a:solidFill>
                <a:latin typeface="Arial" charset="0"/>
              </a:defRPr>
            </a:lvl1pPr>
          </a:lstStyle>
          <a:p>
            <a:pPr>
              <a:defRPr/>
            </a:pPr>
            <a:fld id="{53D1D873-030B-4CAD-9DEB-1487EFDFA451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716617" y="6467478"/>
            <a:ext cx="6477000" cy="2524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nl-NL" sz="800" b="1">
                <a:solidFill>
                  <a:srgbClr val="C0C0C0"/>
                </a:solidFill>
              </a:rPr>
              <a:t>Module code: </a:t>
            </a: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8369301" y="6465888"/>
            <a:ext cx="1822451" cy="2524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endParaRPr lang="nl-NL" sz="800" b="1" dirty="0">
              <a:solidFill>
                <a:srgbClr val="C0C0C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165100" algn="l" rtl="0" eaLnBrk="1" fontAlgn="base" hangingPunct="1">
        <a:spcBef>
          <a:spcPct val="20000"/>
        </a:spcBef>
        <a:spcAft>
          <a:spcPct val="0"/>
        </a:spcAft>
        <a:buChar char="–"/>
        <a:defRPr sz="1600" i="1">
          <a:solidFill>
            <a:schemeClr val="tx1"/>
          </a:solidFill>
          <a:latin typeface="+mn-lt"/>
        </a:defRPr>
      </a:lvl2pPr>
      <a:lvl3pPr marL="723900" indent="-177800" algn="l" rtl="0" eaLnBrk="1" fontAlgn="base" hangingPunct="1">
        <a:spcBef>
          <a:spcPct val="20000"/>
        </a:spcBef>
        <a:spcAft>
          <a:spcPct val="0"/>
        </a:spcAft>
        <a:buChar char="–"/>
        <a:defRPr sz="1600" i="1">
          <a:solidFill>
            <a:schemeClr val="tx1"/>
          </a:solidFill>
          <a:latin typeface="+mn-lt"/>
        </a:defRPr>
      </a:lvl3pPr>
      <a:lvl4pPr marL="965200" indent="-139700" algn="l" rtl="0" eaLnBrk="1" fontAlgn="base" hangingPunct="1">
        <a:spcBef>
          <a:spcPct val="20000"/>
        </a:spcBef>
        <a:spcAft>
          <a:spcPct val="0"/>
        </a:spcAft>
        <a:buChar char="–"/>
        <a:defRPr sz="16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err="1" smtClean="0"/>
              <a:t>PatternS</a:t>
            </a:r>
            <a:r>
              <a:rPr lang="en-US" dirty="0" smtClean="0"/>
              <a:t> 2</a:t>
            </a:r>
            <a:endParaRPr lang="en-GB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 6</a:t>
            </a:r>
            <a:r>
              <a:rPr lang="en-US" dirty="0" smtClean="0"/>
              <a:t>: Virtual machine</a:t>
            </a:r>
            <a:endParaRPr lang="en-US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1A5C1-757F-4153-82EA-44E75CBB29A1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  <p:pic>
        <p:nvPicPr>
          <p:cNvPr id="4098" name="Picture 2" descr="uitvoerende_macht.jpg (500×37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1052736"/>
            <a:ext cx="4762500" cy="357187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1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Aan</a:t>
            </a:r>
            <a:r>
              <a:rPr lang="en-US" dirty="0" smtClean="0"/>
              <a:t> de hand van </a:t>
            </a:r>
            <a:r>
              <a:rPr lang="en-US" dirty="0" err="1" smtClean="0"/>
              <a:t>een</a:t>
            </a:r>
            <a:r>
              <a:rPr lang="en-US" dirty="0" smtClean="0"/>
              <a:t> object </a:t>
            </a:r>
            <a:r>
              <a:rPr lang="en-US" dirty="0" err="1" smtClean="0"/>
              <a:t>bepalen</a:t>
            </a:r>
            <a:r>
              <a:rPr lang="en-US" dirty="0" smtClean="0"/>
              <a:t> </a:t>
            </a:r>
            <a:r>
              <a:rPr lang="en-US" dirty="0" err="1" smtClean="0"/>
              <a:t>welke</a:t>
            </a:r>
            <a:r>
              <a:rPr lang="en-US" dirty="0" smtClean="0"/>
              <a:t> </a:t>
            </a:r>
            <a:r>
              <a:rPr lang="en-US" dirty="0" err="1" smtClean="0"/>
              <a:t>actie</a:t>
            </a:r>
            <a:r>
              <a:rPr lang="en-US" dirty="0" smtClean="0"/>
              <a:t> </a:t>
            </a:r>
            <a:r>
              <a:rPr lang="en-US" dirty="0" err="1" smtClean="0"/>
              <a:t>ondernomen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Het object </a:t>
            </a:r>
            <a:r>
              <a:rPr lang="en-US" dirty="0" err="1" smtClean="0"/>
              <a:t>bevat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Naam</a:t>
            </a:r>
            <a:endParaRPr lang="en-US" dirty="0" smtClean="0"/>
          </a:p>
          <a:p>
            <a:pPr lvl="1"/>
            <a:r>
              <a:rPr lang="en-US" dirty="0" smtClean="0"/>
              <a:t>Parameters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grpSp>
        <p:nvGrpSpPr>
          <p:cNvPr id="5" name="Groep 4"/>
          <p:cNvGrpSpPr/>
          <p:nvPr/>
        </p:nvGrpSpPr>
        <p:grpSpPr>
          <a:xfrm>
            <a:off x="4395508" y="2936041"/>
            <a:ext cx="7148940" cy="2594060"/>
            <a:chOff x="2276823" y="1652212"/>
            <a:chExt cx="7148940" cy="2594060"/>
          </a:xfrm>
        </p:grpSpPr>
        <p:grpSp>
          <p:nvGrpSpPr>
            <p:cNvPr id="6" name="Groep 5"/>
            <p:cNvGrpSpPr/>
            <p:nvPr/>
          </p:nvGrpSpPr>
          <p:grpSpPr>
            <a:xfrm>
              <a:off x="4535778" y="1652212"/>
              <a:ext cx="2699520" cy="830997"/>
              <a:chOff x="4535778" y="1652212"/>
              <a:chExt cx="2699520" cy="830997"/>
            </a:xfrm>
          </p:grpSpPr>
          <p:sp>
            <p:nvSpPr>
              <p:cNvPr id="22" name="Tekstvak 21"/>
              <p:cNvSpPr txBox="1"/>
              <p:nvPr/>
            </p:nvSpPr>
            <p:spPr>
              <a:xfrm>
                <a:off x="4535778" y="1652212"/>
                <a:ext cx="2699520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BaseCommand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+ abstract Execute( ... )</a:t>
                </a:r>
                <a:endParaRPr lang="nl-NL" dirty="0"/>
              </a:p>
            </p:txBody>
          </p:sp>
          <p:cxnSp>
            <p:nvCxnSpPr>
              <p:cNvPr id="23" name="Rechte verbindingslijn 22"/>
              <p:cNvCxnSpPr>
                <a:stCxn id="22" idx="1"/>
                <a:endCxn id="22" idx="3"/>
              </p:cNvCxnSpPr>
              <p:nvPr/>
            </p:nvCxnSpPr>
            <p:spPr>
              <a:xfrm>
                <a:off x="4535778" y="2067711"/>
                <a:ext cx="26995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ep 6"/>
            <p:cNvGrpSpPr/>
            <p:nvPr/>
          </p:nvGrpSpPr>
          <p:grpSpPr>
            <a:xfrm>
              <a:off x="4357503" y="3415275"/>
              <a:ext cx="3001508" cy="830997"/>
              <a:chOff x="4304638" y="1325217"/>
              <a:chExt cx="3217653" cy="830997"/>
            </a:xfrm>
          </p:grpSpPr>
          <p:sp>
            <p:nvSpPr>
              <p:cNvPr id="20" name="Tekstvak 19"/>
              <p:cNvSpPr txBox="1"/>
              <p:nvPr/>
            </p:nvSpPr>
            <p:spPr>
              <a:xfrm>
                <a:off x="4304638" y="1325217"/>
                <a:ext cx="3217653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ReturnToVariableCommand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+ Execute( ... ) </a:t>
                </a:r>
                <a:endParaRPr lang="nl-NL" dirty="0"/>
              </a:p>
            </p:txBody>
          </p:sp>
          <p:cxnSp>
            <p:nvCxnSpPr>
              <p:cNvPr id="21" name="Rechte verbindingslijn 20"/>
              <p:cNvCxnSpPr>
                <a:stCxn id="20" idx="1"/>
                <a:endCxn id="20" idx="3"/>
              </p:cNvCxnSpPr>
              <p:nvPr/>
            </p:nvCxnSpPr>
            <p:spPr>
              <a:xfrm>
                <a:off x="4304638" y="1740716"/>
                <a:ext cx="32176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ep 7"/>
            <p:cNvGrpSpPr/>
            <p:nvPr/>
          </p:nvGrpSpPr>
          <p:grpSpPr>
            <a:xfrm>
              <a:off x="2276823" y="3414451"/>
              <a:ext cx="1841829" cy="830997"/>
              <a:chOff x="6002893" y="2028328"/>
              <a:chExt cx="1974463" cy="830997"/>
            </a:xfrm>
          </p:grpSpPr>
          <p:sp>
            <p:nvSpPr>
              <p:cNvPr id="18" name="Tekstvak 17"/>
              <p:cNvSpPr txBox="1"/>
              <p:nvPr/>
            </p:nvSpPr>
            <p:spPr>
              <a:xfrm>
                <a:off x="6002893" y="2028328"/>
                <a:ext cx="1974463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PlusCommand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+ Execute( ... ) </a:t>
                </a:r>
                <a:endParaRPr lang="nl-NL" dirty="0"/>
              </a:p>
            </p:txBody>
          </p:sp>
          <p:cxnSp>
            <p:nvCxnSpPr>
              <p:cNvPr id="19" name="Rechte verbindingslijn 18"/>
              <p:cNvCxnSpPr>
                <a:stCxn id="18" idx="1"/>
                <a:endCxn id="18" idx="3"/>
              </p:cNvCxnSpPr>
              <p:nvPr/>
            </p:nvCxnSpPr>
            <p:spPr>
              <a:xfrm>
                <a:off x="6002893" y="2443827"/>
                <a:ext cx="19744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ep 8"/>
            <p:cNvGrpSpPr/>
            <p:nvPr/>
          </p:nvGrpSpPr>
          <p:grpSpPr>
            <a:xfrm>
              <a:off x="7597862" y="3414072"/>
              <a:ext cx="1827901" cy="830997"/>
              <a:chOff x="3818451" y="1345780"/>
              <a:chExt cx="1959532" cy="830997"/>
            </a:xfrm>
          </p:grpSpPr>
          <p:sp>
            <p:nvSpPr>
              <p:cNvPr id="16" name="Tekstvak 15"/>
              <p:cNvSpPr txBox="1"/>
              <p:nvPr/>
            </p:nvSpPr>
            <p:spPr>
              <a:xfrm>
                <a:off x="3818451" y="1345780"/>
                <a:ext cx="1959532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PrintCommand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+ Execute( ... ) </a:t>
                </a:r>
                <a:endParaRPr lang="nl-NL" dirty="0"/>
              </a:p>
            </p:txBody>
          </p:sp>
          <p:cxnSp>
            <p:nvCxnSpPr>
              <p:cNvPr id="17" name="Rechte verbindingslijn 16"/>
              <p:cNvCxnSpPr>
                <a:stCxn id="16" idx="1"/>
                <a:endCxn id="16" idx="3"/>
              </p:cNvCxnSpPr>
              <p:nvPr/>
            </p:nvCxnSpPr>
            <p:spPr>
              <a:xfrm>
                <a:off x="3818451" y="1761279"/>
                <a:ext cx="19595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Gelijkbenige driehoek 9"/>
            <p:cNvSpPr/>
            <p:nvPr/>
          </p:nvSpPr>
          <p:spPr>
            <a:xfrm>
              <a:off x="5700010" y="2476269"/>
              <a:ext cx="362857" cy="36279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1" name="Rechte verbindingslijn 10"/>
            <p:cNvCxnSpPr/>
            <p:nvPr/>
          </p:nvCxnSpPr>
          <p:spPr>
            <a:xfrm>
              <a:off x="5846843" y="3124341"/>
              <a:ext cx="0" cy="2612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1"/>
            <p:cNvCxnSpPr/>
            <p:nvPr/>
          </p:nvCxnSpPr>
          <p:spPr>
            <a:xfrm>
              <a:off x="5846843" y="2881089"/>
              <a:ext cx="0" cy="2612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3196197" y="3142117"/>
              <a:ext cx="53156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3"/>
            <p:cNvCxnSpPr/>
            <p:nvPr/>
          </p:nvCxnSpPr>
          <p:spPr>
            <a:xfrm>
              <a:off x="3196197" y="3142117"/>
              <a:ext cx="0" cy="2612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4"/>
            <p:cNvCxnSpPr/>
            <p:nvPr/>
          </p:nvCxnSpPr>
          <p:spPr>
            <a:xfrm>
              <a:off x="8511812" y="3142117"/>
              <a:ext cx="0" cy="2612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 descr="infantry-clipart-GivingOrdersWWI.gif (309×32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069" y="4605347"/>
            <a:ext cx="1767041" cy="184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Rechte verbindingslijn 39"/>
          <p:cNvCxnSpPr/>
          <p:nvPr/>
        </p:nvCxnSpPr>
        <p:spPr>
          <a:xfrm>
            <a:off x="770410" y="76470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vak 40"/>
          <p:cNvSpPr txBox="1"/>
          <p:nvPr/>
        </p:nvSpPr>
        <p:spPr>
          <a:xfrm>
            <a:off x="107571" y="1940617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Terugblik</a:t>
            </a:r>
            <a:endParaRPr lang="en-GB" sz="1200" dirty="0"/>
          </a:p>
        </p:txBody>
      </p:sp>
      <p:sp>
        <p:nvSpPr>
          <p:cNvPr id="42" name="Tekstvak 41"/>
          <p:cNvSpPr txBox="1"/>
          <p:nvPr/>
        </p:nvSpPr>
        <p:spPr>
          <a:xfrm>
            <a:off x="107571" y="2568461"/>
            <a:ext cx="1341515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Virtual Machine</a:t>
            </a:r>
            <a:endParaRPr lang="en-GB" sz="1200" dirty="0"/>
          </a:p>
        </p:txBody>
      </p:sp>
      <p:sp>
        <p:nvSpPr>
          <p:cNvPr id="43" name="Tekstvak 42"/>
          <p:cNvSpPr txBox="1"/>
          <p:nvPr/>
        </p:nvSpPr>
        <p:spPr>
          <a:xfrm>
            <a:off x="107571" y="3400616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Visitor: </a:t>
            </a:r>
            <a:r>
              <a:rPr lang="en-GB" sz="1200" dirty="0" err="1" smtClean="0"/>
              <a:t>NextNode</a:t>
            </a:r>
            <a:endParaRPr lang="en-GB" sz="1200" dirty="0"/>
          </a:p>
        </p:txBody>
      </p:sp>
      <p:sp>
        <p:nvSpPr>
          <p:cNvPr id="44" name="Tekstvak 43"/>
          <p:cNvSpPr txBox="1"/>
          <p:nvPr/>
        </p:nvSpPr>
        <p:spPr>
          <a:xfrm>
            <a:off x="107571" y="4232771"/>
            <a:ext cx="1338156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Command: Functions</a:t>
            </a:r>
            <a:endParaRPr lang="en-GB" sz="1200" dirty="0"/>
          </a:p>
        </p:txBody>
      </p:sp>
      <p:sp>
        <p:nvSpPr>
          <p:cNvPr id="45" name="Tekstvak 44"/>
          <p:cNvSpPr txBox="1"/>
          <p:nvPr/>
        </p:nvSpPr>
        <p:spPr>
          <a:xfrm>
            <a:off x="109250" y="506674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Tot slot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15943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DirectFunctionCall</a:t>
            </a:r>
            <a:r>
              <a:rPr lang="nl-NL" dirty="0" smtClean="0"/>
              <a:t> uitvoeren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36185" y="2201864"/>
            <a:ext cx="9500375" cy="3671887"/>
          </a:xfrm>
        </p:spPr>
        <p:txBody>
          <a:bodyPr/>
          <a:lstStyle/>
          <a:p>
            <a:pPr marL="0" indent="0">
              <a:buNone/>
            </a:pP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BaseCommand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VirtualMachine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parameters);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ReturnToVariableCommand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BaseCommand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VirtualMachine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parameters)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vm.SetVariable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(parameters[1],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vm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ReturnValue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5" name="Tekstvak 4"/>
          <p:cNvSpPr txBox="1"/>
          <p:nvPr/>
        </p:nvSpPr>
        <p:spPr>
          <a:xfrm rot="21202459">
            <a:off x="4749756" y="5288184"/>
            <a:ext cx="354224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parameters[0] </a:t>
            </a:r>
            <a:r>
              <a:rPr lang="en-US" dirty="0" err="1" smtClean="0"/>
              <a:t>overslaan</a:t>
            </a:r>
            <a:r>
              <a:rPr lang="en-US" dirty="0" smtClean="0"/>
              <a:t>. </a:t>
            </a:r>
            <a:r>
              <a:rPr lang="en-US" dirty="0" err="1" smtClean="0"/>
              <a:t>Dit</a:t>
            </a:r>
            <a:r>
              <a:rPr lang="en-US" dirty="0" smtClean="0"/>
              <a:t> is de </a:t>
            </a:r>
            <a:r>
              <a:rPr lang="en-US" dirty="0" err="1" smtClean="0"/>
              <a:t>naam</a:t>
            </a:r>
            <a:r>
              <a:rPr lang="en-US" dirty="0" smtClean="0"/>
              <a:t> van de </a:t>
            </a:r>
            <a:r>
              <a:rPr lang="en-US" dirty="0" err="1" smtClean="0"/>
              <a:t>functie</a:t>
            </a:r>
            <a:endParaRPr lang="nl-NL" dirty="0"/>
          </a:p>
        </p:txBody>
      </p:sp>
      <p:cxnSp>
        <p:nvCxnSpPr>
          <p:cNvPr id="6" name="Rechte verbindingslijn met pijl 5"/>
          <p:cNvCxnSpPr>
            <a:stCxn id="5" idx="0"/>
          </p:cNvCxnSpPr>
          <p:nvPr/>
        </p:nvCxnSpPr>
        <p:spPr>
          <a:xfrm flipH="1" flipV="1">
            <a:off x="5735961" y="4869160"/>
            <a:ext cx="751180" cy="42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770410" y="76470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107571" y="1940617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Terugblik</a:t>
            </a:r>
            <a:endParaRPr lang="en-GB" sz="1200" dirty="0"/>
          </a:p>
        </p:txBody>
      </p:sp>
      <p:sp>
        <p:nvSpPr>
          <p:cNvPr id="11" name="Tekstvak 10"/>
          <p:cNvSpPr txBox="1"/>
          <p:nvPr/>
        </p:nvSpPr>
        <p:spPr>
          <a:xfrm>
            <a:off x="107571" y="2568461"/>
            <a:ext cx="1341515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Virtual Machine</a:t>
            </a:r>
            <a:endParaRPr lang="en-GB" sz="1200" dirty="0"/>
          </a:p>
        </p:txBody>
      </p:sp>
      <p:sp>
        <p:nvSpPr>
          <p:cNvPr id="12" name="Tekstvak 11"/>
          <p:cNvSpPr txBox="1"/>
          <p:nvPr/>
        </p:nvSpPr>
        <p:spPr>
          <a:xfrm>
            <a:off x="107571" y="3400616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Visitor: </a:t>
            </a:r>
            <a:r>
              <a:rPr lang="en-GB" sz="1200" dirty="0" err="1" smtClean="0"/>
              <a:t>NextNode</a:t>
            </a:r>
            <a:endParaRPr lang="en-GB" sz="1200" dirty="0"/>
          </a:p>
        </p:txBody>
      </p:sp>
      <p:sp>
        <p:nvSpPr>
          <p:cNvPr id="13" name="Tekstvak 12"/>
          <p:cNvSpPr txBox="1"/>
          <p:nvPr/>
        </p:nvSpPr>
        <p:spPr>
          <a:xfrm>
            <a:off x="107571" y="4232771"/>
            <a:ext cx="1338156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Command: Functions</a:t>
            </a:r>
            <a:endParaRPr lang="en-GB" sz="1200" dirty="0"/>
          </a:p>
        </p:txBody>
      </p:sp>
      <p:sp>
        <p:nvSpPr>
          <p:cNvPr id="14" name="Tekstvak 13"/>
          <p:cNvSpPr txBox="1"/>
          <p:nvPr/>
        </p:nvSpPr>
        <p:spPr>
          <a:xfrm>
            <a:off x="109250" y="506674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Tot slot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91018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Functie</a:t>
            </a:r>
            <a:r>
              <a:rPr lang="en-US" dirty="0" smtClean="0"/>
              <a:t> </a:t>
            </a:r>
            <a:r>
              <a:rPr lang="en-US" dirty="0" err="1" smtClean="0"/>
              <a:t>uitvoeren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36185" y="2201864"/>
            <a:ext cx="10364471" cy="3671887"/>
          </a:xfrm>
        </p:spPr>
        <p:txBody>
          <a:bodyPr/>
          <a:lstStyle/>
          <a:p>
            <a:pPr marL="0" indent="0">
              <a:buNone/>
            </a:pP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PlusCommand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l-N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BaseCommand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VirtualMachine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parameterNames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variable1 = 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compiler.GetVariable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parameterNames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[1]);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variable2 = 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compiler.GetVariable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parameterNames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[2]);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(variable1.Type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VariableType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.NUMBER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variable2.Type ==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VariableType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.NUMBER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vm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ReturnValue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(</a:t>
            </a:r>
            <a:r>
              <a:rPr lang="nl-NL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.Parse(variable1.Value) + </a:t>
            </a:r>
            <a:r>
              <a:rPr lang="nl-NL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.Parse(variable2.Value))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.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vm.ReturnValue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variable1.Value + variable2.Value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5" name="Tekstvak 4"/>
          <p:cNvSpPr txBox="1"/>
          <p:nvPr/>
        </p:nvSpPr>
        <p:spPr>
          <a:xfrm rot="21202459">
            <a:off x="7969570" y="1386032"/>
            <a:ext cx="3542242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FunctionCalls</a:t>
            </a:r>
            <a:r>
              <a:rPr lang="en-US" dirty="0" smtClean="0"/>
              <a:t> </a:t>
            </a:r>
            <a:r>
              <a:rPr lang="en-US" dirty="0" err="1" smtClean="0"/>
              <a:t>bevatten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r>
              <a:rPr lang="en-US" dirty="0" smtClean="0"/>
              <a:t> van </a:t>
            </a:r>
            <a:r>
              <a:rPr lang="en-US" dirty="0" err="1" smtClean="0"/>
              <a:t>variabelen</a:t>
            </a:r>
            <a:r>
              <a:rPr lang="en-US" dirty="0" smtClean="0"/>
              <a:t> (</a:t>
            </a:r>
            <a:r>
              <a:rPr lang="en-US" dirty="0" err="1" smtClean="0"/>
              <a:t>niet</a:t>
            </a:r>
            <a:r>
              <a:rPr lang="en-US" dirty="0" smtClean="0"/>
              <a:t> de warden </a:t>
            </a:r>
            <a:r>
              <a:rPr lang="en-US" dirty="0" err="1" smtClean="0"/>
              <a:t>zelf</a:t>
            </a:r>
            <a:r>
              <a:rPr lang="en-US" dirty="0" smtClean="0"/>
              <a:t>)</a:t>
            </a:r>
            <a:endParaRPr lang="nl-NL" dirty="0"/>
          </a:p>
        </p:txBody>
      </p:sp>
      <p:cxnSp>
        <p:nvCxnSpPr>
          <p:cNvPr id="7" name="Rechte verbindingslijn met pijl 6"/>
          <p:cNvCxnSpPr>
            <a:stCxn id="5" idx="2"/>
          </p:cNvCxnSpPr>
          <p:nvPr/>
        </p:nvCxnSpPr>
        <p:spPr>
          <a:xfrm flipH="1">
            <a:off x="8832307" y="2214254"/>
            <a:ext cx="956325" cy="63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>
            <a:off x="770410" y="76470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107571" y="1940617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Terugblik</a:t>
            </a:r>
            <a:endParaRPr lang="en-GB" sz="1200" dirty="0"/>
          </a:p>
        </p:txBody>
      </p:sp>
      <p:sp>
        <p:nvSpPr>
          <p:cNvPr id="10" name="Tekstvak 9"/>
          <p:cNvSpPr txBox="1"/>
          <p:nvPr/>
        </p:nvSpPr>
        <p:spPr>
          <a:xfrm>
            <a:off x="107571" y="2568461"/>
            <a:ext cx="1341515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Virtual Machine</a:t>
            </a:r>
            <a:endParaRPr lang="en-GB" sz="1200" dirty="0"/>
          </a:p>
        </p:txBody>
      </p:sp>
      <p:sp>
        <p:nvSpPr>
          <p:cNvPr id="11" name="Tekstvak 10"/>
          <p:cNvSpPr txBox="1"/>
          <p:nvPr/>
        </p:nvSpPr>
        <p:spPr>
          <a:xfrm>
            <a:off x="107571" y="3400616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Visitor: </a:t>
            </a:r>
            <a:r>
              <a:rPr lang="en-GB" sz="1200" dirty="0" err="1" smtClean="0"/>
              <a:t>NextNode</a:t>
            </a:r>
            <a:endParaRPr lang="en-GB" sz="1200" dirty="0"/>
          </a:p>
        </p:txBody>
      </p:sp>
      <p:sp>
        <p:nvSpPr>
          <p:cNvPr id="12" name="Tekstvak 11"/>
          <p:cNvSpPr txBox="1"/>
          <p:nvPr/>
        </p:nvSpPr>
        <p:spPr>
          <a:xfrm>
            <a:off x="107571" y="4232771"/>
            <a:ext cx="1338156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Command: Functions</a:t>
            </a:r>
            <a:endParaRPr lang="en-GB" sz="1200" dirty="0"/>
          </a:p>
        </p:txBody>
      </p:sp>
      <p:sp>
        <p:nvSpPr>
          <p:cNvPr id="13" name="Tekstvak 12"/>
          <p:cNvSpPr txBox="1"/>
          <p:nvPr/>
        </p:nvSpPr>
        <p:spPr>
          <a:xfrm>
            <a:off x="109250" y="506674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Tot slot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14160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Command</a:t>
            </a:r>
            <a:r>
              <a:rPr lang="nl-NL" dirty="0" smtClean="0"/>
              <a:t> </a:t>
            </a:r>
            <a:r>
              <a:rPr lang="nl-NL" dirty="0" err="1" smtClean="0"/>
              <a:t>Pattern</a:t>
            </a:r>
            <a:r>
              <a:rPr lang="nl-NL" dirty="0" smtClean="0"/>
              <a:t>: Welke functie?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Houd een lijst bij met </a:t>
            </a:r>
            <a:r>
              <a:rPr lang="nl-NL" dirty="0" err="1" smtClean="0"/>
              <a:t>key</a:t>
            </a:r>
            <a:r>
              <a:rPr lang="nl-NL" dirty="0" smtClean="0"/>
              <a:t>/</a:t>
            </a:r>
            <a:r>
              <a:rPr lang="nl-NL" dirty="0" err="1" smtClean="0"/>
              <a:t>value</a:t>
            </a:r>
            <a:r>
              <a:rPr lang="nl-NL" dirty="0" smtClean="0"/>
              <a:t> paren voor de </a:t>
            </a:r>
            <a:r>
              <a:rPr lang="nl-NL" dirty="0" err="1" smtClean="0"/>
              <a:t>commands</a:t>
            </a:r>
            <a:r>
              <a:rPr lang="nl-NL" dirty="0" smtClean="0"/>
              <a:t>:</a:t>
            </a:r>
          </a:p>
          <a:p>
            <a:pPr lvl="1"/>
            <a:r>
              <a:rPr lang="nl-NL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l-NL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nl-NL" dirty="0" err="1" smtClean="0"/>
              <a:t>Key</a:t>
            </a:r>
            <a:r>
              <a:rPr lang="nl-NL" dirty="0" smtClean="0"/>
              <a:t> = naam van de functie	=&gt; Max</a:t>
            </a:r>
          </a:p>
          <a:p>
            <a:pPr lvl="1"/>
            <a:r>
              <a:rPr lang="nl-NL" dirty="0" smtClean="0"/>
              <a:t>Value			=&gt; </a:t>
            </a:r>
            <a:r>
              <a:rPr lang="nl-NL" dirty="0" err="1" smtClean="0"/>
              <a:t>Command</a:t>
            </a:r>
            <a:r>
              <a:rPr lang="nl-NL" dirty="0" smtClean="0"/>
              <a:t> instantie</a:t>
            </a:r>
          </a:p>
          <a:p>
            <a:pPr lvl="1"/>
            <a:endParaRPr lang="nl-NL" dirty="0"/>
          </a:p>
          <a:p>
            <a:r>
              <a:rPr lang="nl-NL" dirty="0" smtClean="0"/>
              <a:t>Verschillende </a:t>
            </a:r>
            <a:r>
              <a:rPr lang="nl-NL" dirty="0" err="1" smtClean="0"/>
              <a:t>commands</a:t>
            </a:r>
            <a:r>
              <a:rPr lang="nl-NL" dirty="0" smtClean="0"/>
              <a:t> met verschillend aantal parameters:</a:t>
            </a:r>
          </a:p>
          <a:p>
            <a:pPr lvl="1"/>
            <a:r>
              <a:rPr lang="nl-NL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l-NL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N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BaseCommand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_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nl-NL" dirty="0" smtClean="0"/>
              <a:t>Benader de action op index = </a:t>
            </a:r>
            <a:r>
              <a:rPr lang="nl-NL" dirty="0" err="1" smtClean="0"/>
              <a:t>aantalParameters</a:t>
            </a:r>
            <a:endParaRPr lang="nl-NL" dirty="0" smtClean="0"/>
          </a:p>
          <a:p>
            <a:pPr lvl="1"/>
            <a:endParaRPr lang="nl-NL" dirty="0" smtClean="0"/>
          </a:p>
          <a:p>
            <a:pPr lvl="1"/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Print();			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_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nl-NL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“PRINT"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][0]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Print(</a:t>
            </a:r>
            <a:r>
              <a:rPr lang="nl-NL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nl-NL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			=&gt;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nl-NL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“PRINT"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][1]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Print(</a:t>
            </a:r>
            <a:r>
              <a:rPr lang="nl-NL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{0}"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"World</a:t>
            </a:r>
            <a:r>
              <a:rPr lang="nl-NL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		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nl-NL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“PRINT"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][2]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770410" y="76470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107571" y="1940617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Terugblik</a:t>
            </a:r>
            <a:endParaRPr lang="en-GB" sz="1200" dirty="0"/>
          </a:p>
        </p:txBody>
      </p:sp>
      <p:sp>
        <p:nvSpPr>
          <p:cNvPr id="7" name="Tekstvak 6"/>
          <p:cNvSpPr txBox="1"/>
          <p:nvPr/>
        </p:nvSpPr>
        <p:spPr>
          <a:xfrm>
            <a:off x="107571" y="2568461"/>
            <a:ext cx="1341515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Virtual Machine</a:t>
            </a:r>
            <a:endParaRPr lang="en-GB" sz="1200" dirty="0"/>
          </a:p>
        </p:txBody>
      </p:sp>
      <p:sp>
        <p:nvSpPr>
          <p:cNvPr id="8" name="Tekstvak 7"/>
          <p:cNvSpPr txBox="1"/>
          <p:nvPr/>
        </p:nvSpPr>
        <p:spPr>
          <a:xfrm>
            <a:off x="107571" y="3400616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Visitor: </a:t>
            </a:r>
            <a:r>
              <a:rPr lang="en-GB" sz="1200" dirty="0" err="1" smtClean="0"/>
              <a:t>NextNode</a:t>
            </a:r>
            <a:endParaRPr lang="en-GB" sz="1200" dirty="0"/>
          </a:p>
        </p:txBody>
      </p:sp>
      <p:sp>
        <p:nvSpPr>
          <p:cNvPr id="9" name="Tekstvak 8"/>
          <p:cNvSpPr txBox="1"/>
          <p:nvPr/>
        </p:nvSpPr>
        <p:spPr>
          <a:xfrm>
            <a:off x="107571" y="4232771"/>
            <a:ext cx="1338156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Command: Functions</a:t>
            </a:r>
            <a:endParaRPr lang="en-GB" sz="1200" dirty="0"/>
          </a:p>
        </p:txBody>
      </p:sp>
      <p:sp>
        <p:nvSpPr>
          <p:cNvPr id="10" name="Tekstvak 9"/>
          <p:cNvSpPr txBox="1"/>
          <p:nvPr/>
        </p:nvSpPr>
        <p:spPr>
          <a:xfrm>
            <a:off x="109250" y="506674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Tot slot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24128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machine: Het </a:t>
            </a:r>
            <a:r>
              <a:rPr lang="en-US" dirty="0" err="1" smtClean="0"/>
              <a:t>resultaat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NodeLinkedList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list)</a:t>
            </a:r>
          </a:p>
          <a:p>
            <a:pPr marL="0" indent="0">
              <a:buNone/>
            </a:pP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ActionNode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currentNode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list.First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NextNodeVisitor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NextNodeVisitor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nl-NL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currentNode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nl-NL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 something with the current node.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AbstractFunctionCallNode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actionNode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currentNode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AbstractFunctionCallNode</a:t>
            </a:r>
            <a:r>
              <a:rPr lang="nl-NL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NL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actionNode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nl-NL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nl-NL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</a:p>
          <a:p>
            <a:pPr marL="0" indent="0">
              <a:buNone/>
            </a:pP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l-NL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actionNode.Parameters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[0];</a:t>
            </a:r>
            <a:endParaRPr lang="nl-NL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l-NL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[name].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actionNode.Parameters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nl-NL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NL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Get next Node.</a:t>
            </a:r>
            <a:endParaRPr lang="nl-NL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currentNode.Accept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currentNode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visitor.NextNode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NL" sz="12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6" name="Tekstvak 5"/>
          <p:cNvSpPr txBox="1"/>
          <p:nvPr/>
        </p:nvSpPr>
        <p:spPr>
          <a:xfrm rot="21132769">
            <a:off x="8730973" y="5564917"/>
            <a:ext cx="2952328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Nu nog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ingericht</a:t>
            </a:r>
            <a:r>
              <a:rPr lang="en-US" dirty="0" smtClean="0"/>
              <a:t> op </a:t>
            </a:r>
            <a:r>
              <a:rPr lang="en-US" dirty="0" err="1" smtClean="0"/>
              <a:t>functies</a:t>
            </a:r>
            <a:r>
              <a:rPr lang="en-US" dirty="0" smtClean="0"/>
              <a:t> met </a:t>
            </a:r>
            <a:r>
              <a:rPr lang="en-US" dirty="0" err="1" smtClean="0"/>
              <a:t>verschillend</a:t>
            </a:r>
            <a:r>
              <a:rPr lang="en-US" dirty="0" smtClean="0"/>
              <a:t> </a:t>
            </a:r>
            <a:r>
              <a:rPr lang="en-US" dirty="0" err="1" smtClean="0"/>
              <a:t>aantal</a:t>
            </a:r>
            <a:r>
              <a:rPr lang="en-US" dirty="0" smtClean="0"/>
              <a:t> parameters!</a:t>
            </a:r>
            <a:endParaRPr lang="nl-NL" dirty="0"/>
          </a:p>
        </p:txBody>
      </p:sp>
      <p:cxnSp>
        <p:nvCxnSpPr>
          <p:cNvPr id="8" name="Rechte verbindingslijn met pijl 7"/>
          <p:cNvCxnSpPr>
            <a:stCxn id="6" idx="1"/>
          </p:cNvCxnSpPr>
          <p:nvPr/>
        </p:nvCxnSpPr>
        <p:spPr>
          <a:xfrm flipH="1" flipV="1">
            <a:off x="4007768" y="5085184"/>
            <a:ext cx="4736818" cy="109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hoek 8"/>
          <p:cNvSpPr/>
          <p:nvPr/>
        </p:nvSpPr>
        <p:spPr>
          <a:xfrm>
            <a:off x="2351584" y="3789040"/>
            <a:ext cx="6768752" cy="1579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770410" y="76470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107571" y="1940617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Terugblik</a:t>
            </a:r>
            <a:endParaRPr lang="en-GB" sz="1200" dirty="0"/>
          </a:p>
        </p:txBody>
      </p:sp>
      <p:sp>
        <p:nvSpPr>
          <p:cNvPr id="12" name="Tekstvak 11"/>
          <p:cNvSpPr txBox="1"/>
          <p:nvPr/>
        </p:nvSpPr>
        <p:spPr>
          <a:xfrm>
            <a:off x="107571" y="2568461"/>
            <a:ext cx="1341515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Virtual Machine</a:t>
            </a:r>
            <a:endParaRPr lang="en-GB" sz="1200" dirty="0"/>
          </a:p>
        </p:txBody>
      </p:sp>
      <p:sp>
        <p:nvSpPr>
          <p:cNvPr id="13" name="Tekstvak 12"/>
          <p:cNvSpPr txBox="1"/>
          <p:nvPr/>
        </p:nvSpPr>
        <p:spPr>
          <a:xfrm>
            <a:off x="107571" y="3400616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Visitor: </a:t>
            </a:r>
            <a:r>
              <a:rPr lang="en-GB" sz="1200" dirty="0" err="1" smtClean="0"/>
              <a:t>NextNode</a:t>
            </a:r>
            <a:endParaRPr lang="en-GB" sz="1200" dirty="0"/>
          </a:p>
        </p:txBody>
      </p:sp>
      <p:sp>
        <p:nvSpPr>
          <p:cNvPr id="14" name="Tekstvak 13"/>
          <p:cNvSpPr txBox="1"/>
          <p:nvPr/>
        </p:nvSpPr>
        <p:spPr>
          <a:xfrm>
            <a:off x="107571" y="4232771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Command: Functions</a:t>
            </a:r>
            <a:endParaRPr lang="en-GB" sz="1200" dirty="0"/>
          </a:p>
        </p:txBody>
      </p:sp>
      <p:sp>
        <p:nvSpPr>
          <p:cNvPr id="15" name="Tekstvak 14"/>
          <p:cNvSpPr txBox="1"/>
          <p:nvPr/>
        </p:nvSpPr>
        <p:spPr>
          <a:xfrm>
            <a:off x="109250" y="5066749"/>
            <a:ext cx="1338156" cy="3064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Tot slot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9054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Verfijning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met commands </a:t>
            </a:r>
            <a:r>
              <a:rPr lang="en-US" dirty="0" err="1" smtClean="0"/>
              <a:t>moet</a:t>
            </a:r>
            <a:r>
              <a:rPr lang="en-US" dirty="0" smtClean="0"/>
              <a:t> nog </a:t>
            </a:r>
            <a:r>
              <a:rPr lang="en-US" dirty="0" err="1" smtClean="0"/>
              <a:t>gevuld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Hoe </a:t>
            </a:r>
            <a:r>
              <a:rPr lang="en-US" dirty="0" err="1" smtClean="0"/>
              <a:t>ga</a:t>
            </a:r>
            <a:r>
              <a:rPr lang="en-US" dirty="0" smtClean="0"/>
              <a:t> je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doen</a:t>
            </a:r>
            <a:r>
              <a:rPr lang="en-US" dirty="0" smtClean="0"/>
              <a:t>? Constructor van Virtual Machine? </a:t>
            </a:r>
            <a:r>
              <a:rPr lang="en-US" dirty="0" err="1" smtClean="0"/>
              <a:t>Registreren</a:t>
            </a:r>
            <a:r>
              <a:rPr lang="en-US" dirty="0" smtClean="0"/>
              <a:t> commands </a:t>
            </a:r>
            <a:r>
              <a:rPr lang="en-US" dirty="0" err="1" smtClean="0"/>
              <a:t>zichzelf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err="1" smtClean="0"/>
              <a:t>NextNodeVisitor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nog </a:t>
            </a:r>
            <a:r>
              <a:rPr lang="en-US" dirty="0" err="1" smtClean="0"/>
              <a:t>bij</a:t>
            </a:r>
            <a:r>
              <a:rPr lang="en-US" dirty="0" smtClean="0"/>
              <a:t> de </a:t>
            </a:r>
            <a:r>
              <a:rPr lang="en-US" dirty="0" err="1" smtClean="0"/>
              <a:t>ReturnValue</a:t>
            </a:r>
            <a:r>
              <a:rPr lang="en-US" dirty="0" smtClean="0"/>
              <a:t> van de Virtual Machine </a:t>
            </a:r>
            <a:r>
              <a:rPr lang="en-US" dirty="0" err="1" smtClean="0"/>
              <a:t>kunnen</a:t>
            </a:r>
            <a:endParaRPr lang="en-US" dirty="0" smtClean="0"/>
          </a:p>
          <a:p>
            <a:pPr lvl="1"/>
            <a:r>
              <a:rPr lang="en-US" dirty="0" err="1" smtClean="0"/>
              <a:t>Nodig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ConditionalJumpNode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Voorgaande</a:t>
            </a:r>
            <a:r>
              <a:rPr lang="en-US" dirty="0" smtClean="0"/>
              <a:t> code was nog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defensief</a:t>
            </a:r>
            <a:r>
              <a:rPr lang="en-US" dirty="0" smtClean="0"/>
              <a:t> </a:t>
            </a:r>
            <a:r>
              <a:rPr lang="en-US" dirty="0" err="1" smtClean="0"/>
              <a:t>geprogrammeerd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Aantal</a:t>
            </a:r>
            <a:r>
              <a:rPr lang="en-US" dirty="0" smtClean="0"/>
              <a:t> parameters </a:t>
            </a:r>
            <a:r>
              <a:rPr lang="en-US" dirty="0" err="1" smtClean="0"/>
              <a:t>checken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Types van parameters </a:t>
            </a:r>
            <a:r>
              <a:rPr lang="en-US" dirty="0" err="1" smtClean="0"/>
              <a:t>checken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pic>
        <p:nvPicPr>
          <p:cNvPr id="2050" name="Picture 2" descr="bec47f00d5d37fe59533eae0151aeae6_1440623373_cropped.jpg (225×22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6" y="4149080"/>
            <a:ext cx="214312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5"/>
          <p:cNvCxnSpPr/>
          <p:nvPr/>
        </p:nvCxnSpPr>
        <p:spPr>
          <a:xfrm>
            <a:off x="770410" y="76470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/>
          <p:cNvSpPr txBox="1"/>
          <p:nvPr/>
        </p:nvSpPr>
        <p:spPr>
          <a:xfrm>
            <a:off x="107571" y="1940617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Terugblik</a:t>
            </a:r>
            <a:endParaRPr lang="en-GB" sz="1200" dirty="0"/>
          </a:p>
        </p:txBody>
      </p:sp>
      <p:sp>
        <p:nvSpPr>
          <p:cNvPr id="8" name="Tekstvak 7"/>
          <p:cNvSpPr txBox="1"/>
          <p:nvPr/>
        </p:nvSpPr>
        <p:spPr>
          <a:xfrm>
            <a:off x="107571" y="2568461"/>
            <a:ext cx="1341515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Virtual Machine</a:t>
            </a:r>
            <a:endParaRPr lang="en-GB" sz="1200" dirty="0"/>
          </a:p>
        </p:txBody>
      </p:sp>
      <p:sp>
        <p:nvSpPr>
          <p:cNvPr id="9" name="Tekstvak 8"/>
          <p:cNvSpPr txBox="1"/>
          <p:nvPr/>
        </p:nvSpPr>
        <p:spPr>
          <a:xfrm>
            <a:off x="107571" y="3400616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Visitor: </a:t>
            </a:r>
            <a:r>
              <a:rPr lang="en-GB" sz="1200" dirty="0" err="1" smtClean="0"/>
              <a:t>NextNode</a:t>
            </a:r>
            <a:endParaRPr lang="en-GB" sz="1200" dirty="0"/>
          </a:p>
        </p:txBody>
      </p:sp>
      <p:sp>
        <p:nvSpPr>
          <p:cNvPr id="10" name="Tekstvak 9"/>
          <p:cNvSpPr txBox="1"/>
          <p:nvPr/>
        </p:nvSpPr>
        <p:spPr>
          <a:xfrm>
            <a:off x="107571" y="4232771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Command: Functions</a:t>
            </a:r>
            <a:endParaRPr lang="en-GB" sz="1200" dirty="0"/>
          </a:p>
        </p:txBody>
      </p:sp>
      <p:sp>
        <p:nvSpPr>
          <p:cNvPr id="11" name="Tekstvak 10"/>
          <p:cNvSpPr txBox="1"/>
          <p:nvPr/>
        </p:nvSpPr>
        <p:spPr>
          <a:xfrm>
            <a:off x="109250" y="5066749"/>
            <a:ext cx="1338156" cy="3064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Tot slot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86816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 week 6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Breid de uitwerking van week 4 verder uit.</a:t>
            </a:r>
          </a:p>
          <a:p>
            <a:r>
              <a:rPr lang="nl-NL" dirty="0"/>
              <a:t>Maak een virtual machine met:</a:t>
            </a:r>
          </a:p>
          <a:p>
            <a:pPr lvl="1"/>
            <a:r>
              <a:rPr lang="nl-NL" dirty="0"/>
              <a:t>efficiënte wijze van aanroep van functies</a:t>
            </a:r>
          </a:p>
          <a:p>
            <a:pPr lvl="1"/>
            <a:r>
              <a:rPr lang="nl-NL" dirty="0"/>
              <a:t>opslag van variabelen</a:t>
            </a:r>
          </a:p>
          <a:p>
            <a:pPr lvl="1"/>
            <a:r>
              <a:rPr lang="nl-NL" dirty="0"/>
              <a:t>het gebruik van een </a:t>
            </a:r>
            <a:r>
              <a:rPr lang="nl-NL" dirty="0" err="1"/>
              <a:t>visitor</a:t>
            </a:r>
            <a:endParaRPr lang="nl-NL" dirty="0"/>
          </a:p>
          <a:p>
            <a:r>
              <a:rPr lang="nl-NL" dirty="0"/>
              <a:t>Zorg dat de machinerie werkt:</a:t>
            </a:r>
          </a:p>
          <a:p>
            <a:pPr lvl="1"/>
            <a:r>
              <a:rPr lang="nl-NL" dirty="0" err="1"/>
              <a:t>tokenizer</a:t>
            </a:r>
            <a:endParaRPr lang="nl-NL" dirty="0"/>
          </a:p>
          <a:p>
            <a:pPr lvl="1"/>
            <a:r>
              <a:rPr lang="nl-NL" dirty="0"/>
              <a:t>compiler</a:t>
            </a:r>
          </a:p>
          <a:p>
            <a:pPr lvl="1"/>
            <a:r>
              <a:rPr lang="nl-NL" dirty="0"/>
              <a:t>virtual </a:t>
            </a:r>
            <a:r>
              <a:rPr lang="nl-NL" dirty="0" smtClean="0"/>
              <a:t>machine</a:t>
            </a:r>
          </a:p>
          <a:p>
            <a:pPr marL="63500" indent="0">
              <a:buNone/>
            </a:pPr>
            <a:endParaRPr lang="en-US" dirty="0"/>
          </a:p>
          <a:p>
            <a:pPr marL="63500" indent="0">
              <a:buNone/>
            </a:pPr>
            <a:r>
              <a:rPr lang="en-US" sz="2400" b="1" dirty="0" err="1" smtClean="0"/>
              <a:t>Gebruik</a:t>
            </a:r>
            <a:r>
              <a:rPr lang="en-US" sz="2400" b="1" dirty="0" smtClean="0"/>
              <a:t> code </a:t>
            </a:r>
            <a:r>
              <a:rPr lang="en-US" sz="2400" b="1" dirty="0" err="1" smtClean="0"/>
              <a:t>uit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voorgaande</a:t>
            </a:r>
            <a:r>
              <a:rPr lang="en-US" sz="2400" b="1" dirty="0" smtClean="0"/>
              <a:t> sheets!</a:t>
            </a:r>
            <a:endParaRPr lang="nl-NL" sz="2400" b="1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pic>
        <p:nvPicPr>
          <p:cNvPr id="3076" name="Picture 4" descr="maxresdefault.jpg (1920×108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2739">
            <a:off x="8025870" y="3463268"/>
            <a:ext cx="3767064" cy="211897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echte verbindingslijn 6"/>
          <p:cNvCxnSpPr/>
          <p:nvPr/>
        </p:nvCxnSpPr>
        <p:spPr>
          <a:xfrm>
            <a:off x="770410" y="76470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107571" y="1940617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Terugblik</a:t>
            </a:r>
            <a:endParaRPr lang="en-GB" sz="1200" dirty="0"/>
          </a:p>
        </p:txBody>
      </p:sp>
      <p:sp>
        <p:nvSpPr>
          <p:cNvPr id="9" name="Tekstvak 8"/>
          <p:cNvSpPr txBox="1"/>
          <p:nvPr/>
        </p:nvSpPr>
        <p:spPr>
          <a:xfrm>
            <a:off x="107571" y="2568461"/>
            <a:ext cx="1341515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Virtual Machine</a:t>
            </a:r>
            <a:endParaRPr lang="en-GB" sz="1200" dirty="0"/>
          </a:p>
        </p:txBody>
      </p:sp>
      <p:sp>
        <p:nvSpPr>
          <p:cNvPr id="10" name="Tekstvak 9"/>
          <p:cNvSpPr txBox="1"/>
          <p:nvPr/>
        </p:nvSpPr>
        <p:spPr>
          <a:xfrm>
            <a:off x="107571" y="3400616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Visitor: </a:t>
            </a:r>
            <a:r>
              <a:rPr lang="en-GB" sz="1200" dirty="0" err="1" smtClean="0"/>
              <a:t>NextNode</a:t>
            </a:r>
            <a:endParaRPr lang="en-GB" sz="1200" dirty="0"/>
          </a:p>
        </p:txBody>
      </p:sp>
      <p:sp>
        <p:nvSpPr>
          <p:cNvPr id="11" name="Tekstvak 10"/>
          <p:cNvSpPr txBox="1"/>
          <p:nvPr/>
        </p:nvSpPr>
        <p:spPr>
          <a:xfrm>
            <a:off x="107571" y="4232771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Command: Functions</a:t>
            </a:r>
            <a:endParaRPr lang="en-GB" sz="1200" dirty="0"/>
          </a:p>
        </p:txBody>
      </p:sp>
      <p:sp>
        <p:nvSpPr>
          <p:cNvPr id="12" name="Tekstvak 11"/>
          <p:cNvSpPr txBox="1"/>
          <p:nvPr/>
        </p:nvSpPr>
        <p:spPr>
          <a:xfrm>
            <a:off x="109250" y="5066749"/>
            <a:ext cx="1338156" cy="3064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Tot slot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70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r>
              <a:rPr lang="en-US" dirty="0" err="1" smtClean="0"/>
              <a:t>hoorcolleges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Week 1: </a:t>
            </a:r>
            <a:r>
              <a:rPr lang="en-US" dirty="0" err="1" smtClean="0"/>
              <a:t>Inleiding</a:t>
            </a:r>
            <a:r>
              <a:rPr lang="en-US" dirty="0" smtClean="0"/>
              <a:t> / </a:t>
            </a:r>
            <a:r>
              <a:rPr lang="en-US" dirty="0" err="1" smtClean="0"/>
              <a:t>Introductie</a:t>
            </a:r>
            <a:r>
              <a:rPr lang="en-US" dirty="0" smtClean="0"/>
              <a:t> computer game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Week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2: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Eigen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programmeertaal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tokenizer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compiler</a:t>
            </a:r>
          </a:p>
          <a:p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Week 3: Games: Game objects (units)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Week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4: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Eigen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programmeertaal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: compiler</a:t>
            </a:r>
          </a:p>
          <a:p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Week </a:t>
            </a:r>
            <a:r>
              <a:rPr lang="en-US" dirty="0"/>
              <a:t>5</a:t>
            </a:r>
            <a:r>
              <a:rPr lang="en-US" dirty="0" smtClean="0"/>
              <a:t>: Games: Units </a:t>
            </a:r>
            <a:r>
              <a:rPr lang="en-US" dirty="0" err="1" smtClean="0"/>
              <a:t>en</a:t>
            </a:r>
            <a:r>
              <a:rPr lang="en-US" dirty="0" smtClean="0"/>
              <a:t> levels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Week 6: Eigen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programmeertaal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: virtual machine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1A5C1-757F-4153-82EA-44E75CBB29A1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pic>
        <p:nvPicPr>
          <p:cNvPr id="3074" name="Picture 2" descr="Significon-List-512.png (512×512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876" y="1127593"/>
            <a:ext cx="1653335" cy="165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Terugblik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Statements: Do-</a:t>
            </a:r>
            <a:r>
              <a:rPr lang="nl-NL" dirty="0" err="1" smtClean="0"/>
              <a:t>While</a:t>
            </a:r>
            <a:r>
              <a:rPr lang="nl-NL" dirty="0" smtClean="0"/>
              <a:t> / </a:t>
            </a:r>
            <a:r>
              <a:rPr lang="nl-NL" dirty="0" err="1" smtClean="0"/>
              <a:t>If</a:t>
            </a:r>
            <a:r>
              <a:rPr lang="nl-NL" dirty="0" smtClean="0"/>
              <a:t> / </a:t>
            </a:r>
            <a:r>
              <a:rPr lang="nl-NL" dirty="0" err="1" smtClean="0"/>
              <a:t>If</a:t>
            </a:r>
            <a:r>
              <a:rPr lang="nl-NL" dirty="0" smtClean="0"/>
              <a:t>-Else</a:t>
            </a:r>
          </a:p>
          <a:p>
            <a:r>
              <a:rPr lang="nl-NL" dirty="0" smtClean="0"/>
              <a:t>Toekenning: L-</a:t>
            </a:r>
            <a:r>
              <a:rPr lang="nl-NL" dirty="0" err="1" smtClean="0"/>
              <a:t>value</a:t>
            </a:r>
            <a:r>
              <a:rPr lang="nl-NL" dirty="0" smtClean="0"/>
              <a:t> / R-</a:t>
            </a:r>
            <a:r>
              <a:rPr lang="nl-NL" dirty="0" err="1" smtClean="0"/>
              <a:t>value</a:t>
            </a:r>
            <a:endParaRPr lang="nl-NL" dirty="0" smtClean="0"/>
          </a:p>
          <a:p>
            <a:r>
              <a:rPr lang="nl-NL" dirty="0" smtClean="0"/>
              <a:t>Acties uitvoeren: </a:t>
            </a:r>
            <a:r>
              <a:rPr lang="nl-NL" dirty="0" err="1" smtClean="0"/>
              <a:t>Lezen+schrijven</a:t>
            </a:r>
            <a:r>
              <a:rPr lang="nl-NL" dirty="0" smtClean="0"/>
              <a:t> van variabelen / berekeningen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pic>
        <p:nvPicPr>
          <p:cNvPr id="5" name="Picture 2" descr="Soda.jpg (340×525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6468" y="764704"/>
            <a:ext cx="924442" cy="142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5"/>
          <p:cNvCxnSpPr/>
          <p:nvPr/>
        </p:nvCxnSpPr>
        <p:spPr>
          <a:xfrm>
            <a:off x="770410" y="76470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/>
          <p:cNvSpPr txBox="1"/>
          <p:nvPr/>
        </p:nvSpPr>
        <p:spPr>
          <a:xfrm>
            <a:off x="107571" y="1940617"/>
            <a:ext cx="1341515" cy="3064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Terugblik</a:t>
            </a:r>
            <a:endParaRPr lang="en-GB" sz="1200" dirty="0"/>
          </a:p>
        </p:txBody>
      </p:sp>
      <p:sp>
        <p:nvSpPr>
          <p:cNvPr id="8" name="Tekstvak 7"/>
          <p:cNvSpPr txBox="1"/>
          <p:nvPr/>
        </p:nvSpPr>
        <p:spPr>
          <a:xfrm>
            <a:off x="107571" y="2568461"/>
            <a:ext cx="1341515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Virtual Machine</a:t>
            </a:r>
            <a:endParaRPr lang="en-GB" sz="1200" dirty="0"/>
          </a:p>
        </p:txBody>
      </p:sp>
      <p:sp>
        <p:nvSpPr>
          <p:cNvPr id="9" name="Tekstvak 8"/>
          <p:cNvSpPr txBox="1"/>
          <p:nvPr/>
        </p:nvSpPr>
        <p:spPr>
          <a:xfrm>
            <a:off x="107571" y="3400616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Visitor: </a:t>
            </a:r>
            <a:r>
              <a:rPr lang="en-GB" sz="1200" dirty="0" err="1" smtClean="0"/>
              <a:t>NextNode</a:t>
            </a:r>
            <a:endParaRPr lang="en-GB" sz="1200" dirty="0"/>
          </a:p>
        </p:txBody>
      </p:sp>
      <p:sp>
        <p:nvSpPr>
          <p:cNvPr id="10" name="Tekstvak 9"/>
          <p:cNvSpPr txBox="1"/>
          <p:nvPr/>
        </p:nvSpPr>
        <p:spPr>
          <a:xfrm>
            <a:off x="107571" y="4232771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Command: Functions</a:t>
            </a:r>
            <a:endParaRPr lang="en-GB" sz="1200" dirty="0"/>
          </a:p>
        </p:txBody>
      </p:sp>
      <p:sp>
        <p:nvSpPr>
          <p:cNvPr id="11" name="Tekstvak 10"/>
          <p:cNvSpPr txBox="1"/>
          <p:nvPr/>
        </p:nvSpPr>
        <p:spPr>
          <a:xfrm>
            <a:off x="109250" y="506674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Tot slot</a:t>
            </a:r>
            <a:endParaRPr lang="en-GB" sz="1200" dirty="0"/>
          </a:p>
        </p:txBody>
      </p:sp>
      <p:sp>
        <p:nvSpPr>
          <p:cNvPr id="15" name="TextBox 5"/>
          <p:cNvSpPr txBox="1"/>
          <p:nvPr/>
        </p:nvSpPr>
        <p:spPr>
          <a:xfrm>
            <a:off x="5120917" y="3949435"/>
            <a:ext cx="18433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Node</a:t>
            </a:r>
            <a:endParaRPr lang="nl-NL" sz="1400" dirty="0"/>
          </a:p>
        </p:txBody>
      </p:sp>
      <p:cxnSp>
        <p:nvCxnSpPr>
          <p:cNvPr id="16" name="Straight Connector 7"/>
          <p:cNvCxnSpPr/>
          <p:nvPr/>
        </p:nvCxnSpPr>
        <p:spPr>
          <a:xfrm flipH="1">
            <a:off x="6034056" y="4577374"/>
            <a:ext cx="4" cy="17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9"/>
          <p:cNvGrpSpPr/>
          <p:nvPr/>
        </p:nvGrpSpPr>
        <p:grpSpPr>
          <a:xfrm>
            <a:off x="5896169" y="4330172"/>
            <a:ext cx="275771" cy="262422"/>
            <a:chOff x="5515429" y="5072743"/>
            <a:chExt cx="275771" cy="262422"/>
          </a:xfrm>
        </p:grpSpPr>
        <p:cxnSp>
          <p:nvCxnSpPr>
            <p:cNvPr id="18" name="Straight Connector 9"/>
            <p:cNvCxnSpPr/>
            <p:nvPr/>
          </p:nvCxnSpPr>
          <p:spPr>
            <a:xfrm flipH="1">
              <a:off x="5515429" y="5072743"/>
              <a:ext cx="152402" cy="2624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1"/>
            <p:cNvCxnSpPr/>
            <p:nvPr/>
          </p:nvCxnSpPr>
          <p:spPr>
            <a:xfrm>
              <a:off x="5675091" y="5082332"/>
              <a:ext cx="116109" cy="252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4"/>
            <p:cNvCxnSpPr/>
            <p:nvPr/>
          </p:nvCxnSpPr>
          <p:spPr>
            <a:xfrm flipH="1">
              <a:off x="5515429" y="5335165"/>
              <a:ext cx="2757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4"/>
          <p:cNvCxnSpPr/>
          <p:nvPr/>
        </p:nvCxnSpPr>
        <p:spPr>
          <a:xfrm flipH="1">
            <a:off x="2541793" y="4704676"/>
            <a:ext cx="7462546" cy="49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7"/>
          <p:cNvSpPr txBox="1"/>
          <p:nvPr/>
        </p:nvSpPr>
        <p:spPr>
          <a:xfrm>
            <a:off x="1621398" y="5144337"/>
            <a:ext cx="18433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DoNothing</a:t>
            </a:r>
            <a:endParaRPr lang="nl-NL" sz="1400" dirty="0"/>
          </a:p>
        </p:txBody>
      </p:sp>
      <p:sp>
        <p:nvSpPr>
          <p:cNvPr id="23" name="TextBox 28"/>
          <p:cNvSpPr txBox="1"/>
          <p:nvPr/>
        </p:nvSpPr>
        <p:spPr>
          <a:xfrm>
            <a:off x="3972712" y="5158852"/>
            <a:ext cx="18433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Jump</a:t>
            </a:r>
            <a:endParaRPr lang="nl-NL" sz="1400" dirty="0"/>
          </a:p>
        </p:txBody>
      </p:sp>
      <p:sp>
        <p:nvSpPr>
          <p:cNvPr id="24" name="TextBox 29"/>
          <p:cNvSpPr txBox="1"/>
          <p:nvPr/>
        </p:nvSpPr>
        <p:spPr>
          <a:xfrm>
            <a:off x="6425625" y="5115309"/>
            <a:ext cx="18433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ConditionalJump</a:t>
            </a:r>
            <a:endParaRPr lang="nl-NL" sz="1400" dirty="0"/>
          </a:p>
        </p:txBody>
      </p:sp>
      <p:cxnSp>
        <p:nvCxnSpPr>
          <p:cNvPr id="25" name="Straight Connector 30"/>
          <p:cNvCxnSpPr/>
          <p:nvPr/>
        </p:nvCxnSpPr>
        <p:spPr>
          <a:xfrm>
            <a:off x="7347278" y="4723212"/>
            <a:ext cx="0" cy="388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34"/>
          <p:cNvCxnSpPr/>
          <p:nvPr/>
        </p:nvCxnSpPr>
        <p:spPr>
          <a:xfrm>
            <a:off x="4901615" y="4744986"/>
            <a:ext cx="0" cy="388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35"/>
          <p:cNvCxnSpPr/>
          <p:nvPr/>
        </p:nvCxnSpPr>
        <p:spPr>
          <a:xfrm>
            <a:off x="2550307" y="4730468"/>
            <a:ext cx="0" cy="388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9"/>
          <p:cNvSpPr txBox="1"/>
          <p:nvPr/>
        </p:nvSpPr>
        <p:spPr>
          <a:xfrm>
            <a:off x="8926819" y="5106161"/>
            <a:ext cx="215505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AbstractFunctionCall</a:t>
            </a:r>
            <a:endParaRPr lang="nl-NL" sz="1400" baseline="30000" dirty="0"/>
          </a:p>
        </p:txBody>
      </p:sp>
      <p:cxnSp>
        <p:nvCxnSpPr>
          <p:cNvPr id="29" name="Straight Connector 30"/>
          <p:cNvCxnSpPr/>
          <p:nvPr/>
        </p:nvCxnSpPr>
        <p:spPr>
          <a:xfrm>
            <a:off x="9991087" y="4716588"/>
            <a:ext cx="0" cy="388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19"/>
          <p:cNvGrpSpPr/>
          <p:nvPr/>
        </p:nvGrpSpPr>
        <p:grpSpPr>
          <a:xfrm>
            <a:off x="9851942" y="5487216"/>
            <a:ext cx="275771" cy="262422"/>
            <a:chOff x="5515429" y="5072743"/>
            <a:chExt cx="275771" cy="262422"/>
          </a:xfrm>
        </p:grpSpPr>
        <p:cxnSp>
          <p:nvCxnSpPr>
            <p:cNvPr id="31" name="Straight Connector 9"/>
            <p:cNvCxnSpPr/>
            <p:nvPr/>
          </p:nvCxnSpPr>
          <p:spPr>
            <a:xfrm flipH="1">
              <a:off x="5515429" y="5072743"/>
              <a:ext cx="152402" cy="2624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1"/>
            <p:cNvCxnSpPr/>
            <p:nvPr/>
          </p:nvCxnSpPr>
          <p:spPr>
            <a:xfrm>
              <a:off x="5675091" y="5082332"/>
              <a:ext cx="116109" cy="252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4"/>
            <p:cNvCxnSpPr/>
            <p:nvPr/>
          </p:nvCxnSpPr>
          <p:spPr>
            <a:xfrm flipH="1">
              <a:off x="5515429" y="5335165"/>
              <a:ext cx="2757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7"/>
          <p:cNvCxnSpPr/>
          <p:nvPr/>
        </p:nvCxnSpPr>
        <p:spPr>
          <a:xfrm flipH="1">
            <a:off x="9976586" y="5762185"/>
            <a:ext cx="4" cy="17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/>
          <p:nvPr/>
        </p:nvCxnSpPr>
        <p:spPr>
          <a:xfrm>
            <a:off x="8789402" y="5932215"/>
            <a:ext cx="2408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7"/>
          <p:cNvCxnSpPr/>
          <p:nvPr/>
        </p:nvCxnSpPr>
        <p:spPr>
          <a:xfrm flipH="1">
            <a:off x="8793670" y="5914585"/>
            <a:ext cx="4" cy="17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7"/>
          <p:cNvCxnSpPr/>
          <p:nvPr/>
        </p:nvCxnSpPr>
        <p:spPr>
          <a:xfrm flipH="1">
            <a:off x="11195786" y="5921845"/>
            <a:ext cx="4" cy="17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9"/>
          <p:cNvSpPr txBox="1"/>
          <p:nvPr/>
        </p:nvSpPr>
        <p:spPr>
          <a:xfrm>
            <a:off x="7849601" y="6095023"/>
            <a:ext cx="190704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DirectFunctionCall</a:t>
            </a:r>
            <a:endParaRPr lang="nl-NL" sz="1400" dirty="0"/>
          </a:p>
        </p:txBody>
      </p:sp>
      <p:sp>
        <p:nvSpPr>
          <p:cNvPr id="39" name="TextBox 29"/>
          <p:cNvSpPr txBox="1"/>
          <p:nvPr/>
        </p:nvSpPr>
        <p:spPr>
          <a:xfrm>
            <a:off x="10114777" y="6095019"/>
            <a:ext cx="18433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FunctionCall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15236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9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2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5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8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4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3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6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5" grpId="0" animBg="1"/>
      <p:bldP spid="15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8" grpId="0" animBg="1"/>
      <p:bldP spid="38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e748team_turning_gears_1_08_09_pc_pro1.png (1600×1067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5248728"/>
            <a:ext cx="1907040" cy="127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041166" y="2129857"/>
            <a:ext cx="9040283" cy="3671887"/>
          </a:xfrm>
        </p:spPr>
        <p:txBody>
          <a:bodyPr/>
          <a:lstStyle/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5" name="PIJL-RECHTS 4"/>
          <p:cNvSpPr/>
          <p:nvPr/>
        </p:nvSpPr>
        <p:spPr>
          <a:xfrm>
            <a:off x="3119971" y="2235679"/>
            <a:ext cx="500690" cy="185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java-string-tokenizer-example.gif (320×15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352" y="1668454"/>
            <a:ext cx="2880343" cy="142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iling.png (400×348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3429000"/>
            <a:ext cx="1533429" cy="133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nked-list.png (480×480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477" y="3323321"/>
            <a:ext cx="1284957" cy="128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PIJL-RECHTS 22"/>
          <p:cNvSpPr/>
          <p:nvPr/>
        </p:nvSpPr>
        <p:spPr>
          <a:xfrm>
            <a:off x="6806792" y="2235679"/>
            <a:ext cx="500690" cy="185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PIJL-RECHTS 23"/>
          <p:cNvSpPr/>
          <p:nvPr/>
        </p:nvSpPr>
        <p:spPr>
          <a:xfrm>
            <a:off x="3119971" y="3910832"/>
            <a:ext cx="500690" cy="185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PIJL-RECHTS 24"/>
          <p:cNvSpPr/>
          <p:nvPr/>
        </p:nvSpPr>
        <p:spPr>
          <a:xfrm>
            <a:off x="6806792" y="3910832"/>
            <a:ext cx="500690" cy="185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PIJL-RECHTS 25"/>
          <p:cNvSpPr/>
          <p:nvPr/>
        </p:nvSpPr>
        <p:spPr>
          <a:xfrm>
            <a:off x="3119971" y="5646013"/>
            <a:ext cx="500690" cy="185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PIJL-RECHTS 27"/>
          <p:cNvSpPr/>
          <p:nvPr/>
        </p:nvSpPr>
        <p:spPr>
          <a:xfrm>
            <a:off x="6806792" y="5644766"/>
            <a:ext cx="500690" cy="185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36" name="Picture 12" descr="computer-cartoon-happy-guy2.gif (394×405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05" y="4931647"/>
            <a:ext cx="1387500" cy="142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dd-External-JavaScript-File-in-Magento.png (256×256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66" y="1941994"/>
            <a:ext cx="957790" cy="95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kstvak 32"/>
          <p:cNvSpPr txBox="1"/>
          <p:nvPr/>
        </p:nvSpPr>
        <p:spPr>
          <a:xfrm rot="21221700">
            <a:off x="3804889" y="5112351"/>
            <a:ext cx="1800448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Virtual Machine</a:t>
            </a:r>
            <a:endParaRPr lang="nl-NL" dirty="0"/>
          </a:p>
        </p:txBody>
      </p:sp>
      <p:sp>
        <p:nvSpPr>
          <p:cNvPr id="34" name="Tekstvak 33"/>
          <p:cNvSpPr txBox="1"/>
          <p:nvPr/>
        </p:nvSpPr>
        <p:spPr>
          <a:xfrm rot="21221700">
            <a:off x="3804889" y="3344305"/>
            <a:ext cx="1800448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Compiler</a:t>
            </a:r>
            <a:endParaRPr lang="nl-NL" dirty="0"/>
          </a:p>
        </p:txBody>
      </p:sp>
      <p:sp>
        <p:nvSpPr>
          <p:cNvPr id="35" name="Tekstvak 34"/>
          <p:cNvSpPr txBox="1"/>
          <p:nvPr/>
        </p:nvSpPr>
        <p:spPr>
          <a:xfrm rot="21221700">
            <a:off x="3804889" y="1746394"/>
            <a:ext cx="1800448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 err="1" smtClean="0"/>
              <a:t>Tokenizer</a:t>
            </a:r>
            <a:endParaRPr lang="nl-NL" dirty="0"/>
          </a:p>
        </p:txBody>
      </p:sp>
      <p:graphicFrame>
        <p:nvGraphicFramePr>
          <p:cNvPr id="19" name="Tabel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239433"/>
              </p:ext>
            </p:extLst>
          </p:nvPr>
        </p:nvGraphicFramePr>
        <p:xfrm>
          <a:off x="7436327" y="2191224"/>
          <a:ext cx="4774790" cy="282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479"/>
                <a:gridCol w="477479"/>
                <a:gridCol w="477479"/>
                <a:gridCol w="477479"/>
                <a:gridCol w="477479"/>
                <a:gridCol w="477479"/>
                <a:gridCol w="477479"/>
                <a:gridCol w="477479"/>
                <a:gridCol w="477479"/>
                <a:gridCol w="477479"/>
              </a:tblGrid>
              <a:tr h="282201"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err="1" smtClean="0"/>
                        <a:t>If</a:t>
                      </a:r>
                      <a:endParaRPr lang="nl-N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(</a:t>
                      </a:r>
                      <a:endParaRPr lang="nl-N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X</a:t>
                      </a:r>
                      <a:endParaRPr lang="nl-N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==</a:t>
                      </a:r>
                      <a:endParaRPr lang="nl-N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3</a:t>
                      </a:r>
                      <a:endParaRPr lang="nl-N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)</a:t>
                      </a:r>
                      <a:endParaRPr lang="nl-N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{</a:t>
                      </a:r>
                      <a:endParaRPr lang="nl-N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X</a:t>
                      </a:r>
                      <a:endParaRPr lang="nl-N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++</a:t>
                      </a:r>
                      <a:endParaRPr lang="nl-N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}</a:t>
                      </a:r>
                      <a:endParaRPr lang="nl-NL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Rechte verbindingslijn 20"/>
          <p:cNvCxnSpPr/>
          <p:nvPr/>
        </p:nvCxnSpPr>
        <p:spPr>
          <a:xfrm flipH="1">
            <a:off x="1919536" y="4931647"/>
            <a:ext cx="9937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0" descr="browsericons.png (840×360)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24" y="1001055"/>
            <a:ext cx="1986861" cy="85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Rechte verbindingslijn 26"/>
          <p:cNvCxnSpPr/>
          <p:nvPr/>
        </p:nvCxnSpPr>
        <p:spPr>
          <a:xfrm>
            <a:off x="770410" y="76470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/>
          <p:cNvSpPr txBox="1"/>
          <p:nvPr/>
        </p:nvSpPr>
        <p:spPr>
          <a:xfrm>
            <a:off x="107571" y="1940617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Terugblik</a:t>
            </a:r>
            <a:endParaRPr lang="en-GB" sz="1200" dirty="0"/>
          </a:p>
        </p:txBody>
      </p:sp>
      <p:sp>
        <p:nvSpPr>
          <p:cNvPr id="30" name="Tekstvak 29"/>
          <p:cNvSpPr txBox="1"/>
          <p:nvPr/>
        </p:nvSpPr>
        <p:spPr>
          <a:xfrm>
            <a:off x="107571" y="2568461"/>
            <a:ext cx="1341515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Virtual Machine</a:t>
            </a:r>
            <a:endParaRPr lang="en-GB" sz="1200" dirty="0"/>
          </a:p>
        </p:txBody>
      </p:sp>
      <p:sp>
        <p:nvSpPr>
          <p:cNvPr id="31" name="Tekstvak 30"/>
          <p:cNvSpPr txBox="1"/>
          <p:nvPr/>
        </p:nvSpPr>
        <p:spPr>
          <a:xfrm>
            <a:off x="107571" y="3400616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Visitor: </a:t>
            </a:r>
            <a:r>
              <a:rPr lang="en-GB" sz="1200" dirty="0" err="1" smtClean="0"/>
              <a:t>NextNode</a:t>
            </a:r>
            <a:endParaRPr lang="en-GB" sz="1200" dirty="0"/>
          </a:p>
        </p:txBody>
      </p:sp>
      <p:sp>
        <p:nvSpPr>
          <p:cNvPr id="32" name="Tekstvak 31"/>
          <p:cNvSpPr txBox="1"/>
          <p:nvPr/>
        </p:nvSpPr>
        <p:spPr>
          <a:xfrm>
            <a:off x="107571" y="4232771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Command: Functions</a:t>
            </a:r>
            <a:endParaRPr lang="en-GB" sz="1200" dirty="0"/>
          </a:p>
        </p:txBody>
      </p:sp>
      <p:sp>
        <p:nvSpPr>
          <p:cNvPr id="36" name="Tekstvak 35"/>
          <p:cNvSpPr txBox="1"/>
          <p:nvPr/>
        </p:nvSpPr>
        <p:spPr>
          <a:xfrm>
            <a:off x="109250" y="506674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Tot slot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6554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Virtual machine: Waar te beginnen?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200" dirty="0"/>
              <a:t>Uitdagingen:</a:t>
            </a:r>
          </a:p>
          <a:p>
            <a:r>
              <a:rPr lang="nl-NL" sz="1200" dirty="0" smtClean="0"/>
              <a:t>Hoe bepalen we wat we moeten doen?</a:t>
            </a:r>
            <a:endParaRPr lang="nl-NL" sz="1200" dirty="0"/>
          </a:p>
          <a:p>
            <a:r>
              <a:rPr lang="nl-NL" sz="1200" dirty="0" smtClean="0"/>
              <a:t>Hoe bepalen we welke node de volgende is?</a:t>
            </a:r>
            <a:endParaRPr lang="nl-NL" sz="1200" dirty="0"/>
          </a:p>
          <a:p>
            <a:pPr marL="0" indent="0">
              <a:buNone/>
            </a:pPr>
            <a:endParaRPr lang="nl-NL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class </a:t>
            </a:r>
            <a:r>
              <a:rPr lang="nl-NL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VirtualMachine</a:t>
            </a:r>
            <a:r>
              <a:rPr lang="nl-NL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nl-NL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nl-NL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Run(</a:t>
            </a:r>
            <a:r>
              <a:rPr lang="nl-NL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NodeLinkedList</a:t>
            </a:r>
            <a:r>
              <a:rPr lang="nl-NL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list)</a:t>
            </a:r>
          </a:p>
          <a:p>
            <a:pPr marL="0" indent="0">
              <a:buNone/>
            </a:pPr>
            <a:r>
              <a:rPr lang="nl-NL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nl-NL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ActionNode</a:t>
            </a:r>
            <a:r>
              <a:rPr lang="nl-NL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currentNode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list.First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nl-NL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nl-NL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currentNode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nl-NL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nl-NL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l-NL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nl-NL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 iets met de huidige node: </a:t>
            </a:r>
            <a:endParaRPr lang="nl-NL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l-NL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     </a:t>
            </a:r>
            <a:r>
              <a:rPr lang="nl-NL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nl-NL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pattern</a:t>
            </a:r>
            <a:endParaRPr lang="nl-NL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l-NL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nl-NL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Bepaal de volgende node: </a:t>
            </a:r>
            <a:endParaRPr lang="nl-NL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     </a:t>
            </a:r>
            <a:r>
              <a:rPr lang="nl-NL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 </a:t>
            </a:r>
            <a:r>
              <a:rPr lang="nl-NL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pattern</a:t>
            </a:r>
            <a:endParaRPr lang="nl-NL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nl-NL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5" name="Tekstvak 4"/>
          <p:cNvSpPr txBox="1"/>
          <p:nvPr/>
        </p:nvSpPr>
        <p:spPr>
          <a:xfrm rot="21214238">
            <a:off x="7282515" y="4343667"/>
            <a:ext cx="386038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Properties op virtual machine: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ReturnValue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Lijst</a:t>
            </a:r>
            <a:r>
              <a:rPr lang="en-US" sz="1200" dirty="0" smtClean="0"/>
              <a:t> met </a:t>
            </a:r>
            <a:r>
              <a:rPr lang="en-US" sz="1200" dirty="0" err="1" smtClean="0"/>
              <a:t>variabelen</a:t>
            </a:r>
            <a:endParaRPr lang="nl-NL" sz="1200" dirty="0"/>
          </a:p>
        </p:txBody>
      </p:sp>
      <p:cxnSp>
        <p:nvCxnSpPr>
          <p:cNvPr id="6" name="Rechte verbindingslijn 5"/>
          <p:cNvCxnSpPr/>
          <p:nvPr/>
        </p:nvCxnSpPr>
        <p:spPr>
          <a:xfrm>
            <a:off x="770410" y="76470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/>
          <p:cNvSpPr txBox="1"/>
          <p:nvPr/>
        </p:nvSpPr>
        <p:spPr>
          <a:xfrm>
            <a:off x="107571" y="1940617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Terugblik</a:t>
            </a:r>
            <a:endParaRPr lang="en-GB" sz="1200" dirty="0"/>
          </a:p>
        </p:txBody>
      </p:sp>
      <p:sp>
        <p:nvSpPr>
          <p:cNvPr id="8" name="Tekstvak 7"/>
          <p:cNvSpPr txBox="1"/>
          <p:nvPr/>
        </p:nvSpPr>
        <p:spPr>
          <a:xfrm>
            <a:off x="107571" y="2568461"/>
            <a:ext cx="1341515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Virtual Machine</a:t>
            </a:r>
            <a:endParaRPr lang="en-GB" sz="1200" dirty="0"/>
          </a:p>
        </p:txBody>
      </p:sp>
      <p:sp>
        <p:nvSpPr>
          <p:cNvPr id="9" name="Tekstvak 8"/>
          <p:cNvSpPr txBox="1"/>
          <p:nvPr/>
        </p:nvSpPr>
        <p:spPr>
          <a:xfrm>
            <a:off x="107571" y="3400616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Visitor: </a:t>
            </a:r>
            <a:r>
              <a:rPr lang="en-GB" sz="1200" dirty="0" err="1" smtClean="0"/>
              <a:t>NextNode</a:t>
            </a:r>
            <a:endParaRPr lang="en-GB" sz="1200" dirty="0"/>
          </a:p>
        </p:txBody>
      </p:sp>
      <p:sp>
        <p:nvSpPr>
          <p:cNvPr id="10" name="Tekstvak 9"/>
          <p:cNvSpPr txBox="1"/>
          <p:nvPr/>
        </p:nvSpPr>
        <p:spPr>
          <a:xfrm>
            <a:off x="107571" y="4232771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Command: Functions</a:t>
            </a:r>
            <a:endParaRPr lang="en-GB" sz="1200" dirty="0"/>
          </a:p>
        </p:txBody>
      </p:sp>
      <p:sp>
        <p:nvSpPr>
          <p:cNvPr id="11" name="Tekstvak 10"/>
          <p:cNvSpPr txBox="1"/>
          <p:nvPr/>
        </p:nvSpPr>
        <p:spPr>
          <a:xfrm>
            <a:off x="109250" y="506674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Tot slot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9965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Nieuwe</a:t>
            </a:r>
            <a:r>
              <a:rPr lang="en-US" dirty="0" smtClean="0"/>
              <a:t> </a:t>
            </a:r>
            <a:r>
              <a:rPr lang="en-US" dirty="0" err="1" smtClean="0"/>
              <a:t>functionaliteit</a:t>
            </a:r>
            <a:r>
              <a:rPr lang="en-US" dirty="0" smtClean="0"/>
              <a:t> </a:t>
            </a:r>
            <a:r>
              <a:rPr lang="en-US" dirty="0" err="1" smtClean="0"/>
              <a:t>toevoegen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bestaande</a:t>
            </a:r>
            <a:r>
              <a:rPr lang="en-US" dirty="0" smtClean="0"/>
              <a:t> </a:t>
            </a:r>
            <a:r>
              <a:rPr lang="en-US" dirty="0" err="1" smtClean="0"/>
              <a:t>klasses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klasses</a:t>
            </a:r>
            <a:r>
              <a:rPr lang="en-US" dirty="0" smtClean="0"/>
              <a:t> </a:t>
            </a:r>
            <a:r>
              <a:rPr lang="en-US" dirty="0" err="1" smtClean="0"/>
              <a:t>hoeven</a:t>
            </a:r>
            <a:r>
              <a:rPr lang="en-US" dirty="0" smtClean="0"/>
              <a:t> </a:t>
            </a:r>
            <a:r>
              <a:rPr lang="en-US" dirty="0" err="1" smtClean="0"/>
              <a:t>zelf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aangepast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1026" name="Picture 2" descr="http://dynamicdispatch.sourceforge.net/dd-classdiagram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77" b="7906"/>
          <a:stretch/>
        </p:blipFill>
        <p:spPr bwMode="auto">
          <a:xfrm>
            <a:off x="6816080" y="2888524"/>
            <a:ext cx="4824536" cy="318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i13.jpg (600×4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4215518"/>
            <a:ext cx="3427634" cy="228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echte verbindingslijn 6"/>
          <p:cNvCxnSpPr/>
          <p:nvPr/>
        </p:nvCxnSpPr>
        <p:spPr>
          <a:xfrm>
            <a:off x="770410" y="76470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107571" y="1940617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Terugblik</a:t>
            </a:r>
            <a:endParaRPr lang="en-GB" sz="1200" dirty="0"/>
          </a:p>
        </p:txBody>
      </p:sp>
      <p:sp>
        <p:nvSpPr>
          <p:cNvPr id="9" name="Tekstvak 8"/>
          <p:cNvSpPr txBox="1"/>
          <p:nvPr/>
        </p:nvSpPr>
        <p:spPr>
          <a:xfrm>
            <a:off x="107571" y="2568461"/>
            <a:ext cx="1341515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Virtual Machine</a:t>
            </a:r>
            <a:endParaRPr lang="en-GB" sz="1200" dirty="0"/>
          </a:p>
        </p:txBody>
      </p:sp>
      <p:sp>
        <p:nvSpPr>
          <p:cNvPr id="10" name="Tekstvak 9"/>
          <p:cNvSpPr txBox="1"/>
          <p:nvPr/>
        </p:nvSpPr>
        <p:spPr>
          <a:xfrm>
            <a:off x="107571" y="3400616"/>
            <a:ext cx="1338156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Visitor: </a:t>
            </a:r>
            <a:r>
              <a:rPr lang="en-GB" sz="1200" dirty="0" err="1" smtClean="0"/>
              <a:t>NextNode</a:t>
            </a:r>
            <a:endParaRPr lang="en-GB" sz="1200" dirty="0"/>
          </a:p>
        </p:txBody>
      </p:sp>
      <p:sp>
        <p:nvSpPr>
          <p:cNvPr id="11" name="Tekstvak 10"/>
          <p:cNvSpPr txBox="1"/>
          <p:nvPr/>
        </p:nvSpPr>
        <p:spPr>
          <a:xfrm>
            <a:off x="107571" y="4232771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Command: Functions</a:t>
            </a:r>
            <a:endParaRPr lang="en-GB" sz="1200" dirty="0"/>
          </a:p>
        </p:txBody>
      </p:sp>
      <p:sp>
        <p:nvSpPr>
          <p:cNvPr id="12" name="Tekstvak 11"/>
          <p:cNvSpPr txBox="1"/>
          <p:nvPr/>
        </p:nvSpPr>
        <p:spPr>
          <a:xfrm>
            <a:off x="109250" y="506674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Tot slot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62183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Nodes: Visitor </a:t>
            </a:r>
            <a:r>
              <a:rPr lang="en-US" dirty="0" err="1" smtClean="0"/>
              <a:t>accepteren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grpSp>
        <p:nvGrpSpPr>
          <p:cNvPr id="7" name="Groep 6"/>
          <p:cNvGrpSpPr/>
          <p:nvPr/>
        </p:nvGrpSpPr>
        <p:grpSpPr>
          <a:xfrm>
            <a:off x="2495600" y="1976086"/>
            <a:ext cx="3322920" cy="1397769"/>
            <a:chOff x="1703512" y="2031231"/>
            <a:chExt cx="3322920" cy="1397769"/>
          </a:xfrm>
        </p:grpSpPr>
        <p:sp>
          <p:nvSpPr>
            <p:cNvPr id="25" name="Tekstvak 24"/>
            <p:cNvSpPr txBox="1"/>
            <p:nvPr/>
          </p:nvSpPr>
          <p:spPr>
            <a:xfrm>
              <a:off x="1703512" y="2031231"/>
              <a:ext cx="3312368" cy="461665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200" b="1" dirty="0" smtClean="0"/>
                <a:t>Node</a:t>
              </a:r>
            </a:p>
            <a:p>
              <a:r>
                <a:rPr lang="nl-NL" sz="1200" dirty="0" smtClean="0"/>
                <a:t>abstract </a:t>
              </a:r>
              <a:r>
                <a:rPr lang="nl-NL" sz="1200" dirty="0" err="1" smtClean="0"/>
                <a:t>void</a:t>
              </a:r>
              <a:r>
                <a:rPr lang="nl-NL" sz="1200" dirty="0" smtClean="0"/>
                <a:t> Accept(</a:t>
              </a:r>
              <a:r>
                <a:rPr lang="nl-NL" sz="1200" dirty="0" err="1" smtClean="0"/>
                <a:t>NodeVisitor</a:t>
              </a:r>
              <a:r>
                <a:rPr lang="nl-NL" sz="1200" dirty="0" smtClean="0"/>
                <a:t> </a:t>
              </a:r>
              <a:r>
                <a:rPr lang="nl-NL" sz="1200" dirty="0" err="1" smtClean="0"/>
                <a:t>visitor</a:t>
              </a:r>
              <a:r>
                <a:rPr lang="nl-NL" sz="1200" dirty="0" smtClean="0"/>
                <a:t>)</a:t>
              </a:r>
              <a:endParaRPr lang="nl-NL" sz="1200" dirty="0"/>
            </a:p>
          </p:txBody>
        </p:sp>
        <p:cxnSp>
          <p:nvCxnSpPr>
            <p:cNvPr id="29" name="Rechte verbindingslijn 28"/>
            <p:cNvCxnSpPr>
              <a:stCxn id="25" idx="1"/>
              <a:endCxn id="25" idx="3"/>
            </p:cNvCxnSpPr>
            <p:nvPr/>
          </p:nvCxnSpPr>
          <p:spPr>
            <a:xfrm>
              <a:off x="1703512" y="2262064"/>
              <a:ext cx="33123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kstvak 30"/>
            <p:cNvSpPr txBox="1"/>
            <p:nvPr/>
          </p:nvSpPr>
          <p:spPr>
            <a:xfrm>
              <a:off x="1714064" y="2967335"/>
              <a:ext cx="3312368" cy="461665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200" b="1" dirty="0" err="1" smtClean="0"/>
                <a:t>JumpToNode</a:t>
              </a:r>
              <a:endParaRPr lang="nl-NL" sz="1200" b="1" dirty="0" smtClean="0"/>
            </a:p>
            <a:p>
              <a:r>
                <a:rPr lang="nl-NL" sz="1200" dirty="0" err="1" smtClean="0"/>
                <a:t>void</a:t>
              </a:r>
              <a:r>
                <a:rPr lang="nl-NL" sz="1200" dirty="0" smtClean="0"/>
                <a:t> Accept(</a:t>
              </a:r>
              <a:r>
                <a:rPr lang="nl-NL" sz="1200" dirty="0" err="1" smtClean="0"/>
                <a:t>NodeVisitor</a:t>
              </a:r>
              <a:r>
                <a:rPr lang="nl-NL" sz="1200" dirty="0" smtClean="0"/>
                <a:t> </a:t>
              </a:r>
              <a:r>
                <a:rPr lang="nl-NL" sz="1200" dirty="0" err="1" smtClean="0"/>
                <a:t>visitor</a:t>
              </a:r>
              <a:r>
                <a:rPr lang="nl-NL" sz="1200" dirty="0" smtClean="0"/>
                <a:t>)</a:t>
              </a:r>
              <a:endParaRPr lang="nl-NL" sz="1200" dirty="0"/>
            </a:p>
          </p:txBody>
        </p:sp>
        <p:cxnSp>
          <p:nvCxnSpPr>
            <p:cNvPr id="32" name="Rechte verbindingslijn 31"/>
            <p:cNvCxnSpPr>
              <a:stCxn id="31" idx="1"/>
              <a:endCxn id="31" idx="3"/>
            </p:cNvCxnSpPr>
            <p:nvPr/>
          </p:nvCxnSpPr>
          <p:spPr>
            <a:xfrm>
              <a:off x="1714064" y="3198168"/>
              <a:ext cx="33123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Gelijkbenige driehoek 32"/>
            <p:cNvSpPr/>
            <p:nvPr/>
          </p:nvSpPr>
          <p:spPr>
            <a:xfrm>
              <a:off x="3143672" y="2492896"/>
              <a:ext cx="216024" cy="230833"/>
            </a:xfrm>
            <a:prstGeom prst="triangl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35" name="Rechte verbindingslijn 34"/>
            <p:cNvCxnSpPr>
              <a:endCxn id="33" idx="3"/>
            </p:cNvCxnSpPr>
            <p:nvPr/>
          </p:nvCxnSpPr>
          <p:spPr>
            <a:xfrm flipV="1">
              <a:off x="3251684" y="2723729"/>
              <a:ext cx="0" cy="2372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Tekstvak 4"/>
          <p:cNvSpPr txBox="1"/>
          <p:nvPr/>
        </p:nvSpPr>
        <p:spPr>
          <a:xfrm>
            <a:off x="1415480" y="3672606"/>
            <a:ext cx="63367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JumpNode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ActionNode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JumpToNode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Accept(</a:t>
            </a:r>
            <a:r>
              <a:rPr lang="nl-N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NodeVisitor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visitor.Visit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NL" b="1" dirty="0"/>
          </a:p>
          <a:p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 rot="21291490">
            <a:off x="8659611" y="4328933"/>
            <a:ext cx="2455029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elke</a:t>
            </a:r>
            <a:r>
              <a:rPr lang="en-US" dirty="0" smtClean="0"/>
              <a:t> </a:t>
            </a:r>
            <a:r>
              <a:rPr lang="en-US" dirty="0" err="1" smtClean="0"/>
              <a:t>klasse</a:t>
            </a:r>
            <a:r>
              <a:rPr lang="en-US" dirty="0" smtClean="0"/>
              <a:t> </a:t>
            </a:r>
            <a:r>
              <a:rPr lang="en-US" dirty="0" err="1" smtClean="0"/>
              <a:t>implenteren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smtClean="0"/>
              <a:t>Early/Late binding</a:t>
            </a:r>
            <a:endParaRPr lang="nl-NL" dirty="0"/>
          </a:p>
        </p:txBody>
      </p:sp>
      <p:cxnSp>
        <p:nvCxnSpPr>
          <p:cNvPr id="11" name="Rechte verbindingslijn met pijl 10"/>
          <p:cNvCxnSpPr>
            <a:stCxn id="9" idx="1"/>
          </p:cNvCxnSpPr>
          <p:nvPr/>
        </p:nvCxnSpPr>
        <p:spPr>
          <a:xfrm flipH="1" flipV="1">
            <a:off x="7392144" y="4949878"/>
            <a:ext cx="1272407" cy="2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/>
          <p:nvPr/>
        </p:nvCxnSpPr>
        <p:spPr>
          <a:xfrm>
            <a:off x="770410" y="76470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107571" y="1940617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Terugblik</a:t>
            </a:r>
            <a:endParaRPr lang="en-GB" sz="1200" dirty="0"/>
          </a:p>
        </p:txBody>
      </p:sp>
      <p:sp>
        <p:nvSpPr>
          <p:cNvPr id="20" name="Tekstvak 19"/>
          <p:cNvSpPr txBox="1"/>
          <p:nvPr/>
        </p:nvSpPr>
        <p:spPr>
          <a:xfrm>
            <a:off x="107571" y="2568461"/>
            <a:ext cx="1341515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Virtual Machine</a:t>
            </a:r>
            <a:endParaRPr lang="en-GB" sz="1200" dirty="0"/>
          </a:p>
        </p:txBody>
      </p:sp>
      <p:sp>
        <p:nvSpPr>
          <p:cNvPr id="21" name="Tekstvak 20"/>
          <p:cNvSpPr txBox="1"/>
          <p:nvPr/>
        </p:nvSpPr>
        <p:spPr>
          <a:xfrm>
            <a:off x="107571" y="3400616"/>
            <a:ext cx="1338156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Visitor: </a:t>
            </a:r>
            <a:r>
              <a:rPr lang="en-GB" sz="1200" dirty="0" err="1" smtClean="0"/>
              <a:t>NextNode</a:t>
            </a:r>
            <a:endParaRPr lang="en-GB" sz="1200" dirty="0"/>
          </a:p>
        </p:txBody>
      </p:sp>
      <p:sp>
        <p:nvSpPr>
          <p:cNvPr id="22" name="Tekstvak 21"/>
          <p:cNvSpPr txBox="1"/>
          <p:nvPr/>
        </p:nvSpPr>
        <p:spPr>
          <a:xfrm>
            <a:off x="107571" y="4232771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Command: Functions</a:t>
            </a:r>
            <a:endParaRPr lang="en-GB" sz="1200" dirty="0"/>
          </a:p>
        </p:txBody>
      </p:sp>
      <p:sp>
        <p:nvSpPr>
          <p:cNvPr id="23" name="Tekstvak 22"/>
          <p:cNvSpPr txBox="1"/>
          <p:nvPr/>
        </p:nvSpPr>
        <p:spPr>
          <a:xfrm>
            <a:off x="109250" y="506674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Tot slot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86884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NextNodeVisitor</a:t>
            </a:r>
            <a:r>
              <a:rPr lang="nl-NL" dirty="0" smtClean="0"/>
              <a:t>: Volgende node bepalen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36185" y="2201864"/>
            <a:ext cx="9040283" cy="4035448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NextNodeVisitor</a:t>
            </a:r>
            <a:r>
              <a:rPr lang="nl-NL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l-N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NodeVisitor</a:t>
            </a:r>
            <a:endParaRPr lang="nl-NL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ActionNode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NextNode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nl-NL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</a:t>
            </a:r>
            <a:r>
              <a:rPr lang="nl-NL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DoNothingNode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node) {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NextNode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node.Next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JumpNode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node) {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NextNode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node.JumpToNode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ConditionalJumpNode</a:t>
            </a:r>
            <a:r>
              <a:rPr lang="nl-NL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node) { … }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DirectFunctionCallNode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node) { … }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FunctionCallNode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node) { … }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5" name="Tekstvak 4"/>
          <p:cNvSpPr txBox="1"/>
          <p:nvPr/>
        </p:nvSpPr>
        <p:spPr>
          <a:xfrm rot="21080253">
            <a:off x="8950463" y="4001207"/>
            <a:ext cx="288032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Zorg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hij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de </a:t>
            </a:r>
            <a:r>
              <a:rPr lang="nl-N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ReturnValue</a:t>
            </a:r>
            <a:r>
              <a:rPr lang="nl-NL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/>
              <a:t>van de </a:t>
            </a:r>
            <a:r>
              <a:rPr lang="nl-N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VirtualMachine</a:t>
            </a:r>
            <a:r>
              <a:rPr lang="nl-NL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/>
              <a:t>kan</a:t>
            </a:r>
            <a:r>
              <a:rPr lang="en-US" dirty="0" smtClean="0"/>
              <a:t>!</a:t>
            </a:r>
            <a:endParaRPr lang="nl-NL" dirty="0"/>
          </a:p>
        </p:txBody>
      </p:sp>
      <p:cxnSp>
        <p:nvCxnSpPr>
          <p:cNvPr id="7" name="Rechte verbindingslijn met pijl 6"/>
          <p:cNvCxnSpPr>
            <a:stCxn id="5" idx="1"/>
          </p:cNvCxnSpPr>
          <p:nvPr/>
        </p:nvCxnSpPr>
        <p:spPr>
          <a:xfrm flipH="1">
            <a:off x="8256240" y="4633613"/>
            <a:ext cx="710651" cy="47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>
            <a:off x="770410" y="76470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107571" y="1940617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Terugblik</a:t>
            </a:r>
            <a:endParaRPr lang="en-GB" sz="1200" dirty="0"/>
          </a:p>
        </p:txBody>
      </p:sp>
      <p:sp>
        <p:nvSpPr>
          <p:cNvPr id="12" name="Tekstvak 11"/>
          <p:cNvSpPr txBox="1"/>
          <p:nvPr/>
        </p:nvSpPr>
        <p:spPr>
          <a:xfrm>
            <a:off x="107571" y="2568461"/>
            <a:ext cx="1341515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Virtual Machine</a:t>
            </a:r>
            <a:endParaRPr lang="en-GB" sz="1200" dirty="0"/>
          </a:p>
        </p:txBody>
      </p:sp>
      <p:sp>
        <p:nvSpPr>
          <p:cNvPr id="13" name="Tekstvak 12"/>
          <p:cNvSpPr txBox="1"/>
          <p:nvPr/>
        </p:nvSpPr>
        <p:spPr>
          <a:xfrm>
            <a:off x="107571" y="3400616"/>
            <a:ext cx="1338156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Visitor: </a:t>
            </a:r>
            <a:r>
              <a:rPr lang="en-GB" sz="1200" dirty="0" err="1" smtClean="0"/>
              <a:t>NextNode</a:t>
            </a:r>
            <a:endParaRPr lang="en-GB" sz="1200" dirty="0"/>
          </a:p>
        </p:txBody>
      </p:sp>
      <p:sp>
        <p:nvSpPr>
          <p:cNvPr id="14" name="Tekstvak 13"/>
          <p:cNvSpPr txBox="1"/>
          <p:nvPr/>
        </p:nvSpPr>
        <p:spPr>
          <a:xfrm>
            <a:off x="107571" y="4232771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Command: Functions</a:t>
            </a:r>
            <a:endParaRPr lang="en-GB" sz="1200" dirty="0"/>
          </a:p>
        </p:txBody>
      </p:sp>
      <p:sp>
        <p:nvSpPr>
          <p:cNvPr id="15" name="Tekstvak 14"/>
          <p:cNvSpPr txBox="1"/>
          <p:nvPr/>
        </p:nvSpPr>
        <p:spPr>
          <a:xfrm>
            <a:off x="109250" y="506674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Tot slot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818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Virtual machine aanvullen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Run(</a:t>
            </a:r>
            <a:r>
              <a:rPr lang="nl-N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NodeLinkedList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list)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ActionNode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currentNode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list.First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NextNodeVisitor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NextNodeVisitor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currentNode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Doe iets met de huidige node: 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l-NL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    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pattern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Bepaal de volgende node: 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currentNode.Accept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currentNode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visitor.NextNode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5" name="Rechthoek 4"/>
          <p:cNvSpPr/>
          <p:nvPr/>
        </p:nvSpPr>
        <p:spPr>
          <a:xfrm>
            <a:off x="2495600" y="5085184"/>
            <a:ext cx="3672408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Rechte verbindingslijn 5"/>
          <p:cNvCxnSpPr/>
          <p:nvPr/>
        </p:nvCxnSpPr>
        <p:spPr>
          <a:xfrm>
            <a:off x="770410" y="76470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/>
          <p:cNvSpPr txBox="1"/>
          <p:nvPr/>
        </p:nvSpPr>
        <p:spPr>
          <a:xfrm>
            <a:off x="107571" y="1940617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Terugblik</a:t>
            </a:r>
            <a:endParaRPr lang="en-GB" sz="1200" dirty="0"/>
          </a:p>
        </p:txBody>
      </p:sp>
      <p:sp>
        <p:nvSpPr>
          <p:cNvPr id="8" name="Tekstvak 7"/>
          <p:cNvSpPr txBox="1"/>
          <p:nvPr/>
        </p:nvSpPr>
        <p:spPr>
          <a:xfrm>
            <a:off x="107571" y="2568461"/>
            <a:ext cx="1341515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Virtual Machine</a:t>
            </a:r>
            <a:endParaRPr lang="en-GB" sz="1200" dirty="0"/>
          </a:p>
        </p:txBody>
      </p:sp>
      <p:sp>
        <p:nvSpPr>
          <p:cNvPr id="9" name="Tekstvak 8"/>
          <p:cNvSpPr txBox="1"/>
          <p:nvPr/>
        </p:nvSpPr>
        <p:spPr>
          <a:xfrm>
            <a:off x="107571" y="3400616"/>
            <a:ext cx="1338156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Visitor: </a:t>
            </a:r>
            <a:r>
              <a:rPr lang="en-GB" sz="1200" dirty="0" err="1" smtClean="0"/>
              <a:t>NextNode</a:t>
            </a:r>
            <a:endParaRPr lang="en-GB" sz="1200" dirty="0"/>
          </a:p>
        </p:txBody>
      </p:sp>
      <p:sp>
        <p:nvSpPr>
          <p:cNvPr id="10" name="Tekstvak 9"/>
          <p:cNvSpPr txBox="1"/>
          <p:nvPr/>
        </p:nvSpPr>
        <p:spPr>
          <a:xfrm>
            <a:off x="107571" y="4232771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Command: Functions</a:t>
            </a:r>
            <a:endParaRPr lang="en-GB" sz="1200" dirty="0"/>
          </a:p>
        </p:txBody>
      </p:sp>
      <p:sp>
        <p:nvSpPr>
          <p:cNvPr id="11" name="Tekstvak 10"/>
          <p:cNvSpPr txBox="1"/>
          <p:nvPr/>
        </p:nvSpPr>
        <p:spPr>
          <a:xfrm>
            <a:off x="109250" y="506674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Tot slot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2856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Avans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002B"/>
      </a:accent1>
      <a:accent2>
        <a:srgbClr val="C0C0C0"/>
      </a:accent2>
      <a:accent3>
        <a:srgbClr val="FFFFFF"/>
      </a:accent3>
      <a:accent4>
        <a:srgbClr val="000000"/>
      </a:accent4>
      <a:accent5>
        <a:srgbClr val="E0AAAC"/>
      </a:accent5>
      <a:accent6>
        <a:srgbClr val="AEAEAE"/>
      </a:accent6>
      <a:hlink>
        <a:srgbClr val="522641"/>
      </a:hlink>
      <a:folHlink>
        <a:srgbClr val="0066CC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FFFFFF"/>
        </a:lt1>
        <a:dk2>
          <a:srgbClr val="C7002B"/>
        </a:dk2>
        <a:lt2>
          <a:srgbClr val="FFFFFF"/>
        </a:lt2>
        <a:accent1>
          <a:srgbClr val="FFFFFF"/>
        </a:accent1>
        <a:accent2>
          <a:srgbClr val="C0C0C0"/>
        </a:accent2>
        <a:accent3>
          <a:srgbClr val="E0AAAC"/>
        </a:accent3>
        <a:accent4>
          <a:srgbClr val="DADADA"/>
        </a:accent4>
        <a:accent5>
          <a:srgbClr val="FFFFFF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C7002B"/>
        </a:lt1>
        <a:dk2>
          <a:srgbClr val="FFFFFF"/>
        </a:dk2>
        <a:lt2>
          <a:srgbClr val="808080"/>
        </a:lt2>
        <a:accent1>
          <a:srgbClr val="FFFFFF"/>
        </a:accent1>
        <a:accent2>
          <a:srgbClr val="C0C0C0"/>
        </a:accent2>
        <a:accent3>
          <a:srgbClr val="E0AAAC"/>
        </a:accent3>
        <a:accent4>
          <a:srgbClr val="000000"/>
        </a:accent4>
        <a:accent5>
          <a:srgbClr val="FFFFFF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002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0AAAC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0808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AEAEAE"/>
        </a:accent6>
        <a:hlink>
          <a:srgbClr val="522641"/>
        </a:hlink>
        <a:folHlink>
          <a:srgbClr val="A0A0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Avans</Template>
  <TotalTime>2209</TotalTime>
  <Words>941</Words>
  <Application>Microsoft Office PowerPoint</Application>
  <PresentationFormat>Breedbeeld</PresentationFormat>
  <Paragraphs>312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Arial</vt:lpstr>
      <vt:lpstr>Consolas</vt:lpstr>
      <vt:lpstr>Verdana</vt:lpstr>
      <vt:lpstr>Avans</vt:lpstr>
      <vt:lpstr>Design PatternS 2</vt:lpstr>
      <vt:lpstr>Agenda hoorcolleges</vt:lpstr>
      <vt:lpstr>Terugblik</vt:lpstr>
      <vt:lpstr>PowerPoint-presentatie</vt:lpstr>
      <vt:lpstr>Virtual machine: Waar te beginnen?</vt:lpstr>
      <vt:lpstr>Visitor pattern</vt:lpstr>
      <vt:lpstr>Nodes: Visitor accepteren</vt:lpstr>
      <vt:lpstr>NextNodeVisitor: Volgende node bepalen</vt:lpstr>
      <vt:lpstr>Virtual machine aanvullen</vt:lpstr>
      <vt:lpstr>Command pattern</vt:lpstr>
      <vt:lpstr>DirectFunctionCall uitvoeren</vt:lpstr>
      <vt:lpstr>Functie uitvoeren</vt:lpstr>
      <vt:lpstr>Command Pattern: Welke functie?</vt:lpstr>
      <vt:lpstr>Virtual machine: Het resultaat</vt:lpstr>
      <vt:lpstr>Verfijning</vt:lpstr>
      <vt:lpstr>Opdracht week 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Uitleen</dc:creator>
  <cp:lastModifiedBy>Martijn Schuurmans</cp:lastModifiedBy>
  <cp:revision>172</cp:revision>
  <dcterms:created xsi:type="dcterms:W3CDTF">2013-09-09T08:16:15Z</dcterms:created>
  <dcterms:modified xsi:type="dcterms:W3CDTF">2015-09-28T15:14:58Z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vans">
    <vt:lpwstr>Yes</vt:lpwstr>
  </property>
  <property fmtid="{D5CDD505-2E9C-101B-9397-08002B2CF9AE}" pid="3" name="coversl">
    <vt:lpwstr>258</vt:lpwstr>
  </property>
  <property fmtid="{D5CDD505-2E9C-101B-9397-08002B2CF9AE}" pid="4" name="titlesl">
    <vt:lpwstr>259</vt:lpwstr>
  </property>
  <property fmtid="{D5CDD505-2E9C-101B-9397-08002B2CF9AE}" pid="5" name="title">
    <vt:lpwstr>Meeloopdag</vt:lpwstr>
  </property>
  <property fmtid="{D5CDD505-2E9C-101B-9397-08002B2CF9AE}" pid="6" name="subtitle">
    <vt:lpwstr/>
  </property>
  <property fmtid="{D5CDD505-2E9C-101B-9397-08002B2CF9AE}" pid="7" name="ref">
    <vt:lpwstr/>
  </property>
  <property fmtid="{D5CDD505-2E9C-101B-9397-08002B2CF9AE}" pid="8" name="speaker">
    <vt:lpwstr>Koen van Brero</vt:lpwstr>
  </property>
  <property fmtid="{D5CDD505-2E9C-101B-9397-08002B2CF9AE}" pid="9" name="dt">
    <vt:lpwstr>01-12-2004</vt:lpwstr>
  </property>
  <property fmtid="{D5CDD505-2E9C-101B-9397-08002B2CF9AE}" pid="10" name="usergroup">
    <vt:lpwstr>0</vt:lpwstr>
  </property>
  <property fmtid="{D5CDD505-2E9C-101B-9397-08002B2CF9AE}" pid="11" name="format">
    <vt:lpwstr>0</vt:lpwstr>
  </property>
  <property fmtid="{D5CDD505-2E9C-101B-9397-08002B2CF9AE}" pid="12" name="background">
    <vt:lpwstr>1</vt:lpwstr>
  </property>
  <property fmtid="{D5CDD505-2E9C-101B-9397-08002B2CF9AE}" pid="13" name="rground">
    <vt:lpwstr>1</vt:lpwstr>
  </property>
  <property fmtid="{D5CDD505-2E9C-101B-9397-08002B2CF9AE}" pid="14" name="cldocument">
    <vt:lpwstr>2057</vt:lpwstr>
  </property>
  <property fmtid="{D5CDD505-2E9C-101B-9397-08002B2CF9AE}" pid="15" name="sliden">
    <vt:lpwstr>No</vt:lpwstr>
  </property>
  <property fmtid="{D5CDD505-2E9C-101B-9397-08002B2CF9AE}" pid="16" name="level1">
    <vt:lpwstr/>
  </property>
  <property fmtid="{D5CDD505-2E9C-101B-9397-08002B2CF9AE}" pid="17" name="level11">
    <vt:lpwstr>Presentatie meeloopdag</vt:lpwstr>
  </property>
</Properties>
</file>