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56" r:id="rId2"/>
    <p:sldId id="257" r:id="rId3"/>
    <p:sldId id="261" r:id="rId4"/>
    <p:sldId id="262" r:id="rId5"/>
    <p:sldId id="258" r:id="rId6"/>
    <p:sldId id="259" r:id="rId7"/>
    <p:sldId id="263" r:id="rId8"/>
    <p:sldId id="264" r:id="rId9"/>
    <p:sldId id="265"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4" d="100"/>
          <a:sy n="84" d="100"/>
        </p:scale>
        <p:origin x="-94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66D406-083A-D040-A15C-FFFA07E11250}" type="datetimeFigureOut">
              <a:t>8/9/16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6CA29B-21D5-ED42-AD5A-1689BD9F84F1}" type="slidenum">
              <a:t>‹#›</a:t>
            </a:fld>
            <a:endParaRPr lang="en-US"/>
          </a:p>
        </p:txBody>
      </p:sp>
    </p:spTree>
    <p:extLst>
      <p:ext uri="{BB962C8B-B14F-4D97-AF65-F5344CB8AC3E}">
        <p14:creationId xmlns:p14="http://schemas.microsoft.com/office/powerpoint/2010/main" val="91092491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Remember</a:t>
            </a:r>
            <a:r>
              <a:rPr lang="en-US" baseline="0"/>
              <a:t> to remove the leading $ from terminal bash commands if copy/pasting!</a:t>
            </a:r>
          </a:p>
          <a:p>
            <a:r>
              <a:rPr lang="en-US"/>
              <a:t>Your path or hadoop</a:t>
            </a:r>
            <a:r>
              <a:rPr lang="en-US" baseline="0"/>
              <a:t> version may differ, check these.</a:t>
            </a:r>
          </a:p>
          <a:p>
            <a:r>
              <a:rPr lang="en-US" baseline="0"/>
              <a:t>Output directory will be created if it does not already exist. If it does exist, it should be empty, will not overwrite (for safety, since you wouldn’t want to overwrite previous work).</a:t>
            </a:r>
          </a:p>
        </p:txBody>
      </p:sp>
      <p:sp>
        <p:nvSpPr>
          <p:cNvPr id="4" name="Slide Number Placeholder 3"/>
          <p:cNvSpPr>
            <a:spLocks noGrp="1"/>
          </p:cNvSpPr>
          <p:nvPr>
            <p:ph type="sldNum" sz="quarter" idx="10"/>
          </p:nvPr>
        </p:nvSpPr>
        <p:spPr/>
        <p:txBody>
          <a:bodyPr/>
          <a:lstStyle/>
          <a:p>
            <a:fld id="{646CA29B-21D5-ED42-AD5A-1689BD9F84F1}" type="slidenum">
              <a:t>10</a:t>
            </a:fld>
            <a:endParaRPr lang="en-US"/>
          </a:p>
        </p:txBody>
      </p:sp>
    </p:spTree>
    <p:extLst>
      <p:ext uri="{BB962C8B-B14F-4D97-AF65-F5344CB8AC3E}">
        <p14:creationId xmlns:p14="http://schemas.microsoft.com/office/powerpoint/2010/main" val="747618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p:txBody>
          <a:bodyPr/>
          <a:lstStyle/>
          <a:p>
            <a:fld id="{5FF7F442-BF48-C042-9356-1CA338452F61}" type="datetimeFigureOut">
              <a:t>8/9/16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98B379-9096-0E4B-BE08-01446293167F}" type="slidenum">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F7F442-BF48-C042-9356-1CA338452F61}" type="datetimeFigureOut">
              <a:t>8/9/16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98B379-9096-0E4B-BE08-01446293167F}" type="slidenum">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5FF7F442-BF48-C042-9356-1CA338452F61}" type="datetimeFigureOut">
              <a:t>8/9/16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98B379-9096-0E4B-BE08-01446293167F}" type="slidenum">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5FF7F442-BF48-C042-9356-1CA338452F61}" type="datetimeFigureOut">
              <a:t>8/9/16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98B379-9096-0E4B-BE08-01446293167F}" type="slidenum">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5FF7F442-BF48-C042-9356-1CA338452F61}" type="datetimeFigureOut">
              <a:t>8/9/16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98B379-9096-0E4B-BE08-01446293167F}" type="slidenum">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dirty="0"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p:txBody>
          <a:bodyPr/>
          <a:lstStyle/>
          <a:p>
            <a:fld id="{5FF7F442-BF48-C042-9356-1CA338452F61}" type="datetimeFigureOut">
              <a:t>8/9/16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98B379-9096-0E4B-BE08-01446293167F}" type="slidenum">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5FF7F442-BF48-C042-9356-1CA338452F61}" type="datetimeFigureOut">
              <a:t>8/9/16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98B379-9096-0E4B-BE08-01446293167F}" type="slidenum">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5" name="Date Placeholder 4"/>
          <p:cNvSpPr>
            <a:spLocks noGrp="1"/>
          </p:cNvSpPr>
          <p:nvPr>
            <p:ph type="dt" sz="half" idx="10"/>
          </p:nvPr>
        </p:nvSpPr>
        <p:spPr/>
        <p:txBody>
          <a:bodyPr/>
          <a:lstStyle/>
          <a:p>
            <a:fld id="{5FF7F442-BF48-C042-9356-1CA338452F61}" type="datetimeFigureOut">
              <a:t>8/9/16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98B379-9096-0E4B-BE08-01446293167F}" type="slidenum">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7" name="Date Placeholder 6"/>
          <p:cNvSpPr>
            <a:spLocks noGrp="1"/>
          </p:cNvSpPr>
          <p:nvPr>
            <p:ph type="dt" sz="half" idx="10"/>
          </p:nvPr>
        </p:nvSpPr>
        <p:spPr/>
        <p:txBody>
          <a:bodyPr/>
          <a:lstStyle/>
          <a:p>
            <a:fld id="{5FF7F442-BF48-C042-9356-1CA338452F61}" type="datetimeFigureOut">
              <a:t>8/9/16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98B379-9096-0E4B-BE08-01446293167F}" type="slidenum">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5FF7F442-BF48-C042-9356-1CA338452F61}" type="datetimeFigureOut">
              <a:t>8/9/16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98B379-9096-0E4B-BE08-01446293167F}" type="slidenum">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F7F442-BF48-C042-9356-1CA338452F61}" type="datetimeFigureOut">
              <a:t>8/9/16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98B379-9096-0E4B-BE08-01446293167F}" type="slidenum">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5FF7F442-BF48-C042-9356-1CA338452F61}" type="datetimeFigureOut">
              <a:t>8/9/16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98B379-9096-0E4B-BE08-01446293167F}" type="slidenum">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5FF7F442-BF48-C042-9356-1CA338452F61}" type="datetimeFigureOut">
              <a:t>8/9/16</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1F98B379-9096-0E4B-BE08-01446293167F}" type="slidenum">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12094"/>
            <a:ext cx="7772400" cy="1470025"/>
          </a:xfrm>
        </p:spPr>
        <p:txBody>
          <a:bodyPr/>
          <a:lstStyle/>
          <a:p>
            <a:r>
              <a:rPr lang="en-US"/>
              <a:t>Hadoop</a:t>
            </a:r>
          </a:p>
        </p:txBody>
      </p:sp>
      <p:sp>
        <p:nvSpPr>
          <p:cNvPr id="3" name="Subtitle 2"/>
          <p:cNvSpPr>
            <a:spLocks noGrp="1"/>
          </p:cNvSpPr>
          <p:nvPr>
            <p:ph type="subTitle" idx="1"/>
          </p:nvPr>
        </p:nvSpPr>
        <p:spPr>
          <a:xfrm>
            <a:off x="549155" y="3627762"/>
            <a:ext cx="8122915" cy="2791153"/>
          </a:xfrm>
        </p:spPr>
        <p:txBody>
          <a:bodyPr>
            <a:normAutofit/>
          </a:bodyPr>
          <a:lstStyle/>
          <a:p>
            <a:r>
              <a:rPr lang="en-US">
                <a:solidFill>
                  <a:schemeClr val="tx1"/>
                </a:solidFill>
              </a:rPr>
              <a:t>A framework for dealing with big data: </a:t>
            </a:r>
          </a:p>
          <a:p>
            <a:r>
              <a:rPr lang="en-US">
                <a:solidFill>
                  <a:schemeClr val="tx1"/>
                </a:solidFill>
              </a:rPr>
              <a:t>Data distributed across many failure-prone servers</a:t>
            </a:r>
          </a:p>
          <a:p>
            <a:r>
              <a:rPr lang="en-US">
                <a:solidFill>
                  <a:schemeClr val="tx1"/>
                </a:solidFill>
              </a:rPr>
              <a:t>Running code in parallel on this distributed data </a:t>
            </a:r>
          </a:p>
        </p:txBody>
      </p:sp>
      <p:pic>
        <p:nvPicPr>
          <p:cNvPr id="4" name="Picture 3"/>
          <p:cNvPicPr>
            <a:picLocks noChangeAspect="1"/>
          </p:cNvPicPr>
          <p:nvPr/>
        </p:nvPicPr>
        <p:blipFill>
          <a:blip r:embed="rId2"/>
          <a:stretch>
            <a:fillRect/>
          </a:stretch>
        </p:blipFill>
        <p:spPr>
          <a:xfrm>
            <a:off x="148729" y="298363"/>
            <a:ext cx="8869423" cy="3168416"/>
          </a:xfrm>
          <a:prstGeom prst="rect">
            <a:avLst/>
          </a:prstGeom>
        </p:spPr>
      </p:pic>
    </p:spTree>
    <p:extLst>
      <p:ext uri="{BB962C8B-B14F-4D97-AF65-F5344CB8AC3E}">
        <p14:creationId xmlns:p14="http://schemas.microsoft.com/office/powerpoint/2010/main" val="320830379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starter project for you</a:t>
            </a:r>
          </a:p>
        </p:txBody>
      </p:sp>
      <p:sp>
        <p:nvSpPr>
          <p:cNvPr id="4" name="TextBox 3"/>
          <p:cNvSpPr txBox="1"/>
          <p:nvPr/>
        </p:nvSpPr>
        <p:spPr>
          <a:xfrm>
            <a:off x="0" y="1501590"/>
            <a:ext cx="4448250" cy="369332"/>
          </a:xfrm>
          <a:prstGeom prst="rect">
            <a:avLst/>
          </a:prstGeom>
          <a:noFill/>
        </p:spPr>
        <p:txBody>
          <a:bodyPr wrap="square" rtlCol="0">
            <a:spAutoFit/>
          </a:bodyPr>
          <a:lstStyle/>
          <a:p>
            <a:r>
              <a:rPr lang="en-US"/>
              <a:t>Installing Hadoop on mac with HomeBrew</a:t>
            </a:r>
          </a:p>
        </p:txBody>
      </p:sp>
      <p:sp>
        <p:nvSpPr>
          <p:cNvPr id="5" name="TextBox 4"/>
          <p:cNvSpPr txBox="1"/>
          <p:nvPr/>
        </p:nvSpPr>
        <p:spPr>
          <a:xfrm>
            <a:off x="196042" y="3864541"/>
            <a:ext cx="6341895" cy="369332"/>
          </a:xfrm>
          <a:prstGeom prst="rect">
            <a:avLst/>
          </a:prstGeom>
          <a:noFill/>
        </p:spPr>
        <p:txBody>
          <a:bodyPr wrap="square" rtlCol="0">
            <a:spAutoFit/>
          </a:bodyPr>
          <a:lstStyle/>
          <a:p>
            <a:r>
              <a:rPr lang="en-US"/>
              <a:t>Running one of the included example MapReduce scripts</a:t>
            </a:r>
          </a:p>
        </p:txBody>
      </p:sp>
      <p:sp>
        <p:nvSpPr>
          <p:cNvPr id="3" name="TextBox 2"/>
          <p:cNvSpPr txBox="1"/>
          <p:nvPr/>
        </p:nvSpPr>
        <p:spPr>
          <a:xfrm>
            <a:off x="920566" y="1870922"/>
            <a:ext cx="7055367" cy="1754327"/>
          </a:xfrm>
          <a:prstGeom prst="rect">
            <a:avLst/>
          </a:prstGeom>
          <a:noFill/>
        </p:spPr>
        <p:txBody>
          <a:bodyPr wrap="square" rtlCol="0">
            <a:spAutoFit/>
          </a:bodyPr>
          <a:lstStyle/>
          <a:p>
            <a:r>
              <a:rPr lang="en-US"/>
              <a:t>1. install Java (check installation with $java –version)</a:t>
            </a:r>
          </a:p>
          <a:p>
            <a:r>
              <a:rPr lang="en-US"/>
              <a:t>2. $brew install hadoop (or install manually, check $hadoop version)</a:t>
            </a:r>
          </a:p>
          <a:p>
            <a:r>
              <a:rPr lang="en-US"/>
              <a:t>3. $brew info hadoop (copy the directory and $cd there)</a:t>
            </a:r>
          </a:p>
          <a:p>
            <a:r>
              <a:rPr lang="en-US"/>
              <a:t>4. navigate to your version of /usr/local/Cellar/hadoop/2.7.1/libexec/share/hadoop/mapreduce</a:t>
            </a:r>
          </a:p>
          <a:p>
            <a:r>
              <a:rPr lang="en-US"/>
              <a:t>5. $hadoop jar hadoop-mapreduceexamples-2.7.1.jar</a:t>
            </a:r>
          </a:p>
        </p:txBody>
      </p:sp>
      <p:sp>
        <p:nvSpPr>
          <p:cNvPr id="6" name="TextBox 5"/>
          <p:cNvSpPr txBox="1"/>
          <p:nvPr/>
        </p:nvSpPr>
        <p:spPr>
          <a:xfrm>
            <a:off x="881877" y="4326206"/>
            <a:ext cx="6702601" cy="2308324"/>
          </a:xfrm>
          <a:prstGeom prst="rect">
            <a:avLst/>
          </a:prstGeom>
          <a:noFill/>
        </p:spPr>
        <p:txBody>
          <a:bodyPr wrap="square" rtlCol="0">
            <a:spAutoFit/>
          </a:bodyPr>
          <a:lstStyle/>
          <a:p>
            <a:pPr marL="342900" indent="-342900">
              <a:buAutoNum type="arabicPeriod"/>
            </a:pPr>
            <a:r>
              <a:rPr lang="en-US"/>
              <a:t>$hadoop jar $HADOOP_HOME/share/hadoop/mapreduce/hadoop-mapreduceexamples-2.7.1.jar (should be a list of examples programs you can try)</a:t>
            </a:r>
          </a:p>
          <a:p>
            <a:pPr marL="342900" indent="-342900">
              <a:buAutoNum type="arabicPeriod"/>
            </a:pPr>
            <a:r>
              <a:rPr lang="en-US"/>
              <a:t>create an input directory with a text file in it to count words of</a:t>
            </a:r>
          </a:p>
          <a:p>
            <a:pPr marL="342900" indent="-342900">
              <a:buAutoNum type="arabicPeriod"/>
            </a:pPr>
            <a:r>
              <a:rPr lang="en-US"/>
              <a:t>hadoop jar $HADOOP_HOME/share/hadoop/mapreduce/hadoop-mapreduceexamples-2.7.1.jar  wordcount input_file output_dir</a:t>
            </a:r>
          </a:p>
          <a:p>
            <a:pPr marL="342900" indent="-342900">
              <a:buAutoNum type="arabicPeriod"/>
            </a:pPr>
            <a:r>
              <a:rPr lang="en-US"/>
              <a:t>examine the files in output dir</a:t>
            </a:r>
          </a:p>
        </p:txBody>
      </p:sp>
    </p:spTree>
    <p:extLst>
      <p:ext uri="{BB962C8B-B14F-4D97-AF65-F5344CB8AC3E}">
        <p14:creationId xmlns:p14="http://schemas.microsoft.com/office/powerpoint/2010/main" val="26087278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819219"/>
          </a:xfrm>
        </p:spPr>
        <p:txBody>
          <a:bodyPr/>
          <a:lstStyle/>
          <a:p>
            <a:r>
              <a:rPr lang="en-US"/>
              <a:t>Components of Hadoop</a:t>
            </a:r>
          </a:p>
        </p:txBody>
      </p:sp>
      <p:sp>
        <p:nvSpPr>
          <p:cNvPr id="3" name="Content Placeholder 2"/>
          <p:cNvSpPr>
            <a:spLocks noGrp="1"/>
          </p:cNvSpPr>
          <p:nvPr>
            <p:ph idx="1"/>
          </p:nvPr>
        </p:nvSpPr>
        <p:spPr>
          <a:xfrm>
            <a:off x="171611" y="1016662"/>
            <a:ext cx="8740714" cy="5257799"/>
          </a:xfrm>
        </p:spPr>
        <p:txBody>
          <a:bodyPr>
            <a:normAutofit lnSpcReduction="10000"/>
          </a:bodyPr>
          <a:lstStyle/>
          <a:p>
            <a:r>
              <a:rPr lang="en-US"/>
              <a:t>MapReduce</a:t>
            </a:r>
          </a:p>
          <a:p>
            <a:pPr lvl="1"/>
            <a:r>
              <a:rPr lang="en-US"/>
              <a:t>Map: converts data into key-value pairs (aka tuples)</a:t>
            </a:r>
          </a:p>
          <a:p>
            <a:pPr lvl="1"/>
            <a:r>
              <a:rPr lang="en-US"/>
              <a:t>Reduce: Converts output of Map into a smaller set of tuples</a:t>
            </a:r>
          </a:p>
          <a:p>
            <a:r>
              <a:rPr lang="en-US"/>
              <a:t>HDFS – Hadoop Distributed File System</a:t>
            </a:r>
          </a:p>
          <a:p>
            <a:r>
              <a:rPr lang="en-US"/>
              <a:t>Java – base code Hadoop uses</a:t>
            </a:r>
          </a:p>
          <a:p>
            <a:r>
              <a:rPr lang="en-US"/>
              <a:t>HBase – interactive table editor</a:t>
            </a:r>
          </a:p>
          <a:p>
            <a:r>
              <a:rPr lang="en-US"/>
              <a:t>Hadoop Streaming – interface to use Python instead of Java</a:t>
            </a:r>
          </a:p>
          <a:p>
            <a:r>
              <a:rPr lang="en-US"/>
              <a:t>Hadoop Hive – SQL-like interface for Hadoop</a:t>
            </a:r>
          </a:p>
          <a:p>
            <a:r>
              <a:rPr lang="en-US"/>
              <a:t>Hadoop Pig – simplified language specifically for MapReduce </a:t>
            </a:r>
          </a:p>
        </p:txBody>
      </p:sp>
    </p:spTree>
    <p:extLst>
      <p:ext uri="{BB962C8B-B14F-4D97-AF65-F5344CB8AC3E}">
        <p14:creationId xmlns:p14="http://schemas.microsoft.com/office/powerpoint/2010/main" val="365966403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MapReduce</a:t>
            </a:r>
          </a:p>
        </p:txBody>
      </p:sp>
      <p:sp>
        <p:nvSpPr>
          <p:cNvPr id="3" name="Content Placeholder 2"/>
          <p:cNvSpPr>
            <a:spLocks noGrp="1"/>
          </p:cNvSpPr>
          <p:nvPr>
            <p:ph idx="1"/>
          </p:nvPr>
        </p:nvSpPr>
        <p:spPr>
          <a:xfrm>
            <a:off x="457200" y="1600200"/>
            <a:ext cx="8229600" cy="779719"/>
          </a:xfrm>
        </p:spPr>
        <p:txBody>
          <a:bodyPr/>
          <a:lstStyle/>
          <a:p>
            <a:r>
              <a:rPr lang="en-US"/>
              <a:t>Run by JobTracker and its TaskTrackers</a:t>
            </a:r>
          </a:p>
        </p:txBody>
      </p:sp>
      <p:pic>
        <p:nvPicPr>
          <p:cNvPr id="6" name="Picture 5" descr="mapreduce-flow.jpg"/>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1688" b="19578"/>
          <a:stretch/>
        </p:blipFill>
        <p:spPr>
          <a:xfrm>
            <a:off x="0" y="1933684"/>
            <a:ext cx="9144000" cy="4370813"/>
          </a:xfrm>
          <a:prstGeom prst="rect">
            <a:avLst/>
          </a:prstGeom>
        </p:spPr>
      </p:pic>
    </p:spTree>
    <p:extLst>
      <p:ext uri="{BB962C8B-B14F-4D97-AF65-F5344CB8AC3E}">
        <p14:creationId xmlns:p14="http://schemas.microsoft.com/office/powerpoint/2010/main" val="174845921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374" y="107576"/>
            <a:ext cx="8374177" cy="704800"/>
          </a:xfrm>
        </p:spPr>
        <p:txBody>
          <a:bodyPr/>
          <a:lstStyle/>
          <a:p>
            <a:r>
              <a:rPr lang="en-US" sz="4000"/>
              <a:t>Hadoop Distributed File System</a:t>
            </a:r>
          </a:p>
        </p:txBody>
      </p:sp>
      <p:sp>
        <p:nvSpPr>
          <p:cNvPr id="3" name="Content Placeholder 2"/>
          <p:cNvSpPr>
            <a:spLocks noGrp="1"/>
          </p:cNvSpPr>
          <p:nvPr>
            <p:ph idx="1"/>
          </p:nvPr>
        </p:nvSpPr>
        <p:spPr>
          <a:xfrm>
            <a:off x="239821" y="812377"/>
            <a:ext cx="8764030" cy="1052656"/>
          </a:xfrm>
        </p:spPr>
        <p:txBody>
          <a:bodyPr>
            <a:normAutofit/>
          </a:bodyPr>
          <a:lstStyle/>
          <a:p>
            <a:pPr marL="0" indent="0">
              <a:buNone/>
            </a:pPr>
            <a:r>
              <a:rPr lang="en-US" sz="2000"/>
              <a:t>Bring the code to the data, not the data to the code!</a:t>
            </a:r>
          </a:p>
          <a:p>
            <a:r>
              <a:rPr lang="en-US" sz="2000"/>
              <a:t>Master/Slave architechture</a:t>
            </a:r>
          </a:p>
        </p:txBody>
      </p:sp>
      <p:pic>
        <p:nvPicPr>
          <p:cNvPr id="5" name="Picture 4"/>
          <p:cNvPicPr>
            <a:picLocks noChangeAspect="1"/>
          </p:cNvPicPr>
          <p:nvPr/>
        </p:nvPicPr>
        <p:blipFill>
          <a:blip r:embed="rId2"/>
          <a:stretch>
            <a:fillRect/>
          </a:stretch>
        </p:blipFill>
        <p:spPr>
          <a:xfrm>
            <a:off x="587750" y="1693404"/>
            <a:ext cx="8003801" cy="4992967"/>
          </a:xfrm>
          <a:prstGeom prst="rect">
            <a:avLst/>
          </a:prstGeom>
        </p:spPr>
      </p:pic>
    </p:spTree>
    <p:extLst>
      <p:ext uri="{BB962C8B-B14F-4D97-AF65-F5344CB8AC3E}">
        <p14:creationId xmlns:p14="http://schemas.microsoft.com/office/powerpoint/2010/main" val="127795572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739126"/>
          </a:xfrm>
        </p:spPr>
        <p:txBody>
          <a:bodyPr/>
          <a:lstStyle/>
          <a:p>
            <a:r>
              <a:rPr lang="en-US"/>
              <a:t>What using Hadoop looks like</a:t>
            </a:r>
          </a:p>
        </p:txBody>
      </p:sp>
      <p:pic>
        <p:nvPicPr>
          <p:cNvPr id="4" name="Picture 3" descr="Screen Shot 2016-08-04 at 6.37.53 PM.png"/>
          <p:cNvPicPr>
            <a:picLocks noChangeAspect="1"/>
          </p:cNvPicPr>
          <p:nvPr/>
        </p:nvPicPr>
        <p:blipFill rotWithShape="1">
          <a:blip r:embed="rId2">
            <a:extLst>
              <a:ext uri="{28A0092B-C50C-407E-A947-70E740481C1C}">
                <a14:useLocalDpi xmlns:a14="http://schemas.microsoft.com/office/drawing/2010/main" val="0"/>
              </a:ext>
            </a:extLst>
          </a:blip>
          <a:srcRect l="35909" r="2536"/>
          <a:stretch/>
        </p:blipFill>
        <p:spPr>
          <a:xfrm>
            <a:off x="0" y="1120368"/>
            <a:ext cx="9244106" cy="252662"/>
          </a:xfrm>
          <a:prstGeom prst="rect">
            <a:avLst/>
          </a:prstGeom>
        </p:spPr>
      </p:pic>
      <p:pic>
        <p:nvPicPr>
          <p:cNvPr id="6" name="Picture 5" descr="Screen Shot 2016-08-04 at 6.37.53 PM.png"/>
          <p:cNvPicPr>
            <a:picLocks noChangeAspect="1"/>
          </p:cNvPicPr>
          <p:nvPr/>
        </p:nvPicPr>
        <p:blipFill rotWithShape="1">
          <a:blip r:embed="rId2">
            <a:extLst>
              <a:ext uri="{28A0092B-C50C-407E-A947-70E740481C1C}">
                <a14:useLocalDpi xmlns:a14="http://schemas.microsoft.com/office/drawing/2010/main" val="0"/>
              </a:ext>
            </a:extLst>
          </a:blip>
          <a:srcRect r="64091"/>
          <a:stretch/>
        </p:blipFill>
        <p:spPr>
          <a:xfrm>
            <a:off x="228813" y="846702"/>
            <a:ext cx="5840921" cy="273666"/>
          </a:xfrm>
          <a:prstGeom prst="rect">
            <a:avLst/>
          </a:prstGeom>
        </p:spPr>
      </p:pic>
      <p:pic>
        <p:nvPicPr>
          <p:cNvPr id="7" name="Picture 6" descr="Screen Shot 2016-08-04 at 6.37.0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0787" y="1489908"/>
            <a:ext cx="6315450" cy="5085893"/>
          </a:xfrm>
          <a:prstGeom prst="rect">
            <a:avLst/>
          </a:prstGeom>
        </p:spPr>
      </p:pic>
    </p:spTree>
    <p:extLst>
      <p:ext uri="{BB962C8B-B14F-4D97-AF65-F5344CB8AC3E}">
        <p14:creationId xmlns:p14="http://schemas.microsoft.com/office/powerpoint/2010/main" val="258315670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796336"/>
          </a:xfrm>
        </p:spPr>
        <p:txBody>
          <a:bodyPr/>
          <a:lstStyle/>
          <a:p>
            <a:r>
              <a:rPr lang="en-US"/>
              <a:t>Example Java code</a:t>
            </a:r>
          </a:p>
        </p:txBody>
      </p:sp>
      <p:pic>
        <p:nvPicPr>
          <p:cNvPr id="4" name="Picture 3" descr="Screen Shot 2016-08-04 at 6.46.51 PM.png"/>
          <p:cNvPicPr>
            <a:picLocks noChangeAspect="1"/>
          </p:cNvPicPr>
          <p:nvPr/>
        </p:nvPicPr>
        <p:blipFill rotWithShape="1">
          <a:blip r:embed="rId2">
            <a:extLst>
              <a:ext uri="{28A0092B-C50C-407E-A947-70E740481C1C}">
                <a14:useLocalDpi xmlns:a14="http://schemas.microsoft.com/office/drawing/2010/main" val="0"/>
              </a:ext>
            </a:extLst>
          </a:blip>
          <a:srcRect t="27763" b="6000"/>
          <a:stretch/>
        </p:blipFill>
        <p:spPr>
          <a:xfrm>
            <a:off x="3793410" y="4706240"/>
            <a:ext cx="6689154" cy="2151760"/>
          </a:xfrm>
          <a:prstGeom prst="rect">
            <a:avLst/>
          </a:prstGeom>
        </p:spPr>
      </p:pic>
      <p:pic>
        <p:nvPicPr>
          <p:cNvPr id="5" name="Picture 4" descr="Screen Shot 2016-08-04 at 6.46.4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865" y="903912"/>
            <a:ext cx="5468491" cy="3382967"/>
          </a:xfrm>
          <a:prstGeom prst="rect">
            <a:avLst/>
          </a:prstGeom>
        </p:spPr>
      </p:pic>
      <p:sp>
        <p:nvSpPr>
          <p:cNvPr id="6" name="TextBox 5"/>
          <p:cNvSpPr txBox="1"/>
          <p:nvPr/>
        </p:nvSpPr>
        <p:spPr>
          <a:xfrm>
            <a:off x="5621356" y="1250707"/>
            <a:ext cx="1634484" cy="461665"/>
          </a:xfrm>
          <a:prstGeom prst="rect">
            <a:avLst/>
          </a:prstGeom>
          <a:noFill/>
        </p:spPr>
        <p:txBody>
          <a:bodyPr wrap="square" rtlCol="0">
            <a:spAutoFit/>
          </a:bodyPr>
          <a:lstStyle/>
          <a:p>
            <a:r>
              <a:rPr lang="en-US" sz="2400"/>
              <a:t>Map</a:t>
            </a:r>
          </a:p>
        </p:txBody>
      </p:sp>
      <p:sp>
        <p:nvSpPr>
          <p:cNvPr id="7" name="TextBox 6"/>
          <p:cNvSpPr txBox="1"/>
          <p:nvPr/>
        </p:nvSpPr>
        <p:spPr>
          <a:xfrm>
            <a:off x="2565778" y="5090866"/>
            <a:ext cx="1227632" cy="461665"/>
          </a:xfrm>
          <a:prstGeom prst="rect">
            <a:avLst/>
          </a:prstGeom>
          <a:noFill/>
        </p:spPr>
        <p:txBody>
          <a:bodyPr wrap="square" rtlCol="0">
            <a:spAutoFit/>
          </a:bodyPr>
          <a:lstStyle/>
          <a:p>
            <a:r>
              <a:rPr lang="en-US" sz="2400"/>
              <a:t>Reduce</a:t>
            </a:r>
          </a:p>
        </p:txBody>
      </p:sp>
    </p:spTree>
    <p:extLst>
      <p:ext uri="{BB962C8B-B14F-4D97-AF65-F5344CB8AC3E}">
        <p14:creationId xmlns:p14="http://schemas.microsoft.com/office/powerpoint/2010/main" val="236689999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739126"/>
          </a:xfrm>
        </p:spPr>
        <p:txBody>
          <a:bodyPr/>
          <a:lstStyle/>
          <a:p>
            <a:r>
              <a:rPr lang="en-US"/>
              <a:t>Example Python code</a:t>
            </a:r>
          </a:p>
        </p:txBody>
      </p:sp>
      <p:pic>
        <p:nvPicPr>
          <p:cNvPr id="4" name="Picture 3" descr="Screen Shot 2016-08-04 at 6.41.0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7475"/>
            <a:ext cx="4763656" cy="2948216"/>
          </a:xfrm>
          <a:prstGeom prst="rect">
            <a:avLst/>
          </a:prstGeom>
        </p:spPr>
      </p:pic>
      <p:sp>
        <p:nvSpPr>
          <p:cNvPr id="5" name="TextBox 4"/>
          <p:cNvSpPr txBox="1"/>
          <p:nvPr/>
        </p:nvSpPr>
        <p:spPr>
          <a:xfrm>
            <a:off x="1441532" y="732283"/>
            <a:ext cx="1281360" cy="461665"/>
          </a:xfrm>
          <a:prstGeom prst="rect">
            <a:avLst/>
          </a:prstGeom>
          <a:noFill/>
        </p:spPr>
        <p:txBody>
          <a:bodyPr wrap="square" rtlCol="0">
            <a:spAutoFit/>
          </a:bodyPr>
          <a:lstStyle/>
          <a:p>
            <a:r>
              <a:rPr lang="en-US" sz="2400"/>
              <a:t>Map</a:t>
            </a:r>
          </a:p>
        </p:txBody>
      </p:sp>
      <p:sp>
        <p:nvSpPr>
          <p:cNvPr id="6" name="TextBox 5"/>
          <p:cNvSpPr txBox="1"/>
          <p:nvPr/>
        </p:nvSpPr>
        <p:spPr>
          <a:xfrm>
            <a:off x="5815560" y="797252"/>
            <a:ext cx="1281360" cy="461665"/>
          </a:xfrm>
          <a:prstGeom prst="rect">
            <a:avLst/>
          </a:prstGeom>
          <a:noFill/>
        </p:spPr>
        <p:txBody>
          <a:bodyPr wrap="square" rtlCol="0">
            <a:spAutoFit/>
          </a:bodyPr>
          <a:lstStyle/>
          <a:p>
            <a:r>
              <a:rPr lang="en-US" sz="2400"/>
              <a:t>Reduce</a:t>
            </a:r>
          </a:p>
        </p:txBody>
      </p:sp>
      <p:pic>
        <p:nvPicPr>
          <p:cNvPr id="7" name="Picture 6" descr="Screen Shot 2016-08-04 at 6.41.2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7786" y="1193947"/>
            <a:ext cx="4296214" cy="5585967"/>
          </a:xfrm>
          <a:prstGeom prst="rect">
            <a:avLst/>
          </a:prstGeom>
        </p:spPr>
      </p:pic>
      <p:sp>
        <p:nvSpPr>
          <p:cNvPr id="8" name="TextBox 7"/>
          <p:cNvSpPr txBox="1"/>
          <p:nvPr/>
        </p:nvSpPr>
        <p:spPr>
          <a:xfrm>
            <a:off x="697884" y="4965793"/>
            <a:ext cx="2654249" cy="1200329"/>
          </a:xfrm>
          <a:prstGeom prst="rect">
            <a:avLst/>
          </a:prstGeom>
          <a:noFill/>
        </p:spPr>
        <p:txBody>
          <a:bodyPr wrap="square" rtlCol="0">
            <a:spAutoFit/>
          </a:bodyPr>
          <a:lstStyle/>
          <a:p>
            <a:r>
              <a:rPr lang="en-US"/>
              <a:t>Example Goal: count instances of event-id for each patient sequence file</a:t>
            </a:r>
          </a:p>
        </p:txBody>
      </p:sp>
    </p:spTree>
    <p:extLst>
      <p:ext uri="{BB962C8B-B14F-4D97-AF65-F5344CB8AC3E}">
        <p14:creationId xmlns:p14="http://schemas.microsoft.com/office/powerpoint/2010/main" val="276772021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61808"/>
            <a:ext cx="8042276" cy="624707"/>
          </a:xfrm>
        </p:spPr>
        <p:txBody>
          <a:bodyPr/>
          <a:lstStyle/>
          <a:p>
            <a:r>
              <a:rPr lang="en-US"/>
              <a:t>Example Hive code</a:t>
            </a:r>
          </a:p>
        </p:txBody>
      </p:sp>
      <p:pic>
        <p:nvPicPr>
          <p:cNvPr id="4" name="Picture 3" descr="Screen Shot 2016-08-04 at 6.06.3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7013" y="649549"/>
            <a:ext cx="5622246" cy="5563220"/>
          </a:xfrm>
          <a:prstGeom prst="rect">
            <a:avLst/>
          </a:prstGeom>
        </p:spPr>
      </p:pic>
      <p:sp>
        <p:nvSpPr>
          <p:cNvPr id="6" name="TextBox 5"/>
          <p:cNvSpPr txBox="1"/>
          <p:nvPr/>
        </p:nvSpPr>
        <p:spPr>
          <a:xfrm>
            <a:off x="1757013" y="6212769"/>
            <a:ext cx="5965477" cy="646331"/>
          </a:xfrm>
          <a:prstGeom prst="rect">
            <a:avLst/>
          </a:prstGeom>
          <a:noFill/>
        </p:spPr>
        <p:txBody>
          <a:bodyPr wrap="square" rtlCol="0">
            <a:spAutoFit/>
          </a:bodyPr>
          <a:lstStyle/>
          <a:p>
            <a:r>
              <a:rPr lang="en-US"/>
              <a:t>Key Point: Unlike SQL, not in real time! </a:t>
            </a:r>
          </a:p>
          <a:p>
            <a:r>
              <a:rPr lang="en-US"/>
              <a:t>A queued task that should be expected to take a while!</a:t>
            </a:r>
          </a:p>
        </p:txBody>
      </p:sp>
    </p:spTree>
    <p:extLst>
      <p:ext uri="{BB962C8B-B14F-4D97-AF65-F5344CB8AC3E}">
        <p14:creationId xmlns:p14="http://schemas.microsoft.com/office/powerpoint/2010/main" val="276772021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Apache Spark</a:t>
            </a:r>
          </a:p>
        </p:txBody>
      </p:sp>
      <p:sp>
        <p:nvSpPr>
          <p:cNvPr id="3" name="Content Placeholder 2"/>
          <p:cNvSpPr>
            <a:spLocks noGrp="1"/>
          </p:cNvSpPr>
          <p:nvPr>
            <p:ph idx="1"/>
          </p:nvPr>
        </p:nvSpPr>
        <p:spPr/>
        <p:txBody>
          <a:bodyPr/>
          <a:lstStyle/>
          <a:p>
            <a:r>
              <a:rPr lang="en-US"/>
              <a:t>I want to do this in real time! Use R or Python:Pandas for small (all in memory) to medium data (e.g. you can buy enough RAM to hold at least a tenth of your table in memory at once.)</a:t>
            </a:r>
          </a:p>
          <a:p>
            <a:endParaRPr lang="en-US"/>
          </a:p>
          <a:p>
            <a:r>
              <a:rPr lang="en-US"/>
              <a:t>Want fast and huge? Go with Apache Spark</a:t>
            </a:r>
          </a:p>
          <a:p>
            <a:endParaRPr lang="en-US"/>
          </a:p>
          <a:p>
            <a:r>
              <a:rPr lang="en-US"/>
              <a:t>Spark uses the Scala language and SQL</a:t>
            </a:r>
          </a:p>
        </p:txBody>
      </p:sp>
    </p:spTree>
    <p:extLst>
      <p:ext uri="{BB962C8B-B14F-4D97-AF65-F5344CB8AC3E}">
        <p14:creationId xmlns:p14="http://schemas.microsoft.com/office/powerpoint/2010/main" val="254935326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950</TotalTime>
  <Words>484</Words>
  <Application>Microsoft Macintosh PowerPoint</Application>
  <PresentationFormat>On-screen Show (4:3)</PresentationFormat>
  <Paragraphs>52</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Breeze</vt:lpstr>
      <vt:lpstr>Hadoop</vt:lpstr>
      <vt:lpstr>Components of Hadoop</vt:lpstr>
      <vt:lpstr>MapReduce</vt:lpstr>
      <vt:lpstr>Hadoop Distributed File System</vt:lpstr>
      <vt:lpstr>What using Hadoop looks like</vt:lpstr>
      <vt:lpstr>Example Java code</vt:lpstr>
      <vt:lpstr>Example Python code</vt:lpstr>
      <vt:lpstr>Example Hive code</vt:lpstr>
      <vt:lpstr>Apache Spark</vt:lpstr>
      <vt:lpstr>A starter project for you</vt:lpstr>
    </vt:vector>
  </TitlesOfParts>
  <Company>Georgetown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dc:title>
  <dc:creator>Nathan Helm-Burger</dc:creator>
  <cp:lastModifiedBy>Nathan Helm-Burger</cp:lastModifiedBy>
  <cp:revision>27</cp:revision>
  <dcterms:created xsi:type="dcterms:W3CDTF">2016-08-04T18:44:10Z</dcterms:created>
  <dcterms:modified xsi:type="dcterms:W3CDTF">2016-08-10T00:18:14Z</dcterms:modified>
</cp:coreProperties>
</file>