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264" r:id="rId2"/>
    <p:sldId id="263" r:id="rId3"/>
    <p:sldId id="265" r:id="rId4"/>
    <p:sldId id="266" r:id="rId5"/>
    <p:sldId id="267" r:id="rId6"/>
    <p:sldId id="268" r:id="rId7"/>
    <p:sldId id="269" r:id="rId8"/>
    <p:sldId id="271" r:id="rId9"/>
    <p:sldId id="270" r:id="rId10"/>
    <p:sldId id="283" r:id="rId11"/>
    <p:sldId id="284" r:id="rId12"/>
    <p:sldId id="272" r:id="rId13"/>
    <p:sldId id="288" r:id="rId14"/>
    <p:sldId id="273" r:id="rId15"/>
    <p:sldId id="286" r:id="rId16"/>
    <p:sldId id="274" r:id="rId17"/>
    <p:sldId id="287" r:id="rId18"/>
    <p:sldId id="300" r:id="rId19"/>
    <p:sldId id="294" r:id="rId20"/>
    <p:sldId id="289" r:id="rId21"/>
    <p:sldId id="295" r:id="rId22"/>
    <p:sldId id="296" r:id="rId23"/>
    <p:sldId id="297" r:id="rId24"/>
    <p:sldId id="298" r:id="rId25"/>
    <p:sldId id="293" r:id="rId26"/>
    <p:sldId id="275" r:id="rId27"/>
    <p:sldId id="299" r:id="rId28"/>
    <p:sldId id="280" r:id="rId29"/>
    <p:sldId id="281" r:id="rId30"/>
    <p:sldId id="279" r:id="rId31"/>
  </p:sldIdLst>
  <p:sldSz cx="12192000" cy="6858000"/>
  <p:notesSz cx="6858000" cy="9144000"/>
  <p:defaultTextStyle>
    <a:defPPr>
      <a:defRPr lang="de-DE"/>
    </a:defPPr>
    <a:lvl1pPr algn="l" rtl="0" fontAlgn="base">
      <a:spcBef>
        <a:spcPct val="0"/>
      </a:spcBef>
      <a:spcAft>
        <a:spcPct val="0"/>
      </a:spcAft>
      <a:defRPr kern="1200">
        <a:solidFill>
          <a:schemeClr val="tx1"/>
        </a:solidFill>
        <a:latin typeface="Arial" charset="0"/>
        <a:ea typeface="+mn-ea"/>
        <a:cs typeface="+mn-cs"/>
      </a:defRPr>
    </a:lvl1pPr>
    <a:lvl2pPr marL="609585" algn="l" rtl="0" fontAlgn="base">
      <a:spcBef>
        <a:spcPct val="0"/>
      </a:spcBef>
      <a:spcAft>
        <a:spcPct val="0"/>
      </a:spcAft>
      <a:defRPr kern="1200">
        <a:solidFill>
          <a:schemeClr val="tx1"/>
        </a:solidFill>
        <a:latin typeface="Arial" charset="0"/>
        <a:ea typeface="+mn-ea"/>
        <a:cs typeface="+mn-cs"/>
      </a:defRPr>
    </a:lvl2pPr>
    <a:lvl3pPr marL="1219170" algn="l" rtl="0" fontAlgn="base">
      <a:spcBef>
        <a:spcPct val="0"/>
      </a:spcBef>
      <a:spcAft>
        <a:spcPct val="0"/>
      </a:spcAft>
      <a:defRPr kern="1200">
        <a:solidFill>
          <a:schemeClr val="tx1"/>
        </a:solidFill>
        <a:latin typeface="Arial" charset="0"/>
        <a:ea typeface="+mn-ea"/>
        <a:cs typeface="+mn-cs"/>
      </a:defRPr>
    </a:lvl3pPr>
    <a:lvl4pPr marL="1828754" algn="l" rtl="0" fontAlgn="base">
      <a:spcBef>
        <a:spcPct val="0"/>
      </a:spcBef>
      <a:spcAft>
        <a:spcPct val="0"/>
      </a:spcAft>
      <a:defRPr kern="1200">
        <a:solidFill>
          <a:schemeClr val="tx1"/>
        </a:solidFill>
        <a:latin typeface="Arial" charset="0"/>
        <a:ea typeface="+mn-ea"/>
        <a:cs typeface="+mn-cs"/>
      </a:defRPr>
    </a:lvl4pPr>
    <a:lvl5pPr marL="2438339" algn="l" rtl="0" fontAlgn="base">
      <a:spcBef>
        <a:spcPct val="0"/>
      </a:spcBef>
      <a:spcAft>
        <a:spcPct val="0"/>
      </a:spcAft>
      <a:defRPr kern="1200">
        <a:solidFill>
          <a:schemeClr val="tx1"/>
        </a:solidFill>
        <a:latin typeface="Arial" charset="0"/>
        <a:ea typeface="+mn-ea"/>
        <a:cs typeface="+mn-cs"/>
      </a:defRPr>
    </a:lvl5pPr>
    <a:lvl6pPr marL="3047924" algn="l" defTabSz="1219170" rtl="0" eaLnBrk="1" latinLnBrk="0" hangingPunct="1">
      <a:defRPr kern="1200">
        <a:solidFill>
          <a:schemeClr val="tx1"/>
        </a:solidFill>
        <a:latin typeface="Arial" charset="0"/>
        <a:ea typeface="+mn-ea"/>
        <a:cs typeface="+mn-cs"/>
      </a:defRPr>
    </a:lvl6pPr>
    <a:lvl7pPr marL="3657509" algn="l" defTabSz="1219170" rtl="0" eaLnBrk="1" latinLnBrk="0" hangingPunct="1">
      <a:defRPr kern="1200">
        <a:solidFill>
          <a:schemeClr val="tx1"/>
        </a:solidFill>
        <a:latin typeface="Arial" charset="0"/>
        <a:ea typeface="+mn-ea"/>
        <a:cs typeface="+mn-cs"/>
      </a:defRPr>
    </a:lvl7pPr>
    <a:lvl8pPr marL="4267093" algn="l" defTabSz="1219170" rtl="0" eaLnBrk="1" latinLnBrk="0" hangingPunct="1">
      <a:defRPr kern="1200">
        <a:solidFill>
          <a:schemeClr val="tx1"/>
        </a:solidFill>
        <a:latin typeface="Arial" charset="0"/>
        <a:ea typeface="+mn-ea"/>
        <a:cs typeface="+mn-cs"/>
      </a:defRPr>
    </a:lvl8pPr>
    <a:lvl9pPr marL="4876678" algn="l" defTabSz="121917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33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imin Zhang" initials="YZ" lastIdx="1" clrIdx="0">
    <p:extLst>
      <p:ext uri="{19B8F6BF-5375-455C-9EA6-DF929625EA0E}">
        <p15:presenceInfo xmlns:p15="http://schemas.microsoft.com/office/powerpoint/2012/main" userId="S::uhelt@student.kit.edu::3815a9bc-8ef2-4520-93ca-450097ffb6e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AAE6"/>
    <a:srgbClr val="5A6EB4"/>
    <a:srgbClr val="A00078"/>
    <a:srgbClr val="A01E28"/>
    <a:srgbClr val="A08232"/>
    <a:srgbClr val="DCA01E"/>
    <a:srgbClr val="FA8214"/>
    <a:srgbClr val="82BE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0" autoAdjust="0"/>
    <p:restoredTop sz="81717" autoAdjust="0"/>
  </p:normalViewPr>
  <p:slideViewPr>
    <p:cSldViewPr showGuides="1">
      <p:cViewPr>
        <p:scale>
          <a:sx n="105" d="100"/>
          <a:sy n="105" d="100"/>
        </p:scale>
        <p:origin x="336" y="144"/>
      </p:cViewPr>
      <p:guideLst>
        <p:guide orient="horz" pos="2160"/>
        <p:guide pos="3840"/>
        <p:guide pos="332"/>
      </p:guideLst>
    </p:cSldViewPr>
  </p:slideViewPr>
  <p:notesTextViewPr>
    <p:cViewPr>
      <p:scale>
        <a:sx n="100" d="100"/>
        <a:sy n="100" d="100"/>
      </p:scale>
      <p:origin x="0" y="0"/>
    </p:cViewPr>
  </p:notesTextViewPr>
  <p:notesViewPr>
    <p:cSldViewPr showGuide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8" name="Rectangle 4"/>
          <p:cNvSpPr>
            <a:spLocks noGrp="1" noChangeArrowheads="1"/>
          </p:cNvSpPr>
          <p:nvPr>
            <p:ph type="ftr" sz="quarter" idx="2"/>
          </p:nvPr>
        </p:nvSpPr>
        <p:spPr bwMode="auto">
          <a:xfrm>
            <a:off x="3660775" y="468313"/>
            <a:ext cx="2759075" cy="279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800"/>
            </a:lvl1pPr>
          </a:lstStyle>
          <a:p>
            <a:pPr>
              <a:defRPr/>
            </a:pPr>
            <a:r>
              <a:rPr lang="de-DE"/>
              <a:t>Prof. Dr. Max Mustermann | Musterfakultät</a:t>
            </a:r>
          </a:p>
        </p:txBody>
      </p:sp>
      <p:sp>
        <p:nvSpPr>
          <p:cNvPr id="47111" name="Text Box 7"/>
          <p:cNvSpPr txBox="1">
            <a:spLocks noChangeArrowheads="1"/>
          </p:cNvSpPr>
          <p:nvPr/>
        </p:nvSpPr>
        <p:spPr bwMode="auto">
          <a:xfrm>
            <a:off x="541338" y="8532813"/>
            <a:ext cx="3103562" cy="220662"/>
          </a:xfrm>
          <a:prstGeom prst="rect">
            <a:avLst/>
          </a:prstGeom>
          <a:noFill/>
          <a:ln w="9525">
            <a:noFill/>
            <a:miter lim="800000"/>
            <a:headEnd/>
            <a:tailEnd/>
          </a:ln>
          <a:effectLst/>
        </p:spPr>
        <p:txBody>
          <a:bodyPr lIns="0" tIns="0" rIns="0" bIns="0">
            <a:spAutoFit/>
          </a:bodyPr>
          <a:lstStyle/>
          <a:p>
            <a:pPr>
              <a:lnSpc>
                <a:spcPct val="65000"/>
              </a:lnSpc>
              <a:spcBef>
                <a:spcPct val="50000"/>
              </a:spcBef>
            </a:pPr>
            <a:r>
              <a:rPr lang="de-DE" sz="800"/>
              <a:t>KIT – Universität des Landes Baden-Württemberg und </a:t>
            </a:r>
          </a:p>
          <a:p>
            <a:pPr>
              <a:lnSpc>
                <a:spcPct val="65000"/>
              </a:lnSpc>
              <a:spcBef>
                <a:spcPct val="50000"/>
              </a:spcBef>
            </a:pPr>
            <a:r>
              <a:rPr lang="de-DE" sz="800"/>
              <a:t>nationales Forschungszentrum in der Helmholtz-Gemeinschaft</a:t>
            </a:r>
          </a:p>
        </p:txBody>
      </p:sp>
      <p:pic>
        <p:nvPicPr>
          <p:cNvPr id="9223" name="Picture 11" descr="KIT-Logo-rgb_de"/>
          <p:cNvPicPr>
            <a:picLocks noChangeAspect="1" noChangeArrowheads="1"/>
          </p:cNvPicPr>
          <p:nvPr/>
        </p:nvPicPr>
        <p:blipFill>
          <a:blip r:embed="rId2" cstate="print"/>
          <a:srcRect/>
          <a:stretch>
            <a:fillRect/>
          </a:stretch>
        </p:blipFill>
        <p:spPr bwMode="auto">
          <a:xfrm>
            <a:off x="549275" y="188913"/>
            <a:ext cx="1008063" cy="465137"/>
          </a:xfrm>
          <a:prstGeom prst="rect">
            <a:avLst/>
          </a:prstGeom>
          <a:noFill/>
          <a:ln w="9525">
            <a:noFill/>
            <a:miter lim="800000"/>
            <a:headEnd/>
            <a:tailEnd/>
          </a:ln>
        </p:spPr>
      </p:pic>
    </p:spTree>
    <p:extLst>
      <p:ext uri="{BB962C8B-B14F-4D97-AF65-F5344CB8AC3E}">
        <p14:creationId xmlns:p14="http://schemas.microsoft.com/office/powerpoint/2010/main" val="17608837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de-DE"/>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de-DE"/>
          </a:p>
        </p:txBody>
      </p:sp>
      <p:sp>
        <p:nvSpPr>
          <p:cNvPr id="819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noProof="0"/>
              <a:t>Textmasterformate durch Klicken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r>
              <a:rPr lang="de-DE"/>
              <a:t>Prof. Dr. Max Mustermann | Musterfakultät</a:t>
            </a:r>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C0ED99B0-9538-4AA1-98EA-85DB0555789A}" type="slidenum">
              <a:rPr lang="de-DE"/>
              <a:pPr>
                <a:defRPr/>
              </a:pPr>
              <a:t>‹#›</a:t>
            </a:fld>
            <a:endParaRPr lang="de-DE"/>
          </a:p>
        </p:txBody>
      </p:sp>
    </p:spTree>
    <p:extLst>
      <p:ext uri="{BB962C8B-B14F-4D97-AF65-F5344CB8AC3E}">
        <p14:creationId xmlns:p14="http://schemas.microsoft.com/office/powerpoint/2010/main" val="2814498411"/>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600" kern="1200">
        <a:solidFill>
          <a:schemeClr val="tx1"/>
        </a:solidFill>
        <a:latin typeface="Arial" charset="0"/>
        <a:ea typeface="+mn-ea"/>
        <a:cs typeface="+mn-cs"/>
      </a:defRPr>
    </a:lvl1pPr>
    <a:lvl2pPr marL="609585" algn="l" rtl="0" eaLnBrk="0" fontAlgn="base" hangingPunct="0">
      <a:spcBef>
        <a:spcPct val="30000"/>
      </a:spcBef>
      <a:spcAft>
        <a:spcPct val="0"/>
      </a:spcAft>
      <a:defRPr sz="1600" kern="1200">
        <a:solidFill>
          <a:schemeClr val="tx1"/>
        </a:solidFill>
        <a:latin typeface="Arial" charset="0"/>
        <a:ea typeface="+mn-ea"/>
        <a:cs typeface="+mn-cs"/>
      </a:defRPr>
    </a:lvl2pPr>
    <a:lvl3pPr marL="1219170" algn="l" rtl="0" eaLnBrk="0" fontAlgn="base" hangingPunct="0">
      <a:spcBef>
        <a:spcPct val="30000"/>
      </a:spcBef>
      <a:spcAft>
        <a:spcPct val="0"/>
      </a:spcAft>
      <a:defRPr sz="1600" kern="1200">
        <a:solidFill>
          <a:schemeClr val="tx1"/>
        </a:solidFill>
        <a:latin typeface="Arial" charset="0"/>
        <a:ea typeface="+mn-ea"/>
        <a:cs typeface="+mn-cs"/>
      </a:defRPr>
    </a:lvl3pPr>
    <a:lvl4pPr marL="1828754" algn="l" rtl="0" eaLnBrk="0" fontAlgn="base" hangingPunct="0">
      <a:spcBef>
        <a:spcPct val="30000"/>
      </a:spcBef>
      <a:spcAft>
        <a:spcPct val="0"/>
      </a:spcAft>
      <a:defRPr sz="1600" kern="1200">
        <a:solidFill>
          <a:schemeClr val="tx1"/>
        </a:solidFill>
        <a:latin typeface="Arial" charset="0"/>
        <a:ea typeface="+mn-ea"/>
        <a:cs typeface="+mn-cs"/>
      </a:defRPr>
    </a:lvl4pPr>
    <a:lvl5pPr marL="2438339" algn="l" rtl="0" eaLnBrk="0" fontAlgn="base" hangingPunct="0">
      <a:spcBef>
        <a:spcPct val="30000"/>
      </a:spcBef>
      <a:spcAft>
        <a:spcPct val="0"/>
      </a:spcAft>
      <a:defRPr sz="1600" kern="1200">
        <a:solidFill>
          <a:schemeClr val="tx1"/>
        </a:solidFill>
        <a:latin typeface="Arial"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a:defRPr/>
            </a:pPr>
            <a:r>
              <a:rPr lang="de-DE"/>
              <a:t>Prof. Dr. Max Mustermann | Musterfakultät</a:t>
            </a:r>
          </a:p>
        </p:txBody>
      </p:sp>
      <p:sp>
        <p:nvSpPr>
          <p:cNvPr id="5" name="Slide Number Placeholder 4"/>
          <p:cNvSpPr>
            <a:spLocks noGrp="1"/>
          </p:cNvSpPr>
          <p:nvPr>
            <p:ph type="sldNum" sz="quarter" idx="5"/>
          </p:nvPr>
        </p:nvSpPr>
        <p:spPr/>
        <p:txBody>
          <a:bodyPr/>
          <a:lstStyle/>
          <a:p>
            <a:pPr>
              <a:defRPr/>
            </a:pPr>
            <a:fld id="{C0ED99B0-9538-4AA1-98EA-85DB0555789A}" type="slidenum">
              <a:rPr lang="de-DE" smtClean="0"/>
              <a:pPr>
                <a:defRPr/>
              </a:pPr>
              <a:t>1</a:t>
            </a:fld>
            <a:endParaRPr lang="de-DE"/>
          </a:p>
        </p:txBody>
      </p:sp>
    </p:spTree>
    <p:extLst>
      <p:ext uri="{BB962C8B-B14F-4D97-AF65-F5344CB8AC3E}">
        <p14:creationId xmlns:p14="http://schemas.microsoft.com/office/powerpoint/2010/main" val="33216383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ltLang="zh-CN" dirty="0" err="1"/>
              <a:t>Only</a:t>
            </a:r>
            <a:r>
              <a:rPr lang="zh-CN" altLang="de-DE" dirty="0"/>
              <a:t> </a:t>
            </a:r>
            <a:r>
              <a:rPr lang="de-DE" altLang="zh-CN" dirty="0" err="1"/>
              <a:t>heatmap</a:t>
            </a:r>
            <a:r>
              <a:rPr lang="zh-CN" altLang="de-DE" dirty="0"/>
              <a:t> </a:t>
            </a:r>
            <a:r>
              <a:rPr lang="de-DE" altLang="zh-CN" dirty="0"/>
              <a:t>&amp;</a:t>
            </a:r>
            <a:r>
              <a:rPr lang="zh-CN" altLang="de-DE" dirty="0"/>
              <a:t> </a:t>
            </a:r>
            <a:r>
              <a:rPr lang="de-DE" altLang="zh-CN" dirty="0"/>
              <a:t>Interface</a:t>
            </a:r>
            <a:r>
              <a:rPr lang="zh-CN" altLang="de-DE" dirty="0"/>
              <a:t> </a:t>
            </a:r>
            <a:r>
              <a:rPr lang="de-DE" altLang="zh-CN" dirty="0"/>
              <a:t>&gt;</a:t>
            </a:r>
            <a:r>
              <a:rPr lang="zh-CN" altLang="de-DE" dirty="0"/>
              <a:t> </a:t>
            </a:r>
            <a:r>
              <a:rPr lang="de-DE" altLang="zh-CN" dirty="0"/>
              <a:t>75%</a:t>
            </a:r>
            <a:endParaRPr lang="en-US" dirty="0"/>
          </a:p>
        </p:txBody>
      </p:sp>
      <p:sp>
        <p:nvSpPr>
          <p:cNvPr id="4" name="Footer Placeholder 3"/>
          <p:cNvSpPr>
            <a:spLocks noGrp="1"/>
          </p:cNvSpPr>
          <p:nvPr>
            <p:ph type="ftr" sz="quarter" idx="4"/>
          </p:nvPr>
        </p:nvSpPr>
        <p:spPr/>
        <p:txBody>
          <a:bodyPr/>
          <a:lstStyle/>
          <a:p>
            <a:pPr>
              <a:defRPr/>
            </a:pPr>
            <a:r>
              <a:rPr lang="de-DE"/>
              <a:t>Prof. Dr. Max Mustermann | Musterfakultät</a:t>
            </a:r>
          </a:p>
        </p:txBody>
      </p:sp>
      <p:sp>
        <p:nvSpPr>
          <p:cNvPr id="5" name="Slide Number Placeholder 4"/>
          <p:cNvSpPr>
            <a:spLocks noGrp="1"/>
          </p:cNvSpPr>
          <p:nvPr>
            <p:ph type="sldNum" sz="quarter" idx="5"/>
          </p:nvPr>
        </p:nvSpPr>
        <p:spPr/>
        <p:txBody>
          <a:bodyPr/>
          <a:lstStyle/>
          <a:p>
            <a:pPr>
              <a:defRPr/>
            </a:pPr>
            <a:fld id="{C0ED99B0-9538-4AA1-98EA-85DB0555789A}" type="slidenum">
              <a:rPr lang="de-DE" smtClean="0"/>
              <a:pPr>
                <a:defRPr/>
              </a:pPr>
              <a:t>21</a:t>
            </a:fld>
            <a:endParaRPr lang="de-DE"/>
          </a:p>
        </p:txBody>
      </p:sp>
    </p:spTree>
    <p:extLst>
      <p:ext uri="{BB962C8B-B14F-4D97-AF65-F5344CB8AC3E}">
        <p14:creationId xmlns:p14="http://schemas.microsoft.com/office/powerpoint/2010/main" val="2867064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ltLang="zh-CN" dirty="0" err="1"/>
              <a:t>Fdg</a:t>
            </a:r>
            <a:r>
              <a:rPr lang="zh-CN" altLang="de-DE" dirty="0"/>
              <a:t> </a:t>
            </a:r>
            <a:r>
              <a:rPr lang="de-DE" altLang="zh-CN" dirty="0"/>
              <a:t>&lt;</a:t>
            </a:r>
            <a:r>
              <a:rPr lang="zh-CN" altLang="de-DE" dirty="0"/>
              <a:t> </a:t>
            </a:r>
            <a:r>
              <a:rPr lang="de-DE" altLang="zh-CN" dirty="0"/>
              <a:t>50%</a:t>
            </a:r>
          </a:p>
          <a:p>
            <a:r>
              <a:rPr lang="de-DE" altLang="zh-CN" dirty="0" err="1"/>
              <a:t>Heatmap</a:t>
            </a:r>
            <a:r>
              <a:rPr lang="zh-CN" altLang="de-DE" dirty="0"/>
              <a:t> </a:t>
            </a:r>
            <a:r>
              <a:rPr lang="de-DE" altLang="zh-CN" dirty="0"/>
              <a:t>&gt;</a:t>
            </a:r>
            <a:r>
              <a:rPr lang="zh-CN" altLang="de-DE" dirty="0"/>
              <a:t> </a:t>
            </a:r>
            <a:r>
              <a:rPr lang="de-DE" altLang="zh-CN" dirty="0"/>
              <a:t>75%</a:t>
            </a:r>
            <a:r>
              <a:rPr lang="zh-CN" altLang="de-DE" dirty="0"/>
              <a:t> </a:t>
            </a:r>
            <a:r>
              <a:rPr lang="de-DE" altLang="zh-CN" dirty="0" err="1"/>
              <a:t>highest</a:t>
            </a:r>
            <a:endParaRPr lang="en-US" dirty="0"/>
          </a:p>
        </p:txBody>
      </p:sp>
      <p:sp>
        <p:nvSpPr>
          <p:cNvPr id="4" name="Footer Placeholder 3"/>
          <p:cNvSpPr>
            <a:spLocks noGrp="1"/>
          </p:cNvSpPr>
          <p:nvPr>
            <p:ph type="ftr" sz="quarter" idx="4"/>
          </p:nvPr>
        </p:nvSpPr>
        <p:spPr/>
        <p:txBody>
          <a:bodyPr/>
          <a:lstStyle/>
          <a:p>
            <a:pPr>
              <a:defRPr/>
            </a:pPr>
            <a:r>
              <a:rPr lang="de-DE"/>
              <a:t>Prof. Dr. Max Mustermann | Musterfakultät</a:t>
            </a:r>
          </a:p>
        </p:txBody>
      </p:sp>
      <p:sp>
        <p:nvSpPr>
          <p:cNvPr id="5" name="Slide Number Placeholder 4"/>
          <p:cNvSpPr>
            <a:spLocks noGrp="1"/>
          </p:cNvSpPr>
          <p:nvPr>
            <p:ph type="sldNum" sz="quarter" idx="5"/>
          </p:nvPr>
        </p:nvSpPr>
        <p:spPr/>
        <p:txBody>
          <a:bodyPr/>
          <a:lstStyle/>
          <a:p>
            <a:pPr>
              <a:defRPr/>
            </a:pPr>
            <a:fld id="{C0ED99B0-9538-4AA1-98EA-85DB0555789A}" type="slidenum">
              <a:rPr lang="de-DE" smtClean="0"/>
              <a:pPr>
                <a:defRPr/>
              </a:pPr>
              <a:t>22</a:t>
            </a:fld>
            <a:endParaRPr lang="de-DE"/>
          </a:p>
        </p:txBody>
      </p:sp>
    </p:spTree>
    <p:extLst>
      <p:ext uri="{BB962C8B-B14F-4D97-AF65-F5344CB8AC3E}">
        <p14:creationId xmlns:p14="http://schemas.microsoft.com/office/powerpoint/2010/main" val="16596538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ltLang="zh-CN" dirty="0"/>
              <a:t>All</a:t>
            </a:r>
            <a:r>
              <a:rPr lang="zh-CN" altLang="de-DE" dirty="0"/>
              <a:t> </a:t>
            </a:r>
            <a:r>
              <a:rPr lang="de-DE" altLang="zh-CN" dirty="0"/>
              <a:t>&gt;</a:t>
            </a:r>
            <a:r>
              <a:rPr lang="zh-CN" altLang="de-DE" dirty="0"/>
              <a:t> </a:t>
            </a:r>
            <a:r>
              <a:rPr lang="de-DE" altLang="zh-CN" dirty="0"/>
              <a:t>75%</a:t>
            </a:r>
          </a:p>
          <a:p>
            <a:r>
              <a:rPr lang="de-DE" altLang="zh-CN" dirty="0"/>
              <a:t>Bar</a:t>
            </a:r>
            <a:r>
              <a:rPr lang="zh-CN" altLang="de-DE" dirty="0"/>
              <a:t> </a:t>
            </a:r>
            <a:r>
              <a:rPr lang="de-DE" altLang="zh-CN" dirty="0" err="1"/>
              <a:t>highest</a:t>
            </a:r>
            <a:endParaRPr lang="en-US" dirty="0"/>
          </a:p>
        </p:txBody>
      </p:sp>
      <p:sp>
        <p:nvSpPr>
          <p:cNvPr id="4" name="Footer Placeholder 3"/>
          <p:cNvSpPr>
            <a:spLocks noGrp="1"/>
          </p:cNvSpPr>
          <p:nvPr>
            <p:ph type="ftr" sz="quarter" idx="4"/>
          </p:nvPr>
        </p:nvSpPr>
        <p:spPr/>
        <p:txBody>
          <a:bodyPr/>
          <a:lstStyle/>
          <a:p>
            <a:pPr>
              <a:defRPr/>
            </a:pPr>
            <a:r>
              <a:rPr lang="de-DE"/>
              <a:t>Prof. Dr. Max Mustermann | Musterfakultät</a:t>
            </a:r>
          </a:p>
        </p:txBody>
      </p:sp>
      <p:sp>
        <p:nvSpPr>
          <p:cNvPr id="5" name="Slide Number Placeholder 4"/>
          <p:cNvSpPr>
            <a:spLocks noGrp="1"/>
          </p:cNvSpPr>
          <p:nvPr>
            <p:ph type="sldNum" sz="quarter" idx="5"/>
          </p:nvPr>
        </p:nvSpPr>
        <p:spPr/>
        <p:txBody>
          <a:bodyPr/>
          <a:lstStyle/>
          <a:p>
            <a:pPr>
              <a:defRPr/>
            </a:pPr>
            <a:fld id="{C0ED99B0-9538-4AA1-98EA-85DB0555789A}" type="slidenum">
              <a:rPr lang="de-DE" smtClean="0"/>
              <a:pPr>
                <a:defRPr/>
              </a:pPr>
              <a:t>23</a:t>
            </a:fld>
            <a:endParaRPr lang="de-DE"/>
          </a:p>
        </p:txBody>
      </p:sp>
    </p:spTree>
    <p:extLst>
      <p:ext uri="{BB962C8B-B14F-4D97-AF65-F5344CB8AC3E}">
        <p14:creationId xmlns:p14="http://schemas.microsoft.com/office/powerpoint/2010/main" val="27063348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ltLang="zh-CN" dirty="0"/>
              <a:t>All</a:t>
            </a:r>
            <a:r>
              <a:rPr lang="zh-CN" altLang="de-DE" dirty="0"/>
              <a:t> </a:t>
            </a:r>
            <a:r>
              <a:rPr lang="de-DE" altLang="zh-CN" dirty="0"/>
              <a:t>&gt;</a:t>
            </a:r>
            <a:r>
              <a:rPr lang="zh-CN" altLang="de-DE" dirty="0"/>
              <a:t> </a:t>
            </a:r>
            <a:r>
              <a:rPr lang="de-DE" altLang="zh-CN" dirty="0"/>
              <a:t>75%</a:t>
            </a:r>
            <a:endParaRPr lang="en-US" dirty="0"/>
          </a:p>
        </p:txBody>
      </p:sp>
      <p:sp>
        <p:nvSpPr>
          <p:cNvPr id="4" name="Footer Placeholder 3"/>
          <p:cNvSpPr>
            <a:spLocks noGrp="1"/>
          </p:cNvSpPr>
          <p:nvPr>
            <p:ph type="ftr" sz="quarter" idx="4"/>
          </p:nvPr>
        </p:nvSpPr>
        <p:spPr/>
        <p:txBody>
          <a:bodyPr/>
          <a:lstStyle/>
          <a:p>
            <a:pPr>
              <a:defRPr/>
            </a:pPr>
            <a:r>
              <a:rPr lang="de-DE"/>
              <a:t>Prof. Dr. Max Mustermann | Musterfakultät</a:t>
            </a:r>
          </a:p>
        </p:txBody>
      </p:sp>
      <p:sp>
        <p:nvSpPr>
          <p:cNvPr id="5" name="Slide Number Placeholder 4"/>
          <p:cNvSpPr>
            <a:spLocks noGrp="1"/>
          </p:cNvSpPr>
          <p:nvPr>
            <p:ph type="sldNum" sz="quarter" idx="5"/>
          </p:nvPr>
        </p:nvSpPr>
        <p:spPr/>
        <p:txBody>
          <a:bodyPr/>
          <a:lstStyle/>
          <a:p>
            <a:pPr>
              <a:defRPr/>
            </a:pPr>
            <a:fld id="{C0ED99B0-9538-4AA1-98EA-85DB0555789A}" type="slidenum">
              <a:rPr lang="de-DE" smtClean="0"/>
              <a:pPr>
                <a:defRPr/>
              </a:pPr>
              <a:t>24</a:t>
            </a:fld>
            <a:endParaRPr lang="de-DE"/>
          </a:p>
        </p:txBody>
      </p:sp>
    </p:spTree>
    <p:extLst>
      <p:ext uri="{BB962C8B-B14F-4D97-AF65-F5344CB8AC3E}">
        <p14:creationId xmlns:p14="http://schemas.microsoft.com/office/powerpoint/2010/main" val="24268974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ltLang="zh-CN" dirty="0"/>
              <a:t>In</a:t>
            </a:r>
            <a:r>
              <a:rPr lang="zh-CN" altLang="de-DE" dirty="0"/>
              <a:t> </a:t>
            </a:r>
            <a:r>
              <a:rPr lang="de-DE" altLang="zh-CN" dirty="0" err="1"/>
              <a:t>most</a:t>
            </a:r>
            <a:r>
              <a:rPr lang="zh-CN" altLang="de-DE" dirty="0"/>
              <a:t> </a:t>
            </a:r>
            <a:r>
              <a:rPr lang="de-DE" altLang="zh-CN" dirty="0" err="1"/>
              <a:t>cases</a:t>
            </a:r>
            <a:r>
              <a:rPr lang="de-DE" altLang="zh-CN" dirty="0"/>
              <a:t>,</a:t>
            </a:r>
            <a:r>
              <a:rPr lang="zh-CN" altLang="de-DE" dirty="0"/>
              <a:t> </a:t>
            </a:r>
            <a:r>
              <a:rPr lang="de-DE" altLang="zh-CN" dirty="0" err="1"/>
              <a:t>the</a:t>
            </a:r>
            <a:r>
              <a:rPr lang="zh-CN" altLang="de-DE" dirty="0"/>
              <a:t> </a:t>
            </a:r>
            <a:r>
              <a:rPr lang="de-DE" altLang="zh-CN" dirty="0" err="1"/>
              <a:t>accuaracy</a:t>
            </a:r>
            <a:r>
              <a:rPr lang="zh-CN" altLang="de-DE" dirty="0"/>
              <a:t> </a:t>
            </a:r>
            <a:r>
              <a:rPr lang="de-DE" altLang="zh-CN" dirty="0"/>
              <a:t>rate</a:t>
            </a:r>
            <a:r>
              <a:rPr lang="zh-CN" altLang="de-DE" dirty="0"/>
              <a:t> </a:t>
            </a:r>
            <a:r>
              <a:rPr lang="de-DE" altLang="zh-CN" dirty="0" err="1"/>
              <a:t>decreaces</a:t>
            </a:r>
            <a:r>
              <a:rPr lang="zh-CN" altLang="de-DE" dirty="0"/>
              <a:t> </a:t>
            </a:r>
            <a:r>
              <a:rPr lang="de-DE" altLang="zh-CN" dirty="0" err="1"/>
              <a:t>with</a:t>
            </a:r>
            <a:r>
              <a:rPr lang="zh-CN" altLang="de-DE" dirty="0"/>
              <a:t> </a:t>
            </a:r>
            <a:r>
              <a:rPr lang="de-DE" altLang="zh-CN" dirty="0" err="1"/>
              <a:t>the</a:t>
            </a:r>
            <a:r>
              <a:rPr lang="zh-CN" altLang="de-DE" dirty="0"/>
              <a:t> </a:t>
            </a:r>
            <a:r>
              <a:rPr lang="de-DE" altLang="zh-CN" dirty="0" err="1"/>
              <a:t>increasing</a:t>
            </a:r>
            <a:r>
              <a:rPr lang="zh-CN" altLang="de-DE" dirty="0"/>
              <a:t> </a:t>
            </a:r>
            <a:r>
              <a:rPr lang="de-DE" altLang="zh-CN" dirty="0" err="1"/>
              <a:t>number</a:t>
            </a:r>
            <a:r>
              <a:rPr lang="zh-CN" altLang="de-DE" dirty="0"/>
              <a:t> </a:t>
            </a:r>
            <a:r>
              <a:rPr lang="de-DE" altLang="zh-CN" dirty="0" err="1"/>
              <a:t>of</a:t>
            </a:r>
            <a:r>
              <a:rPr lang="zh-CN" altLang="de-DE" dirty="0"/>
              <a:t> </a:t>
            </a:r>
            <a:r>
              <a:rPr lang="de-DE" altLang="zh-CN" dirty="0" err="1"/>
              <a:t>attributes</a:t>
            </a:r>
            <a:r>
              <a:rPr lang="zh-CN" altLang="de-DE" dirty="0"/>
              <a:t> </a:t>
            </a:r>
            <a:r>
              <a:rPr lang="de-DE" altLang="zh-CN" dirty="0"/>
              <a:t>in</a:t>
            </a:r>
            <a:r>
              <a:rPr lang="zh-CN" altLang="de-DE" dirty="0"/>
              <a:t> </a:t>
            </a:r>
            <a:r>
              <a:rPr lang="de-DE" altLang="zh-CN" dirty="0" err="1"/>
              <a:t>data</a:t>
            </a:r>
            <a:r>
              <a:rPr lang="zh-CN" altLang="de-DE" dirty="0"/>
              <a:t> </a:t>
            </a:r>
            <a:r>
              <a:rPr lang="de-DE" altLang="zh-CN" dirty="0" err="1"/>
              <a:t>sets</a:t>
            </a:r>
            <a:endParaRPr lang="en-US" dirty="0"/>
          </a:p>
        </p:txBody>
      </p:sp>
      <p:sp>
        <p:nvSpPr>
          <p:cNvPr id="4" name="Footer Placeholder 3"/>
          <p:cNvSpPr>
            <a:spLocks noGrp="1"/>
          </p:cNvSpPr>
          <p:nvPr>
            <p:ph type="ftr" sz="quarter" idx="4"/>
          </p:nvPr>
        </p:nvSpPr>
        <p:spPr/>
        <p:txBody>
          <a:bodyPr/>
          <a:lstStyle/>
          <a:p>
            <a:pPr>
              <a:defRPr/>
            </a:pPr>
            <a:r>
              <a:rPr lang="de-DE"/>
              <a:t>Prof. Dr. Max Mustermann | Musterfakultät</a:t>
            </a:r>
          </a:p>
        </p:txBody>
      </p:sp>
      <p:sp>
        <p:nvSpPr>
          <p:cNvPr id="5" name="Slide Number Placeholder 4"/>
          <p:cNvSpPr>
            <a:spLocks noGrp="1"/>
          </p:cNvSpPr>
          <p:nvPr>
            <p:ph type="sldNum" sz="quarter" idx="5"/>
          </p:nvPr>
        </p:nvSpPr>
        <p:spPr/>
        <p:txBody>
          <a:bodyPr/>
          <a:lstStyle/>
          <a:p>
            <a:pPr>
              <a:defRPr/>
            </a:pPr>
            <a:fld id="{C0ED99B0-9538-4AA1-98EA-85DB0555789A}" type="slidenum">
              <a:rPr lang="de-DE" smtClean="0"/>
              <a:pPr>
                <a:defRPr/>
              </a:pPr>
              <a:t>25</a:t>
            </a:fld>
            <a:endParaRPr lang="de-DE"/>
          </a:p>
        </p:txBody>
      </p:sp>
    </p:spTree>
    <p:extLst>
      <p:ext uri="{BB962C8B-B14F-4D97-AF65-F5344CB8AC3E}">
        <p14:creationId xmlns:p14="http://schemas.microsoft.com/office/powerpoint/2010/main" val="9541978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de-DE" sz="1600" dirty="0"/>
              <a:t>Q2.3: </a:t>
            </a:r>
            <a:r>
              <a:rPr lang="de-DE" sz="1600" dirty="0" err="1"/>
              <a:t>What</a:t>
            </a:r>
            <a:r>
              <a:rPr lang="de-DE" sz="1600" dirty="0"/>
              <a:t> </a:t>
            </a:r>
            <a:r>
              <a:rPr lang="de-DE" sz="1600" dirty="0" err="1"/>
              <a:t>is</a:t>
            </a:r>
            <a:r>
              <a:rPr lang="de-DE" sz="1600" dirty="0"/>
              <a:t> </a:t>
            </a:r>
            <a:r>
              <a:rPr lang="de-DE" sz="1600" dirty="0" err="1"/>
              <a:t>the</a:t>
            </a:r>
            <a:r>
              <a:rPr lang="de-DE" sz="1600" dirty="0"/>
              <a:t> </a:t>
            </a:r>
            <a:r>
              <a:rPr lang="de-DE" sz="1600" dirty="0" err="1"/>
              <a:t>correlation</a:t>
            </a:r>
            <a:r>
              <a:rPr lang="de-DE" sz="1600" dirty="0"/>
              <a:t> </a:t>
            </a:r>
            <a:r>
              <a:rPr lang="de-DE" sz="1600" dirty="0" err="1"/>
              <a:t>value</a:t>
            </a:r>
            <a:r>
              <a:rPr lang="de-DE" sz="1600" dirty="0"/>
              <a:t> </a:t>
            </a:r>
            <a:r>
              <a:rPr lang="de-DE" sz="1600" dirty="0" err="1"/>
              <a:t>between</a:t>
            </a:r>
            <a:r>
              <a:rPr lang="de-DE" sz="1600" dirty="0"/>
              <a:t> </a:t>
            </a:r>
            <a:r>
              <a:rPr lang="de-DE" sz="1600" i="1" u="sng" dirty="0"/>
              <a:t>Attribute A</a:t>
            </a:r>
            <a:r>
              <a:rPr lang="de-DE" sz="1600" dirty="0"/>
              <a:t> </a:t>
            </a:r>
            <a:r>
              <a:rPr lang="de-DE" sz="1600" dirty="0" err="1"/>
              <a:t>and</a:t>
            </a:r>
            <a:r>
              <a:rPr lang="de-DE" sz="1600" dirty="0"/>
              <a:t> </a:t>
            </a:r>
            <a:r>
              <a:rPr lang="de-DE" sz="1600" i="1" u="sng" dirty="0"/>
              <a:t>Attribute B</a:t>
            </a:r>
            <a:r>
              <a:rPr lang="de-DE" sz="1600" dirty="0"/>
              <a:t> at </a:t>
            </a:r>
            <a:r>
              <a:rPr lang="de-DE" sz="1600" i="1" u="sng" dirty="0" err="1"/>
              <a:t>Timestamp</a:t>
            </a:r>
            <a:r>
              <a:rPr lang="de-DE" sz="1600" i="1" u="sng" dirty="0"/>
              <a:t> T</a:t>
            </a:r>
            <a:r>
              <a:rPr lang="de-DE" sz="1600" dirty="0"/>
              <a:t> (</a:t>
            </a:r>
            <a:r>
              <a:rPr lang="de-DE" sz="1600" dirty="0" err="1"/>
              <a:t>with</a:t>
            </a:r>
            <a:r>
              <a:rPr lang="de-DE" sz="1600" dirty="0"/>
              <a:t> </a:t>
            </a:r>
            <a:r>
              <a:rPr lang="de-DE" sz="1600" dirty="0" err="1"/>
              <a:t>precision</a:t>
            </a:r>
            <a:r>
              <a:rPr lang="de-DE" sz="1600" dirty="0"/>
              <a:t> +- 0.1) ? </a:t>
            </a:r>
          </a:p>
          <a:p>
            <a:pPr marL="0" marR="0" lvl="0" indent="0" algn="l" defTabSz="914400" rtl="0" eaLnBrk="0" fontAlgn="base" latinLnBrk="0" hangingPunct="0">
              <a:lnSpc>
                <a:spcPct val="100000"/>
              </a:lnSpc>
              <a:spcBef>
                <a:spcPct val="30000"/>
              </a:spcBef>
              <a:spcAft>
                <a:spcPct val="0"/>
              </a:spcAft>
              <a:buClrTx/>
              <a:buSzTx/>
              <a:buFontTx/>
              <a:buNone/>
              <a:tabLst/>
              <a:defRPr/>
            </a:pPr>
            <a:r>
              <a:rPr lang="de-DE" sz="1600" dirty="0"/>
              <a:t>Q2.6: The </a:t>
            </a:r>
            <a:r>
              <a:rPr lang="de-DE" sz="1600" dirty="0" err="1"/>
              <a:t>following</a:t>
            </a:r>
            <a:r>
              <a:rPr lang="de-DE" sz="1600" dirty="0"/>
              <a:t> </a:t>
            </a:r>
            <a:r>
              <a:rPr lang="de-DE" sz="1600" dirty="0" err="1"/>
              <a:t>statement</a:t>
            </a:r>
            <a:r>
              <a:rPr lang="de-DE" sz="1600" dirty="0"/>
              <a:t> </a:t>
            </a:r>
            <a:r>
              <a:rPr lang="de-DE" sz="1600" dirty="0" err="1"/>
              <a:t>is</a:t>
            </a:r>
            <a:r>
              <a:rPr lang="de-DE" sz="1600" dirty="0"/>
              <a:t> </a:t>
            </a:r>
            <a:r>
              <a:rPr lang="de-DE" sz="1600" dirty="0" err="1"/>
              <a:t>true</a:t>
            </a:r>
            <a:r>
              <a:rPr lang="de-DE" sz="1600" dirty="0"/>
              <a:t> </a:t>
            </a:r>
            <a:r>
              <a:rPr lang="de-DE" sz="1600" dirty="0" err="1"/>
              <a:t>or</a:t>
            </a:r>
            <a:r>
              <a:rPr lang="de-DE" sz="1600" dirty="0"/>
              <a:t> </a:t>
            </a:r>
            <a:r>
              <a:rPr lang="de-DE" sz="1600" dirty="0" err="1"/>
              <a:t>false</a:t>
            </a:r>
            <a:r>
              <a:rPr lang="de-DE" sz="1600" dirty="0"/>
              <a:t>: “The </a:t>
            </a:r>
            <a:r>
              <a:rPr lang="de-DE" sz="1600" dirty="0" err="1"/>
              <a:t>correlation</a:t>
            </a:r>
            <a:r>
              <a:rPr lang="de-DE" sz="1600" dirty="0"/>
              <a:t> </a:t>
            </a:r>
            <a:r>
              <a:rPr lang="de-DE" sz="1600" dirty="0" err="1"/>
              <a:t>value</a:t>
            </a:r>
            <a:r>
              <a:rPr lang="de-DE" sz="1600" dirty="0"/>
              <a:t>           </a:t>
            </a:r>
            <a:r>
              <a:rPr lang="de-DE" sz="1600" dirty="0" err="1"/>
              <a:t>between</a:t>
            </a:r>
            <a:r>
              <a:rPr lang="de-DE" sz="1600" dirty="0"/>
              <a:t> </a:t>
            </a:r>
            <a:r>
              <a:rPr lang="de-DE" sz="1600" i="1" u="sng" dirty="0"/>
              <a:t>Attribute A</a:t>
            </a:r>
            <a:r>
              <a:rPr lang="de-DE" sz="1600" dirty="0"/>
              <a:t> </a:t>
            </a:r>
            <a:r>
              <a:rPr lang="de-DE" sz="1600" dirty="0" err="1"/>
              <a:t>and</a:t>
            </a:r>
            <a:r>
              <a:rPr lang="de-DE" sz="1600" dirty="0"/>
              <a:t> </a:t>
            </a:r>
            <a:r>
              <a:rPr lang="de-DE" sz="1600" i="1" u="sng" dirty="0"/>
              <a:t>Attribute B</a:t>
            </a:r>
            <a:r>
              <a:rPr lang="de-DE" sz="1600" dirty="0"/>
              <a:t> </a:t>
            </a:r>
            <a:r>
              <a:rPr lang="de-DE" sz="1600" dirty="0" err="1"/>
              <a:t>remains</a:t>
            </a:r>
            <a:r>
              <a:rPr lang="de-DE" sz="1600" dirty="0"/>
              <a:t> </a:t>
            </a:r>
            <a:r>
              <a:rPr lang="de-DE" sz="1600" dirty="0" err="1"/>
              <a:t>the</a:t>
            </a:r>
            <a:r>
              <a:rPr lang="de-DE" sz="1600" dirty="0"/>
              <a:t> same at </a:t>
            </a:r>
            <a:r>
              <a:rPr lang="de-DE" sz="1600" i="1" u="sng" dirty="0" err="1"/>
              <a:t>Timestamp</a:t>
            </a:r>
            <a:r>
              <a:rPr lang="de-DE" sz="1600" i="1" u="sng" dirty="0"/>
              <a:t> T1</a:t>
            </a:r>
            <a:r>
              <a:rPr lang="de-DE" sz="1600" dirty="0"/>
              <a:t> </a:t>
            </a:r>
            <a:r>
              <a:rPr lang="de-DE" sz="1600" dirty="0" err="1"/>
              <a:t>and</a:t>
            </a:r>
            <a:r>
              <a:rPr lang="de-DE" sz="1600" dirty="0"/>
              <a:t> at </a:t>
            </a:r>
            <a:r>
              <a:rPr lang="de-DE" sz="1600" i="1" u="sng" dirty="0" err="1"/>
              <a:t>Timestamp</a:t>
            </a:r>
            <a:r>
              <a:rPr lang="de-DE" sz="1600" i="1" u="sng" dirty="0"/>
              <a:t> T2</a:t>
            </a:r>
            <a:r>
              <a:rPr lang="de-DE" sz="1600" dirty="0"/>
              <a:t>”?</a:t>
            </a:r>
          </a:p>
        </p:txBody>
      </p:sp>
      <p:sp>
        <p:nvSpPr>
          <p:cNvPr id="4" name="Footer Placeholder 3"/>
          <p:cNvSpPr>
            <a:spLocks noGrp="1"/>
          </p:cNvSpPr>
          <p:nvPr>
            <p:ph type="ftr" sz="quarter" idx="4"/>
          </p:nvPr>
        </p:nvSpPr>
        <p:spPr/>
        <p:txBody>
          <a:bodyPr/>
          <a:lstStyle/>
          <a:p>
            <a:pPr>
              <a:defRPr/>
            </a:pPr>
            <a:r>
              <a:rPr lang="de-DE"/>
              <a:t>Prof. Dr. Max Mustermann | Musterfakultät</a:t>
            </a:r>
          </a:p>
        </p:txBody>
      </p:sp>
      <p:sp>
        <p:nvSpPr>
          <p:cNvPr id="5" name="Slide Number Placeholder 4"/>
          <p:cNvSpPr>
            <a:spLocks noGrp="1"/>
          </p:cNvSpPr>
          <p:nvPr>
            <p:ph type="sldNum" sz="quarter" idx="5"/>
          </p:nvPr>
        </p:nvSpPr>
        <p:spPr/>
        <p:txBody>
          <a:bodyPr/>
          <a:lstStyle/>
          <a:p>
            <a:pPr>
              <a:defRPr/>
            </a:pPr>
            <a:fld id="{C0ED99B0-9538-4AA1-98EA-85DB0555789A}" type="slidenum">
              <a:rPr lang="de-DE" smtClean="0"/>
              <a:pPr>
                <a:defRPr/>
              </a:pPr>
              <a:t>26</a:t>
            </a:fld>
            <a:endParaRPr lang="de-DE"/>
          </a:p>
        </p:txBody>
      </p:sp>
    </p:spTree>
    <p:extLst>
      <p:ext uri="{BB962C8B-B14F-4D97-AF65-F5344CB8AC3E}">
        <p14:creationId xmlns:p14="http://schemas.microsoft.com/office/powerpoint/2010/main" val="10054234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ltLang="zh-CN" dirty="0" err="1"/>
              <a:t>Fdg:Complicated</a:t>
            </a:r>
            <a:endParaRPr lang="en-US" dirty="0"/>
          </a:p>
        </p:txBody>
      </p:sp>
      <p:sp>
        <p:nvSpPr>
          <p:cNvPr id="4" name="Footer Placeholder 3"/>
          <p:cNvSpPr>
            <a:spLocks noGrp="1"/>
          </p:cNvSpPr>
          <p:nvPr>
            <p:ph type="ftr" sz="quarter" idx="4"/>
          </p:nvPr>
        </p:nvSpPr>
        <p:spPr/>
        <p:txBody>
          <a:bodyPr/>
          <a:lstStyle/>
          <a:p>
            <a:pPr>
              <a:defRPr/>
            </a:pPr>
            <a:r>
              <a:rPr lang="de-DE"/>
              <a:t>Prof. Dr. Max Mustermann | Musterfakultät</a:t>
            </a:r>
          </a:p>
        </p:txBody>
      </p:sp>
      <p:sp>
        <p:nvSpPr>
          <p:cNvPr id="5" name="Slide Number Placeholder 4"/>
          <p:cNvSpPr>
            <a:spLocks noGrp="1"/>
          </p:cNvSpPr>
          <p:nvPr>
            <p:ph type="sldNum" sz="quarter" idx="5"/>
          </p:nvPr>
        </p:nvSpPr>
        <p:spPr/>
        <p:txBody>
          <a:bodyPr/>
          <a:lstStyle/>
          <a:p>
            <a:pPr>
              <a:defRPr/>
            </a:pPr>
            <a:fld id="{C0ED99B0-9538-4AA1-98EA-85DB0555789A}" type="slidenum">
              <a:rPr lang="de-DE" smtClean="0"/>
              <a:pPr>
                <a:defRPr/>
              </a:pPr>
              <a:t>27</a:t>
            </a:fld>
            <a:endParaRPr lang="de-DE"/>
          </a:p>
        </p:txBody>
      </p:sp>
    </p:spTree>
    <p:extLst>
      <p:ext uri="{BB962C8B-B14F-4D97-AF65-F5344CB8AC3E}">
        <p14:creationId xmlns:p14="http://schemas.microsoft.com/office/powerpoint/2010/main" val="1088360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kern="1200" dirty="0">
                <a:solidFill>
                  <a:schemeClr val="tx1"/>
                </a:solidFill>
                <a:effectLst/>
                <a:latin typeface="Arial" charset="0"/>
                <a:ea typeface="+mn-ea"/>
                <a:cs typeface="+mn-cs"/>
              </a:rPr>
              <a:t>Knowing the relationship between a set of variables, one can infer useful knowledge about external, a priori unknown outcomes. </a:t>
            </a:r>
          </a:p>
          <a:p>
            <a:r>
              <a:rPr lang="en-US" sz="1600" kern="1200" dirty="0">
                <a:solidFill>
                  <a:schemeClr val="tx1"/>
                </a:solidFill>
                <a:effectLst/>
                <a:latin typeface="Arial" charset="0"/>
                <a:ea typeface="+mn-ea"/>
                <a:cs typeface="+mn-cs"/>
              </a:rPr>
              <a:t>stock markets are positively correlated, indicates a similar behavior during this period. Based on the situation of a stock market, predict the behavior of other stock markets due to the positive correlation. </a:t>
            </a:r>
          </a:p>
          <a:p>
            <a:r>
              <a:rPr lang="en-US" sz="1600" kern="1200" dirty="0">
                <a:solidFill>
                  <a:schemeClr val="tx1"/>
                </a:solidFill>
                <a:effectLst/>
                <a:latin typeface="Arial" charset="0"/>
                <a:ea typeface="+mn-ea"/>
                <a:cs typeface="+mn-cs"/>
              </a:rPr>
              <a:t>If minimize the risks -&gt; invest in uncorrelated stock markets. </a:t>
            </a:r>
            <a:endParaRPr lang="en-US" dirty="0"/>
          </a:p>
        </p:txBody>
      </p:sp>
      <p:sp>
        <p:nvSpPr>
          <p:cNvPr id="4" name="Footer Placeholder 3"/>
          <p:cNvSpPr>
            <a:spLocks noGrp="1"/>
          </p:cNvSpPr>
          <p:nvPr>
            <p:ph type="ftr" sz="quarter" idx="4"/>
          </p:nvPr>
        </p:nvSpPr>
        <p:spPr/>
        <p:txBody>
          <a:bodyPr/>
          <a:lstStyle/>
          <a:p>
            <a:pPr>
              <a:defRPr/>
            </a:pPr>
            <a:r>
              <a:rPr lang="de-DE"/>
              <a:t>Prof. Dr. Max Mustermann | Musterfakultät</a:t>
            </a:r>
          </a:p>
        </p:txBody>
      </p:sp>
      <p:sp>
        <p:nvSpPr>
          <p:cNvPr id="5" name="Slide Number Placeholder 4"/>
          <p:cNvSpPr>
            <a:spLocks noGrp="1"/>
          </p:cNvSpPr>
          <p:nvPr>
            <p:ph type="sldNum" sz="quarter" idx="5"/>
          </p:nvPr>
        </p:nvSpPr>
        <p:spPr/>
        <p:txBody>
          <a:bodyPr/>
          <a:lstStyle/>
          <a:p>
            <a:pPr>
              <a:defRPr/>
            </a:pPr>
            <a:fld id="{C0ED99B0-9538-4AA1-98EA-85DB0555789A}" type="slidenum">
              <a:rPr lang="de-DE" smtClean="0"/>
              <a:pPr>
                <a:defRPr/>
              </a:pPr>
              <a:t>3</a:t>
            </a:fld>
            <a:endParaRPr lang="de-DE"/>
          </a:p>
        </p:txBody>
      </p:sp>
    </p:spTree>
    <p:extLst>
      <p:ext uri="{BB962C8B-B14F-4D97-AF65-F5344CB8AC3E}">
        <p14:creationId xmlns:p14="http://schemas.microsoft.com/office/powerpoint/2010/main" val="15161820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kern="1200" dirty="0">
                <a:solidFill>
                  <a:schemeClr val="tx1"/>
                </a:solidFill>
                <a:effectLst/>
                <a:latin typeface="Arial" charset="0"/>
                <a:ea typeface="+mn-ea"/>
                <a:cs typeface="+mn-cs"/>
              </a:rPr>
              <a:t>In general, the correlations between attributes may change in unforeseeable ways. If the correlation structure changes brutally, which often indicates a sudden peak or valley, we can infer that one of the attributes may have an enormous change or the relationship between them may differ thoroughly. </a:t>
            </a:r>
          </a:p>
          <a:p>
            <a:r>
              <a:rPr lang="en-US" sz="1600" kern="1200" dirty="0">
                <a:solidFill>
                  <a:schemeClr val="tx1"/>
                </a:solidFill>
                <a:effectLst/>
                <a:latin typeface="Arial" charset="0"/>
                <a:ea typeface="+mn-ea"/>
                <a:cs typeface="+mn-cs"/>
              </a:rPr>
              <a:t>These events signed the brutal changes in the correlation between markets and oil price, which are printed in blue circles in the Figure.</a:t>
            </a:r>
            <a:r>
              <a:rPr lang="de-DE" dirty="0">
                <a:effectLst/>
              </a:rPr>
              <a:t> </a:t>
            </a:r>
            <a:endParaRPr lang="en-US" dirty="0"/>
          </a:p>
        </p:txBody>
      </p:sp>
      <p:sp>
        <p:nvSpPr>
          <p:cNvPr id="4" name="Footer Placeholder 3"/>
          <p:cNvSpPr>
            <a:spLocks noGrp="1"/>
          </p:cNvSpPr>
          <p:nvPr>
            <p:ph type="ftr" sz="quarter" idx="4"/>
          </p:nvPr>
        </p:nvSpPr>
        <p:spPr/>
        <p:txBody>
          <a:bodyPr/>
          <a:lstStyle/>
          <a:p>
            <a:pPr>
              <a:defRPr/>
            </a:pPr>
            <a:r>
              <a:rPr lang="de-DE"/>
              <a:t>Prof. Dr. Max Mustermann | Musterfakultät</a:t>
            </a:r>
          </a:p>
        </p:txBody>
      </p:sp>
      <p:sp>
        <p:nvSpPr>
          <p:cNvPr id="5" name="Slide Number Placeholder 4"/>
          <p:cNvSpPr>
            <a:spLocks noGrp="1"/>
          </p:cNvSpPr>
          <p:nvPr>
            <p:ph type="sldNum" sz="quarter" idx="5"/>
          </p:nvPr>
        </p:nvSpPr>
        <p:spPr/>
        <p:txBody>
          <a:bodyPr/>
          <a:lstStyle/>
          <a:p>
            <a:pPr>
              <a:defRPr/>
            </a:pPr>
            <a:fld id="{C0ED99B0-9538-4AA1-98EA-85DB0555789A}" type="slidenum">
              <a:rPr lang="de-DE" smtClean="0"/>
              <a:pPr>
                <a:defRPr/>
              </a:pPr>
              <a:t>4</a:t>
            </a:fld>
            <a:endParaRPr lang="de-DE"/>
          </a:p>
        </p:txBody>
      </p:sp>
    </p:spTree>
    <p:extLst>
      <p:ext uri="{BB962C8B-B14F-4D97-AF65-F5344CB8AC3E}">
        <p14:creationId xmlns:p14="http://schemas.microsoft.com/office/powerpoint/2010/main" val="23617216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kern="1200" dirty="0">
                <a:solidFill>
                  <a:schemeClr val="tx1"/>
                </a:solidFill>
                <a:effectLst/>
                <a:latin typeface="Arial" charset="0"/>
                <a:ea typeface="+mn-ea"/>
                <a:cs typeface="+mn-cs"/>
              </a:rPr>
              <a:t>In contrast to static data, the data is often available as a stream, i.e., it is an infinite, ever evolving sequence of observations. As the concepts learned at a certain time cannot be expected to hold in the future, correlation analysis should be a continuous process. We can see from Figure 1.2 that the correlation between market and oil price is always changing throughout the time. The correlation values even have brutal changes, when meet up with important events. Therefore, it is difficult for the data scientists to predict the correlation value at next timestamp. </a:t>
            </a:r>
            <a:endParaRPr lang="en-US" dirty="0"/>
          </a:p>
        </p:txBody>
      </p:sp>
      <p:sp>
        <p:nvSpPr>
          <p:cNvPr id="4" name="Footer Placeholder 3"/>
          <p:cNvSpPr>
            <a:spLocks noGrp="1"/>
          </p:cNvSpPr>
          <p:nvPr>
            <p:ph type="ftr" sz="quarter" idx="4"/>
          </p:nvPr>
        </p:nvSpPr>
        <p:spPr/>
        <p:txBody>
          <a:bodyPr/>
          <a:lstStyle/>
          <a:p>
            <a:pPr>
              <a:defRPr/>
            </a:pPr>
            <a:r>
              <a:rPr lang="de-DE"/>
              <a:t>Prof. Dr. Max Mustermann | Musterfakultät</a:t>
            </a:r>
          </a:p>
        </p:txBody>
      </p:sp>
      <p:sp>
        <p:nvSpPr>
          <p:cNvPr id="5" name="Slide Number Placeholder 4"/>
          <p:cNvSpPr>
            <a:spLocks noGrp="1"/>
          </p:cNvSpPr>
          <p:nvPr>
            <p:ph type="sldNum" sz="quarter" idx="5"/>
          </p:nvPr>
        </p:nvSpPr>
        <p:spPr/>
        <p:txBody>
          <a:bodyPr/>
          <a:lstStyle/>
          <a:p>
            <a:pPr>
              <a:defRPr/>
            </a:pPr>
            <a:fld id="{C0ED99B0-9538-4AA1-98EA-85DB0555789A}" type="slidenum">
              <a:rPr lang="de-DE" smtClean="0"/>
              <a:pPr>
                <a:defRPr/>
              </a:pPr>
              <a:t>5</a:t>
            </a:fld>
            <a:endParaRPr lang="de-DE"/>
          </a:p>
        </p:txBody>
      </p:sp>
    </p:spTree>
    <p:extLst>
      <p:ext uri="{BB962C8B-B14F-4D97-AF65-F5344CB8AC3E}">
        <p14:creationId xmlns:p14="http://schemas.microsoft.com/office/powerpoint/2010/main" val="29132184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kern="1200" dirty="0">
                <a:solidFill>
                  <a:schemeClr val="tx1"/>
                </a:solidFill>
                <a:effectLst/>
                <a:latin typeface="Arial" charset="0"/>
                <a:ea typeface="+mn-ea"/>
                <a:cs typeface="+mn-cs"/>
              </a:rPr>
              <a:t>As global stock markets contains hundreds or thousands of variables, this leads to the challenge of high-dimensionality. </a:t>
            </a:r>
          </a:p>
          <a:p>
            <a:r>
              <a:rPr lang="en-US" sz="1600" kern="1200" dirty="0">
                <a:solidFill>
                  <a:schemeClr val="tx1"/>
                </a:solidFill>
                <a:effectLst/>
                <a:latin typeface="Arial" charset="0"/>
                <a:ea typeface="+mn-ea"/>
                <a:cs typeface="+mn-cs"/>
              </a:rPr>
              <a:t>In the case of streams with many dimensions, , 5:10	10:45</a:t>
            </a:r>
          </a:p>
          <a:p>
            <a:r>
              <a:rPr lang="en-US" sz="1600" kern="1200" dirty="0">
                <a:solidFill>
                  <a:schemeClr val="tx1"/>
                </a:solidFill>
                <a:effectLst/>
                <a:latin typeface="Arial" charset="0"/>
                <a:ea typeface="+mn-ea"/>
                <a:cs typeface="+mn-cs"/>
              </a:rPr>
              <a:t>Therefore, it becomes difficult to visually keep track of correlation </a:t>
            </a:r>
          </a:p>
          <a:p>
            <a:r>
              <a:rPr lang="en-US" sz="1600" kern="1200" dirty="0">
                <a:solidFill>
                  <a:schemeClr val="tx1"/>
                </a:solidFill>
                <a:effectLst/>
                <a:latin typeface="Arial" charset="0"/>
                <a:ea typeface="+mn-ea"/>
                <a:cs typeface="+mn-cs"/>
              </a:rPr>
              <a:t>As an instance, with the developing number of attributes, it becomes even harder for users to compare the correlation value between two pairs using Heatmap as the standard tool to visualize the data. </a:t>
            </a:r>
            <a:endParaRPr lang="de-DE" sz="1600" kern="1200" dirty="0">
              <a:solidFill>
                <a:schemeClr val="tx1"/>
              </a:solidFill>
              <a:effectLst/>
              <a:latin typeface="Arial" charset="0"/>
              <a:ea typeface="+mn-ea"/>
              <a:cs typeface="+mn-cs"/>
            </a:endParaRPr>
          </a:p>
        </p:txBody>
      </p:sp>
      <p:sp>
        <p:nvSpPr>
          <p:cNvPr id="4" name="Footer Placeholder 3"/>
          <p:cNvSpPr>
            <a:spLocks noGrp="1"/>
          </p:cNvSpPr>
          <p:nvPr>
            <p:ph type="ftr" sz="quarter" idx="4"/>
          </p:nvPr>
        </p:nvSpPr>
        <p:spPr/>
        <p:txBody>
          <a:bodyPr/>
          <a:lstStyle/>
          <a:p>
            <a:pPr>
              <a:defRPr/>
            </a:pPr>
            <a:r>
              <a:rPr lang="de-DE"/>
              <a:t>Prof. Dr. Max Mustermann | Musterfakultät</a:t>
            </a:r>
          </a:p>
        </p:txBody>
      </p:sp>
      <p:sp>
        <p:nvSpPr>
          <p:cNvPr id="5" name="Slide Number Placeholder 4"/>
          <p:cNvSpPr>
            <a:spLocks noGrp="1"/>
          </p:cNvSpPr>
          <p:nvPr>
            <p:ph type="sldNum" sz="quarter" idx="5"/>
          </p:nvPr>
        </p:nvSpPr>
        <p:spPr/>
        <p:txBody>
          <a:bodyPr/>
          <a:lstStyle/>
          <a:p>
            <a:pPr>
              <a:defRPr/>
            </a:pPr>
            <a:fld id="{C0ED99B0-9538-4AA1-98EA-85DB0555789A}" type="slidenum">
              <a:rPr lang="de-DE" smtClean="0"/>
              <a:pPr>
                <a:defRPr/>
              </a:pPr>
              <a:t>6</a:t>
            </a:fld>
            <a:endParaRPr lang="de-DE"/>
          </a:p>
        </p:txBody>
      </p:sp>
    </p:spTree>
    <p:extLst>
      <p:ext uri="{BB962C8B-B14F-4D97-AF65-F5344CB8AC3E}">
        <p14:creationId xmlns:p14="http://schemas.microsoft.com/office/powerpoint/2010/main" val="7082595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kern="1200" dirty="0">
                <a:solidFill>
                  <a:schemeClr val="tx1"/>
                </a:solidFill>
                <a:effectLst/>
                <a:latin typeface="Arial" charset="0"/>
                <a:ea typeface="+mn-ea"/>
                <a:cs typeface="+mn-cs"/>
              </a:rPr>
              <a:t>interactive Framework for Exploring and Understanding Multivariate Correlations</a:t>
            </a:r>
            <a:r>
              <a:rPr lang="de-DE" dirty="0">
                <a:effectLst/>
              </a:rPr>
              <a:t> </a:t>
            </a:r>
          </a:p>
          <a:p>
            <a:r>
              <a:rPr lang="de-DE" sz="1600" dirty="0"/>
              <a:t>Features </a:t>
            </a:r>
            <a:r>
              <a:rPr lang="de-DE" sz="1600" dirty="0" err="1"/>
              <a:t>drawn</a:t>
            </a:r>
            <a:r>
              <a:rPr lang="de-DE" sz="1600" dirty="0"/>
              <a:t> </a:t>
            </a:r>
            <a:r>
              <a:rPr lang="de-DE" sz="1600" dirty="0" err="1"/>
              <a:t>using</a:t>
            </a:r>
            <a:r>
              <a:rPr lang="de-DE" sz="1600" dirty="0"/>
              <a:t> a </a:t>
            </a:r>
            <a:r>
              <a:rPr lang="de-DE" sz="1600" dirty="0" err="1"/>
              <a:t>force-directed</a:t>
            </a:r>
            <a:r>
              <a:rPr lang="de-DE" sz="1600" dirty="0"/>
              <a:t> </a:t>
            </a:r>
            <a:r>
              <a:rPr lang="de-DE" sz="1600" dirty="0" err="1"/>
              <a:t>graph</a:t>
            </a:r>
            <a:r>
              <a:rPr lang="de-DE" sz="1600" dirty="0"/>
              <a:t> (</a:t>
            </a:r>
            <a:r>
              <a:rPr lang="de-DE" sz="1600" dirty="0" err="1"/>
              <a:t>right</a:t>
            </a:r>
            <a:r>
              <a:rPr lang="de-DE" sz="1600" dirty="0"/>
              <a:t>), </a:t>
            </a:r>
            <a:r>
              <a:rPr lang="de-DE" sz="1600" dirty="0" err="1"/>
              <a:t>with</a:t>
            </a:r>
            <a:r>
              <a:rPr lang="de-DE" sz="1600" dirty="0"/>
              <a:t> </a:t>
            </a:r>
            <a:r>
              <a:rPr lang="de-DE" sz="1600" dirty="0" err="1"/>
              <a:t>the</a:t>
            </a:r>
            <a:r>
              <a:rPr lang="de-DE" sz="1600" dirty="0"/>
              <a:t> </a:t>
            </a:r>
            <a:r>
              <a:rPr lang="de-DE" sz="1600" dirty="0" err="1"/>
              <a:t>target</a:t>
            </a:r>
            <a:r>
              <a:rPr lang="de-DE" sz="1600" dirty="0"/>
              <a:t> </a:t>
            </a:r>
            <a:r>
              <a:rPr lang="de-DE" sz="1600" dirty="0" err="1"/>
              <a:t>highlighted</a:t>
            </a:r>
            <a:r>
              <a:rPr lang="de-DE" sz="1600" dirty="0"/>
              <a:t> in </a:t>
            </a:r>
            <a:r>
              <a:rPr lang="de-DE" sz="1600" dirty="0" err="1"/>
              <a:t>green</a:t>
            </a:r>
            <a:r>
              <a:rPr lang="de-DE" sz="1600" dirty="0"/>
              <a:t>. An </a:t>
            </a:r>
            <a:r>
              <a:rPr lang="de-DE" sz="1600" dirty="0" err="1"/>
              <a:t>analysis</a:t>
            </a:r>
            <a:r>
              <a:rPr lang="de-DE" sz="1600" dirty="0"/>
              <a:t> </a:t>
            </a:r>
            <a:r>
              <a:rPr lang="de-DE" sz="1600" dirty="0" err="1"/>
              <a:t>view</a:t>
            </a:r>
            <a:r>
              <a:rPr lang="de-DE" sz="1600" dirty="0"/>
              <a:t> </a:t>
            </a:r>
            <a:r>
              <a:rPr lang="de-DE" sz="1600" dirty="0" err="1"/>
              <a:t>of</a:t>
            </a:r>
            <a:r>
              <a:rPr lang="de-DE" sz="1600" dirty="0"/>
              <a:t> </a:t>
            </a:r>
            <a:r>
              <a:rPr lang="de-DE" sz="1600" dirty="0" err="1"/>
              <a:t>two</a:t>
            </a:r>
            <a:r>
              <a:rPr lang="de-DE" sz="1600" dirty="0"/>
              <a:t> </a:t>
            </a:r>
            <a:r>
              <a:rPr lang="de-DE" sz="1600" dirty="0" err="1"/>
              <a:t>features</a:t>
            </a:r>
            <a:r>
              <a:rPr lang="de-DE" sz="1600" dirty="0"/>
              <a:t> (</a:t>
            </a:r>
            <a:r>
              <a:rPr lang="de-DE" sz="1600" dirty="0" err="1"/>
              <a:t>left</a:t>
            </a:r>
            <a:r>
              <a:rPr lang="de-DE" sz="1600" dirty="0"/>
              <a:t>) </a:t>
            </a:r>
            <a:r>
              <a:rPr lang="de-DE" sz="1600" dirty="0" err="1"/>
              <a:t>for</a:t>
            </a:r>
            <a:r>
              <a:rPr lang="de-DE" sz="1600" dirty="0"/>
              <a:t> </a:t>
            </a:r>
            <a:r>
              <a:rPr lang="de-DE" sz="1600" dirty="0" err="1"/>
              <a:t>inspecting</a:t>
            </a:r>
            <a:r>
              <a:rPr lang="de-DE" sz="1600" dirty="0"/>
              <a:t> </a:t>
            </a:r>
            <a:r>
              <a:rPr lang="de-DE" sz="1600" dirty="0" err="1"/>
              <a:t>the</a:t>
            </a:r>
            <a:r>
              <a:rPr lang="de-DE" sz="1600" dirty="0"/>
              <a:t> </a:t>
            </a:r>
            <a:r>
              <a:rPr lang="de-DE" sz="1600" dirty="0" err="1"/>
              <a:t>correlations</a:t>
            </a:r>
            <a:r>
              <a:rPr lang="de-DE" sz="1600" dirty="0"/>
              <a:t>.</a:t>
            </a:r>
            <a:endParaRPr lang="en-US" dirty="0"/>
          </a:p>
        </p:txBody>
      </p:sp>
      <p:sp>
        <p:nvSpPr>
          <p:cNvPr id="4" name="Footer Placeholder 3"/>
          <p:cNvSpPr>
            <a:spLocks noGrp="1"/>
          </p:cNvSpPr>
          <p:nvPr>
            <p:ph type="ftr" sz="quarter" idx="4"/>
          </p:nvPr>
        </p:nvSpPr>
        <p:spPr/>
        <p:txBody>
          <a:bodyPr/>
          <a:lstStyle/>
          <a:p>
            <a:pPr>
              <a:defRPr/>
            </a:pPr>
            <a:r>
              <a:rPr lang="de-DE"/>
              <a:t>Prof. Dr. Max Mustermann | Musterfakultät</a:t>
            </a:r>
          </a:p>
        </p:txBody>
      </p:sp>
      <p:sp>
        <p:nvSpPr>
          <p:cNvPr id="5" name="Slide Number Placeholder 4"/>
          <p:cNvSpPr>
            <a:spLocks noGrp="1"/>
          </p:cNvSpPr>
          <p:nvPr>
            <p:ph type="sldNum" sz="quarter" idx="5"/>
          </p:nvPr>
        </p:nvSpPr>
        <p:spPr/>
        <p:txBody>
          <a:bodyPr/>
          <a:lstStyle/>
          <a:p>
            <a:pPr>
              <a:defRPr/>
            </a:pPr>
            <a:fld id="{C0ED99B0-9538-4AA1-98EA-85DB0555789A}" type="slidenum">
              <a:rPr lang="de-DE" smtClean="0"/>
              <a:pPr>
                <a:defRPr/>
              </a:pPr>
              <a:t>7</a:t>
            </a:fld>
            <a:endParaRPr lang="de-DE"/>
          </a:p>
        </p:txBody>
      </p:sp>
    </p:spTree>
    <p:extLst>
      <p:ext uri="{BB962C8B-B14F-4D97-AF65-F5344CB8AC3E}">
        <p14:creationId xmlns:p14="http://schemas.microsoft.com/office/powerpoint/2010/main" val="25147354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kern="1200" dirty="0">
                <a:solidFill>
                  <a:schemeClr val="tx1"/>
                </a:solidFill>
                <a:effectLst/>
                <a:latin typeface="Arial" charset="0"/>
                <a:ea typeface="+mn-ea"/>
                <a:cs typeface="+mn-cs"/>
              </a:rPr>
              <a:t>visualizes all pairs of attributes in the data set</a:t>
            </a:r>
            <a:r>
              <a:rPr lang="de-DE" dirty="0">
                <a:effectLst/>
              </a:rPr>
              <a:t> </a:t>
            </a:r>
          </a:p>
          <a:p>
            <a:r>
              <a:rPr lang="en-US" sz="1600" kern="1200" dirty="0">
                <a:solidFill>
                  <a:schemeClr val="tx1"/>
                </a:solidFill>
                <a:effectLst/>
                <a:latin typeface="Arial" charset="0"/>
                <a:ea typeface="+mn-ea"/>
                <a:cs typeface="+mn-cs"/>
              </a:rPr>
              <a:t>The interface can be used with a wide range of data sets as csv files, supplied through upload by the user. After the calculation in the back-end, the visualization of data correlation is shown in the website, for example, via a Heatmap. </a:t>
            </a:r>
          </a:p>
          <a:p>
            <a:r>
              <a:rPr lang="en-US" sz="1600" kern="1200" dirty="0">
                <a:solidFill>
                  <a:schemeClr val="tx1"/>
                </a:solidFill>
                <a:effectLst/>
                <a:latin typeface="Arial" charset="0"/>
                <a:ea typeface="+mn-ea"/>
                <a:cs typeface="+mn-cs"/>
              </a:rPr>
              <a:t>The window size represents the size of the selected timestamps of the current data set. Timestamp represents the instance of data set. As we aim at data stream, each instance of data set is the representation for values of attributes at a certain timestamp. The step size gives out the difference between two adjacent movements of slider. Combined with the step size, the user is able to get the visualization of a certain time period by sliding the sliding window. The current point represents the starting point of current selected group of timestamps. </a:t>
            </a:r>
            <a:endParaRPr lang="en-US" dirty="0"/>
          </a:p>
        </p:txBody>
      </p:sp>
      <p:sp>
        <p:nvSpPr>
          <p:cNvPr id="4" name="Footer Placeholder 3"/>
          <p:cNvSpPr>
            <a:spLocks noGrp="1"/>
          </p:cNvSpPr>
          <p:nvPr>
            <p:ph type="ftr" sz="quarter" idx="4"/>
          </p:nvPr>
        </p:nvSpPr>
        <p:spPr/>
        <p:txBody>
          <a:bodyPr/>
          <a:lstStyle/>
          <a:p>
            <a:pPr>
              <a:defRPr/>
            </a:pPr>
            <a:r>
              <a:rPr lang="de-DE"/>
              <a:t>Prof. Dr. Max Mustermann | Musterfakultät</a:t>
            </a:r>
          </a:p>
        </p:txBody>
      </p:sp>
      <p:sp>
        <p:nvSpPr>
          <p:cNvPr id="5" name="Slide Number Placeholder 4"/>
          <p:cNvSpPr>
            <a:spLocks noGrp="1"/>
          </p:cNvSpPr>
          <p:nvPr>
            <p:ph type="sldNum" sz="quarter" idx="5"/>
          </p:nvPr>
        </p:nvSpPr>
        <p:spPr/>
        <p:txBody>
          <a:bodyPr/>
          <a:lstStyle/>
          <a:p>
            <a:pPr>
              <a:defRPr/>
            </a:pPr>
            <a:fld id="{C0ED99B0-9538-4AA1-98EA-85DB0555789A}" type="slidenum">
              <a:rPr lang="de-DE" smtClean="0"/>
              <a:pPr>
                <a:defRPr/>
              </a:pPr>
              <a:t>8</a:t>
            </a:fld>
            <a:endParaRPr lang="de-DE"/>
          </a:p>
        </p:txBody>
      </p:sp>
    </p:spTree>
    <p:extLst>
      <p:ext uri="{BB962C8B-B14F-4D97-AF65-F5344CB8AC3E}">
        <p14:creationId xmlns:p14="http://schemas.microsoft.com/office/powerpoint/2010/main" val="10945789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600" kern="1200" dirty="0">
                <a:solidFill>
                  <a:schemeClr val="tx1"/>
                </a:solidFill>
                <a:effectLst/>
                <a:latin typeface="Arial" charset="0"/>
                <a:ea typeface="+mn-ea"/>
                <a:cs typeface="+mn-cs"/>
              </a:rPr>
              <a:t>As this is a minor study, it may lead to some different conclusions based on bias. As a result, the future work can be conducted at a bigger scale to increase the accuracy.</a:t>
            </a:r>
            <a:endParaRPr lang="de-DE" sz="1600" kern="1200" dirty="0">
              <a:solidFill>
                <a:schemeClr val="tx1"/>
              </a:solidFill>
              <a:effectLst/>
              <a:latin typeface="Arial" charset="0"/>
              <a:ea typeface="+mn-ea"/>
              <a:cs typeface="+mn-cs"/>
            </a:endParaRPr>
          </a:p>
          <a:p>
            <a:endParaRPr lang="en-US" dirty="0"/>
          </a:p>
        </p:txBody>
      </p:sp>
      <p:sp>
        <p:nvSpPr>
          <p:cNvPr id="4" name="Footer Placeholder 3"/>
          <p:cNvSpPr>
            <a:spLocks noGrp="1"/>
          </p:cNvSpPr>
          <p:nvPr>
            <p:ph type="ftr" sz="quarter" idx="4"/>
          </p:nvPr>
        </p:nvSpPr>
        <p:spPr/>
        <p:txBody>
          <a:bodyPr/>
          <a:lstStyle/>
          <a:p>
            <a:pPr>
              <a:defRPr/>
            </a:pPr>
            <a:r>
              <a:rPr lang="de-DE"/>
              <a:t>Prof. Dr. Max Mustermann | Musterfakultät</a:t>
            </a:r>
          </a:p>
        </p:txBody>
      </p:sp>
      <p:sp>
        <p:nvSpPr>
          <p:cNvPr id="5" name="Slide Number Placeholder 4"/>
          <p:cNvSpPr>
            <a:spLocks noGrp="1"/>
          </p:cNvSpPr>
          <p:nvPr>
            <p:ph type="sldNum" sz="quarter" idx="5"/>
          </p:nvPr>
        </p:nvSpPr>
        <p:spPr/>
        <p:txBody>
          <a:bodyPr/>
          <a:lstStyle/>
          <a:p>
            <a:pPr>
              <a:defRPr/>
            </a:pPr>
            <a:fld id="{C0ED99B0-9538-4AA1-98EA-85DB0555789A}" type="slidenum">
              <a:rPr lang="de-DE" smtClean="0"/>
              <a:pPr>
                <a:defRPr/>
              </a:pPr>
              <a:t>14</a:t>
            </a:fld>
            <a:endParaRPr lang="de-DE"/>
          </a:p>
        </p:txBody>
      </p:sp>
    </p:spTree>
    <p:extLst>
      <p:ext uri="{BB962C8B-B14F-4D97-AF65-F5344CB8AC3E}">
        <p14:creationId xmlns:p14="http://schemas.microsoft.com/office/powerpoint/2010/main" val="36835922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ltLang="zh-CN" dirty="0" err="1"/>
              <a:t>fdg</a:t>
            </a:r>
            <a:r>
              <a:rPr lang="zh-CN" altLang="de-DE" dirty="0"/>
              <a:t> </a:t>
            </a:r>
            <a:r>
              <a:rPr lang="de-DE" altLang="zh-CN" dirty="0"/>
              <a:t>&lt;</a:t>
            </a:r>
            <a:r>
              <a:rPr lang="zh-CN" altLang="de-DE" dirty="0"/>
              <a:t> </a:t>
            </a:r>
            <a:r>
              <a:rPr lang="de-DE" altLang="zh-CN" dirty="0"/>
              <a:t>75%</a:t>
            </a:r>
            <a:endParaRPr lang="en-US" dirty="0"/>
          </a:p>
        </p:txBody>
      </p:sp>
      <p:sp>
        <p:nvSpPr>
          <p:cNvPr id="4" name="Footer Placeholder 3"/>
          <p:cNvSpPr>
            <a:spLocks noGrp="1"/>
          </p:cNvSpPr>
          <p:nvPr>
            <p:ph type="ftr" sz="quarter" idx="4"/>
          </p:nvPr>
        </p:nvSpPr>
        <p:spPr/>
        <p:txBody>
          <a:bodyPr/>
          <a:lstStyle/>
          <a:p>
            <a:pPr>
              <a:defRPr/>
            </a:pPr>
            <a:r>
              <a:rPr lang="de-DE"/>
              <a:t>Prof. Dr. Max Mustermann | Musterfakultät</a:t>
            </a:r>
          </a:p>
        </p:txBody>
      </p:sp>
      <p:sp>
        <p:nvSpPr>
          <p:cNvPr id="5" name="Slide Number Placeholder 4"/>
          <p:cNvSpPr>
            <a:spLocks noGrp="1"/>
          </p:cNvSpPr>
          <p:nvPr>
            <p:ph type="sldNum" sz="quarter" idx="5"/>
          </p:nvPr>
        </p:nvSpPr>
        <p:spPr/>
        <p:txBody>
          <a:bodyPr/>
          <a:lstStyle/>
          <a:p>
            <a:pPr>
              <a:defRPr/>
            </a:pPr>
            <a:fld id="{C0ED99B0-9538-4AA1-98EA-85DB0555789A}" type="slidenum">
              <a:rPr lang="de-DE" smtClean="0"/>
              <a:pPr>
                <a:defRPr/>
              </a:pPr>
              <a:t>20</a:t>
            </a:fld>
            <a:endParaRPr lang="de-DE"/>
          </a:p>
        </p:txBody>
      </p:sp>
    </p:spTree>
    <p:extLst>
      <p:ext uri="{BB962C8B-B14F-4D97-AF65-F5344CB8AC3E}">
        <p14:creationId xmlns:p14="http://schemas.microsoft.com/office/powerpoint/2010/main" val="18867263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16" name="Picture 2">
            <a:extLst>
              <a:ext uri="{FF2B5EF4-FFF2-40B4-BE49-F238E27FC236}">
                <a16:creationId xmlns:a16="http://schemas.microsoft.com/office/drawing/2014/main" id="{13806AD6-F1FF-43F6-8B93-68100F2DB2DB}"/>
              </a:ext>
            </a:extLst>
          </p:cNvPr>
          <p:cNvPicPr>
            <a:picLocks noChangeAspect="1" noChangeArrowheads="1"/>
          </p:cNvPicPr>
          <p:nvPr userDrawn="1"/>
        </p:nvPicPr>
        <p:blipFill>
          <a:blip r:embed="rId2" cstate="print">
            <a:lum bright="14000" contrast="-4000"/>
            <a:grayscl/>
          </a:blip>
          <a:srcRect t="20958" b="21313"/>
          <a:stretch>
            <a:fillRect/>
          </a:stretch>
        </p:blipFill>
        <p:spPr bwMode="auto">
          <a:xfrm>
            <a:off x="116418" y="2802263"/>
            <a:ext cx="12075583" cy="3898900"/>
          </a:xfrm>
          <a:prstGeom prst="rect">
            <a:avLst/>
          </a:prstGeom>
          <a:noFill/>
          <a:ln w="9525">
            <a:noFill/>
            <a:miter lim="800000"/>
            <a:headEnd/>
            <a:tailEnd/>
          </a:ln>
        </p:spPr>
      </p:pic>
      <p:pic>
        <p:nvPicPr>
          <p:cNvPr id="26635" name="Picture 9" descr="II_rahmen_neu_titel"/>
          <p:cNvPicPr>
            <a:picLocks noChangeAspect="1" noChangeArrowheads="1"/>
          </p:cNvPicPr>
          <p:nvPr/>
        </p:nvPicPr>
        <p:blipFill>
          <a:blip r:embed="rId3" cstate="print"/>
          <a:srcRect/>
          <a:stretch>
            <a:fillRect/>
          </a:stretch>
        </p:blipFill>
        <p:spPr bwMode="auto">
          <a:xfrm>
            <a:off x="0" y="-3174"/>
            <a:ext cx="12192000" cy="6870700"/>
          </a:xfrm>
          <a:prstGeom prst="rect">
            <a:avLst/>
          </a:prstGeom>
          <a:noFill/>
          <a:ln w="9525">
            <a:noFill/>
            <a:miter lim="800000"/>
            <a:headEnd/>
            <a:tailEnd/>
          </a:ln>
        </p:spPr>
      </p:pic>
      <p:sp>
        <p:nvSpPr>
          <p:cNvPr id="12" name="Text Box 14"/>
          <p:cNvSpPr txBox="1">
            <a:spLocks noChangeArrowheads="1"/>
          </p:cNvSpPr>
          <p:nvPr/>
        </p:nvSpPr>
        <p:spPr bwMode="auto">
          <a:xfrm>
            <a:off x="529167" y="6529215"/>
            <a:ext cx="4893733" cy="164212"/>
          </a:xfrm>
          <a:prstGeom prst="rect">
            <a:avLst/>
          </a:prstGeom>
          <a:noFill/>
          <a:ln w="9525">
            <a:noFill/>
            <a:miter lim="800000"/>
            <a:headEnd/>
            <a:tailEnd/>
          </a:ln>
          <a:effectLst/>
        </p:spPr>
        <p:txBody>
          <a:bodyPr lIns="0" tIns="0" rIns="0" bIns="0">
            <a:spAutoFit/>
          </a:bodyPr>
          <a:lstStyle/>
          <a:p>
            <a:r>
              <a:rPr lang="de-DE" sz="1067" dirty="0"/>
              <a:t>KIT</a:t>
            </a:r>
            <a:r>
              <a:rPr lang="de-DE" sz="1067" baseline="0" dirty="0"/>
              <a:t> </a:t>
            </a:r>
            <a:r>
              <a:rPr lang="de-DE" sz="1067" dirty="0"/>
              <a:t>– The</a:t>
            </a:r>
            <a:r>
              <a:rPr lang="de-DE" sz="1067" baseline="0" dirty="0"/>
              <a:t> Research University in </a:t>
            </a:r>
            <a:r>
              <a:rPr lang="de-DE" sz="1067" baseline="0" dirty="0" err="1"/>
              <a:t>the</a:t>
            </a:r>
            <a:r>
              <a:rPr lang="de-DE" sz="1067" baseline="0" dirty="0"/>
              <a:t> Helmholtz </a:t>
            </a:r>
            <a:r>
              <a:rPr lang="de-DE" sz="1067" baseline="0" dirty="0" err="1"/>
              <a:t>Association</a:t>
            </a:r>
            <a:endParaRPr lang="de-DE" sz="1067" dirty="0"/>
          </a:p>
        </p:txBody>
      </p:sp>
      <p:sp>
        <p:nvSpPr>
          <p:cNvPr id="13" name="Text Box 21"/>
          <p:cNvSpPr txBox="1">
            <a:spLocks noChangeArrowheads="1"/>
          </p:cNvSpPr>
          <p:nvPr/>
        </p:nvSpPr>
        <p:spPr bwMode="auto">
          <a:xfrm>
            <a:off x="514352" y="3258623"/>
            <a:ext cx="8365957" cy="369332"/>
          </a:xfrm>
          <a:prstGeom prst="rect">
            <a:avLst/>
          </a:prstGeom>
          <a:noFill/>
          <a:ln w="9525">
            <a:noFill/>
            <a:miter lim="800000"/>
            <a:headEnd/>
            <a:tailEnd/>
          </a:ln>
          <a:effectLst/>
        </p:spPr>
        <p:txBody>
          <a:bodyPr wrap="square" lIns="0" tIns="0" rIns="0" bIns="0" anchor="ctr">
            <a:spAutoFit/>
          </a:bodyPr>
          <a:lstStyle/>
          <a:p>
            <a:pPr>
              <a:defRPr/>
            </a:pPr>
            <a:r>
              <a:rPr lang="de-DE" sz="1200" dirty="0">
                <a:solidFill>
                  <a:schemeClr val="bg1"/>
                </a:solidFill>
                <a:latin typeface="Arial" pitchFamily="34" charset="0"/>
              </a:rPr>
              <a:t>SOFTWARE DESIGN AND QUALITY GROUP </a:t>
            </a:r>
            <a:br>
              <a:rPr lang="de-DE" sz="1200" dirty="0">
                <a:solidFill>
                  <a:schemeClr val="bg1"/>
                </a:solidFill>
                <a:latin typeface="Arial" pitchFamily="34" charset="0"/>
              </a:rPr>
            </a:br>
            <a:r>
              <a:rPr lang="de-DE" sz="1200" dirty="0">
                <a:solidFill>
                  <a:schemeClr val="bg1"/>
                </a:solidFill>
                <a:latin typeface="Arial" pitchFamily="34" charset="0"/>
              </a:rPr>
              <a:t>INSTITUTE FOR PROGRAM STRUCTURES AND DATA ORGANIZATION, FACULTY OF INFORMATICS</a:t>
            </a:r>
          </a:p>
        </p:txBody>
      </p:sp>
      <p:sp>
        <p:nvSpPr>
          <p:cNvPr id="14" name="Text Box 14"/>
          <p:cNvSpPr txBox="1">
            <a:spLocks noChangeArrowheads="1"/>
          </p:cNvSpPr>
          <p:nvPr/>
        </p:nvSpPr>
        <p:spPr bwMode="auto">
          <a:xfrm>
            <a:off x="9744406" y="6402018"/>
            <a:ext cx="2302933" cy="328231"/>
          </a:xfrm>
          <a:prstGeom prst="rect">
            <a:avLst/>
          </a:prstGeom>
          <a:noFill/>
          <a:ln w="9525">
            <a:noFill/>
            <a:miter lim="800000"/>
            <a:headEnd/>
            <a:tailEnd/>
          </a:ln>
          <a:effectLst/>
        </p:spPr>
        <p:txBody>
          <a:bodyPr lIns="0" tIns="0" rIns="0" bIns="0">
            <a:spAutoFit/>
          </a:bodyPr>
          <a:lstStyle/>
          <a:p>
            <a:pPr algn="r">
              <a:defRPr/>
            </a:pPr>
            <a:r>
              <a:rPr lang="de-DE" sz="2133" b="1" dirty="0">
                <a:solidFill>
                  <a:schemeClr val="bg1"/>
                </a:solidFill>
              </a:rPr>
              <a:t>www.kit.edu</a:t>
            </a:r>
          </a:p>
        </p:txBody>
      </p:sp>
      <p:pic>
        <p:nvPicPr>
          <p:cNvPr id="15" name="Picture 13" descr="KIT-Logo-rgb_e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518400" y="460800"/>
            <a:ext cx="2141349" cy="98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Grafik 5">
            <a:extLst>
              <a:ext uri="{FF2B5EF4-FFF2-40B4-BE49-F238E27FC236}">
                <a16:creationId xmlns:a16="http://schemas.microsoft.com/office/drawing/2014/main" id="{A8A86A63-F1A9-4318-BE8C-E02DBEBA4666}"/>
              </a:ext>
            </a:extLst>
          </p:cNvPr>
          <p:cNvPicPr>
            <a:picLocks noChangeAspect="1"/>
          </p:cNvPicPr>
          <p:nvPr userDrawn="1"/>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224459" y="460800"/>
            <a:ext cx="1499256" cy="753947"/>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baseline="0"/>
            </a:lvl1pPr>
          </a:lstStyle>
          <a:p>
            <a:r>
              <a:rPr lang="de-DE" dirty="0"/>
              <a:t>Click </a:t>
            </a:r>
            <a:r>
              <a:rPr lang="de-DE" dirty="0" err="1"/>
              <a:t>to</a:t>
            </a:r>
            <a:r>
              <a:rPr lang="de-DE" dirty="0"/>
              <a:t> </a:t>
            </a:r>
            <a:r>
              <a:rPr lang="de-DE" dirty="0" err="1"/>
              <a:t>edit</a:t>
            </a:r>
            <a:r>
              <a:rPr lang="de-DE" dirty="0"/>
              <a:t> </a:t>
            </a:r>
            <a:r>
              <a:rPr lang="de-DE" dirty="0" err="1"/>
              <a:t>slide</a:t>
            </a:r>
            <a:r>
              <a:rPr lang="de-DE" dirty="0"/>
              <a:t> </a:t>
            </a:r>
            <a:r>
              <a:rPr lang="de-DE" dirty="0" err="1"/>
              <a:t>master</a:t>
            </a:r>
            <a:endParaRPr lang="de-DE" dirty="0"/>
          </a:p>
        </p:txBody>
      </p:sp>
      <p:sp>
        <p:nvSpPr>
          <p:cNvPr id="3" name="Vertikaler Textplatzhalter 2"/>
          <p:cNvSpPr>
            <a:spLocks noGrp="1"/>
          </p:cNvSpPr>
          <p:nvPr>
            <p:ph type="body" orient="vert" idx="1" hasCustomPrompt="1"/>
          </p:nvPr>
        </p:nvSpPr>
        <p:spPr/>
        <p:txBody>
          <a:bodyPr vert="eaVert"/>
          <a:lstStyle>
            <a:lvl1pPr>
              <a:defRPr/>
            </a:lvl1pPr>
            <a:lvl2pPr>
              <a:defRPr/>
            </a:lvl2pPr>
            <a:lvl3pPr>
              <a:defRPr baseline="0"/>
            </a:lvl3pPr>
            <a:lvl4pPr>
              <a:defRPr baseline="0"/>
            </a:lvl4pPr>
            <a:lvl5pPr>
              <a:defRPr baseline="0"/>
            </a:lvl5pPr>
          </a:lstStyle>
          <a:p>
            <a:pPr lvl="0"/>
            <a:r>
              <a:rPr lang="de-DE" dirty="0"/>
              <a:t>Edit </a:t>
            </a:r>
            <a:r>
              <a:rPr lang="de-DE" dirty="0" err="1"/>
              <a:t>slide</a:t>
            </a:r>
            <a:r>
              <a:rPr lang="de-DE" dirty="0"/>
              <a:t> </a:t>
            </a:r>
            <a:r>
              <a:rPr lang="de-DE" dirty="0" err="1"/>
              <a:t>master</a:t>
            </a:r>
            <a:endParaRPr lang="de-DE" dirty="0"/>
          </a:p>
          <a:p>
            <a:pPr lvl="1"/>
            <a:r>
              <a:rPr lang="de-DE" dirty="0"/>
              <a:t>Second </a:t>
            </a:r>
            <a:r>
              <a:rPr lang="de-DE" dirty="0" err="1"/>
              <a:t>level</a:t>
            </a:r>
            <a:endParaRPr lang="de-DE" dirty="0"/>
          </a:p>
          <a:p>
            <a:pPr lvl="2"/>
            <a:r>
              <a:rPr lang="de-DE" dirty="0"/>
              <a:t>Third </a:t>
            </a:r>
            <a:r>
              <a:rPr lang="de-DE" dirty="0" err="1"/>
              <a:t>level</a:t>
            </a:r>
            <a:endParaRPr lang="de-DE" dirty="0"/>
          </a:p>
          <a:p>
            <a:pPr lvl="3"/>
            <a:r>
              <a:rPr lang="de-DE" dirty="0" err="1"/>
              <a:t>Fourth</a:t>
            </a:r>
            <a:r>
              <a:rPr lang="de-DE" dirty="0"/>
              <a:t> </a:t>
            </a:r>
            <a:r>
              <a:rPr lang="de-DE" dirty="0" err="1"/>
              <a:t>level</a:t>
            </a:r>
            <a:endParaRPr lang="de-DE" dirty="0"/>
          </a:p>
          <a:p>
            <a:pPr lvl="4"/>
            <a:r>
              <a:rPr lang="de-DE" dirty="0" err="1"/>
              <a:t>Fifth</a:t>
            </a:r>
            <a:r>
              <a:rPr lang="de-DE" dirty="0"/>
              <a:t> </a:t>
            </a:r>
            <a:r>
              <a:rPr lang="de-DE" dirty="0" err="1"/>
              <a:t>level</a:t>
            </a:r>
            <a:endParaRPr lang="de-D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hasCustomPrompt="1"/>
          </p:nvPr>
        </p:nvSpPr>
        <p:spPr>
          <a:xfrm>
            <a:off x="8879418" y="333375"/>
            <a:ext cx="2785533" cy="5759451"/>
          </a:xfrm>
        </p:spPr>
        <p:txBody>
          <a:bodyPr vert="eaVert"/>
          <a:lstStyle>
            <a:lvl1pPr>
              <a:defRPr/>
            </a:lvl1pPr>
          </a:lstStyle>
          <a:p>
            <a:r>
              <a:rPr lang="de-DE" dirty="0"/>
              <a:t>Click </a:t>
            </a:r>
            <a:r>
              <a:rPr lang="de-DE" dirty="0" err="1"/>
              <a:t>to</a:t>
            </a:r>
            <a:r>
              <a:rPr lang="de-DE" dirty="0"/>
              <a:t> </a:t>
            </a:r>
            <a:r>
              <a:rPr lang="de-DE" dirty="0" err="1"/>
              <a:t>edit</a:t>
            </a:r>
            <a:r>
              <a:rPr lang="de-DE" dirty="0"/>
              <a:t> </a:t>
            </a:r>
            <a:r>
              <a:rPr lang="de-DE" dirty="0" err="1"/>
              <a:t>slide</a:t>
            </a:r>
            <a:r>
              <a:rPr lang="de-DE" dirty="0"/>
              <a:t> </a:t>
            </a:r>
            <a:r>
              <a:rPr lang="de-DE" dirty="0" err="1"/>
              <a:t>master</a:t>
            </a:r>
            <a:endParaRPr lang="de-DE" dirty="0"/>
          </a:p>
        </p:txBody>
      </p:sp>
      <p:sp>
        <p:nvSpPr>
          <p:cNvPr id="3" name="Vertikaler Textplatzhalter 2"/>
          <p:cNvSpPr>
            <a:spLocks noGrp="1"/>
          </p:cNvSpPr>
          <p:nvPr>
            <p:ph type="body" orient="vert" idx="1" hasCustomPrompt="1"/>
          </p:nvPr>
        </p:nvSpPr>
        <p:spPr>
          <a:xfrm>
            <a:off x="520700" y="333375"/>
            <a:ext cx="8155517" cy="5759451"/>
          </a:xfrm>
        </p:spPr>
        <p:txBody>
          <a:bodyPr vert="eaVert"/>
          <a:lstStyle>
            <a:lvl1pPr>
              <a:defRPr baseline="0"/>
            </a:lvl1pPr>
            <a:lvl2pPr>
              <a:defRPr baseline="0"/>
            </a:lvl2pPr>
            <a:lvl3pPr>
              <a:defRPr baseline="0"/>
            </a:lvl3pPr>
            <a:lvl4pPr>
              <a:defRPr baseline="0"/>
            </a:lvl4pPr>
            <a:lvl5pPr>
              <a:defRPr baseline="0"/>
            </a:lvl5pPr>
          </a:lstStyle>
          <a:p>
            <a:pPr lvl="0"/>
            <a:r>
              <a:rPr lang="de-DE" dirty="0"/>
              <a:t>Edit </a:t>
            </a:r>
            <a:r>
              <a:rPr lang="de-DE" dirty="0" err="1"/>
              <a:t>slide</a:t>
            </a:r>
            <a:r>
              <a:rPr lang="de-DE" dirty="0"/>
              <a:t> </a:t>
            </a:r>
            <a:r>
              <a:rPr lang="de-DE" dirty="0" err="1"/>
              <a:t>master</a:t>
            </a:r>
            <a:endParaRPr lang="de-DE" dirty="0"/>
          </a:p>
          <a:p>
            <a:pPr lvl="1"/>
            <a:r>
              <a:rPr lang="de-DE" dirty="0"/>
              <a:t>Second </a:t>
            </a:r>
            <a:r>
              <a:rPr lang="de-DE" dirty="0" err="1"/>
              <a:t>level</a:t>
            </a:r>
            <a:endParaRPr lang="de-DE" dirty="0"/>
          </a:p>
          <a:p>
            <a:pPr lvl="2"/>
            <a:r>
              <a:rPr lang="de-DE" dirty="0"/>
              <a:t>Third </a:t>
            </a:r>
            <a:r>
              <a:rPr lang="de-DE" dirty="0" err="1"/>
              <a:t>level</a:t>
            </a:r>
            <a:endParaRPr lang="de-DE" dirty="0"/>
          </a:p>
          <a:p>
            <a:pPr lvl="3"/>
            <a:r>
              <a:rPr lang="de-DE" dirty="0" err="1"/>
              <a:t>Fourth</a:t>
            </a:r>
            <a:r>
              <a:rPr lang="de-DE" dirty="0"/>
              <a:t> </a:t>
            </a:r>
            <a:r>
              <a:rPr lang="de-DE" dirty="0" err="1"/>
              <a:t>level</a:t>
            </a:r>
            <a:endParaRPr lang="de-DE" dirty="0"/>
          </a:p>
          <a:p>
            <a:pPr lvl="4"/>
            <a:r>
              <a:rPr lang="de-DE" dirty="0" err="1"/>
              <a:t>Fifth</a:t>
            </a:r>
            <a:r>
              <a:rPr lang="de-DE" dirty="0"/>
              <a:t> </a:t>
            </a:r>
            <a:r>
              <a:rPr lang="de-DE" dirty="0" err="1"/>
              <a:t>level</a:t>
            </a:r>
            <a:endParaRPr lang="de-D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baseline="0"/>
            </a:lvl1pPr>
          </a:lstStyle>
          <a:p>
            <a:r>
              <a:rPr lang="de-DE" dirty="0"/>
              <a:t>Click </a:t>
            </a:r>
            <a:r>
              <a:rPr lang="de-DE" dirty="0" err="1"/>
              <a:t>to</a:t>
            </a:r>
            <a:r>
              <a:rPr lang="de-DE" dirty="0"/>
              <a:t> </a:t>
            </a:r>
            <a:r>
              <a:rPr lang="de-DE" dirty="0" err="1"/>
              <a:t>edit</a:t>
            </a:r>
            <a:r>
              <a:rPr lang="de-DE" dirty="0"/>
              <a:t> </a:t>
            </a:r>
            <a:r>
              <a:rPr lang="de-DE" dirty="0" err="1"/>
              <a:t>slide</a:t>
            </a:r>
            <a:r>
              <a:rPr lang="de-DE" dirty="0"/>
              <a:t> </a:t>
            </a:r>
            <a:r>
              <a:rPr lang="de-DE" dirty="0" err="1"/>
              <a:t>master</a:t>
            </a:r>
            <a:endParaRPr lang="de-DE" dirty="0"/>
          </a:p>
        </p:txBody>
      </p:sp>
      <p:sp>
        <p:nvSpPr>
          <p:cNvPr id="3" name="Inhaltsplatzhalter 2"/>
          <p:cNvSpPr>
            <a:spLocks noGrp="1"/>
          </p:cNvSpPr>
          <p:nvPr>
            <p:ph idx="1" hasCustomPrompt="1"/>
          </p:nvPr>
        </p:nvSpPr>
        <p:spPr/>
        <p:txBody>
          <a:bodyPr/>
          <a:lstStyle>
            <a:lvl1pPr>
              <a:defRPr sz="2800" baseline="0"/>
            </a:lvl1pPr>
            <a:lvl2pPr>
              <a:defRPr sz="2400" baseline="0"/>
            </a:lvl2pPr>
            <a:lvl3pPr>
              <a:defRPr sz="2000" baseline="0"/>
            </a:lvl3pPr>
            <a:lvl4pPr>
              <a:defRPr sz="2000" baseline="0"/>
            </a:lvl4pPr>
            <a:lvl5pPr>
              <a:defRPr sz="2000" baseline="0"/>
            </a:lvl5pPr>
          </a:lstStyle>
          <a:p>
            <a:pPr lvl="0"/>
            <a:r>
              <a:rPr lang="de-DE" dirty="0"/>
              <a:t>Edit </a:t>
            </a:r>
            <a:r>
              <a:rPr lang="de-DE" dirty="0" err="1"/>
              <a:t>slide</a:t>
            </a:r>
            <a:r>
              <a:rPr lang="de-DE" dirty="0"/>
              <a:t> </a:t>
            </a:r>
            <a:r>
              <a:rPr lang="de-DE" dirty="0" err="1"/>
              <a:t>master</a:t>
            </a:r>
            <a:endParaRPr lang="de-DE" dirty="0"/>
          </a:p>
          <a:p>
            <a:pPr lvl="1"/>
            <a:r>
              <a:rPr lang="de-DE" dirty="0"/>
              <a:t>Second </a:t>
            </a:r>
            <a:r>
              <a:rPr lang="de-DE" dirty="0" err="1"/>
              <a:t>level</a:t>
            </a:r>
            <a:endParaRPr lang="de-DE" dirty="0"/>
          </a:p>
          <a:p>
            <a:pPr lvl="2"/>
            <a:r>
              <a:rPr lang="de-DE" dirty="0"/>
              <a:t>Third </a:t>
            </a:r>
            <a:r>
              <a:rPr lang="de-DE" dirty="0" err="1"/>
              <a:t>level</a:t>
            </a:r>
            <a:endParaRPr lang="de-DE" dirty="0"/>
          </a:p>
          <a:p>
            <a:pPr lvl="3"/>
            <a:r>
              <a:rPr lang="de-DE" dirty="0" err="1"/>
              <a:t>Fourth</a:t>
            </a:r>
            <a:r>
              <a:rPr lang="de-DE" dirty="0"/>
              <a:t> </a:t>
            </a:r>
            <a:r>
              <a:rPr lang="de-DE" dirty="0" err="1"/>
              <a:t>level</a:t>
            </a:r>
            <a:endParaRPr lang="de-DE" dirty="0"/>
          </a:p>
          <a:p>
            <a:pPr lvl="4"/>
            <a:r>
              <a:rPr lang="de-DE" dirty="0" err="1"/>
              <a:t>Fifth</a:t>
            </a:r>
            <a:r>
              <a:rPr lang="de-DE" dirty="0"/>
              <a:t> </a:t>
            </a:r>
            <a:r>
              <a:rPr lang="de-DE" dirty="0" err="1"/>
              <a:t>level</a:t>
            </a:r>
            <a:endParaRPr lang="de-D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963084" y="4406901"/>
            <a:ext cx="10363200" cy="1362075"/>
          </a:xfrm>
        </p:spPr>
        <p:txBody>
          <a:bodyPr anchor="t"/>
          <a:lstStyle>
            <a:lvl1pPr algn="l">
              <a:defRPr sz="5333" b="1" cap="all" baseline="0"/>
            </a:lvl1pPr>
          </a:lstStyle>
          <a:p>
            <a:r>
              <a:rPr lang="de-DE" dirty="0"/>
              <a:t>Click </a:t>
            </a:r>
            <a:r>
              <a:rPr lang="de-DE" dirty="0" err="1"/>
              <a:t>to</a:t>
            </a:r>
            <a:r>
              <a:rPr lang="de-DE" dirty="0"/>
              <a:t> </a:t>
            </a:r>
            <a:r>
              <a:rPr lang="de-DE" dirty="0" err="1"/>
              <a:t>edit</a:t>
            </a:r>
            <a:r>
              <a:rPr lang="de-DE" dirty="0"/>
              <a:t> </a:t>
            </a:r>
            <a:r>
              <a:rPr lang="de-DE" dirty="0" err="1"/>
              <a:t>slide</a:t>
            </a:r>
            <a:r>
              <a:rPr lang="de-DE" dirty="0"/>
              <a:t> </a:t>
            </a:r>
            <a:r>
              <a:rPr lang="de-DE" dirty="0" err="1"/>
              <a:t>master</a:t>
            </a:r>
            <a:r>
              <a:rPr lang="de-DE" dirty="0"/>
              <a:t> </a:t>
            </a:r>
          </a:p>
        </p:txBody>
      </p:sp>
      <p:sp>
        <p:nvSpPr>
          <p:cNvPr id="3" name="Textplatzhalter 2"/>
          <p:cNvSpPr>
            <a:spLocks noGrp="1"/>
          </p:cNvSpPr>
          <p:nvPr>
            <p:ph type="body" idx="1" hasCustomPrompt="1"/>
          </p:nvPr>
        </p:nvSpPr>
        <p:spPr>
          <a:xfrm>
            <a:off x="963084" y="2906713"/>
            <a:ext cx="10363200" cy="1500187"/>
          </a:xfrm>
        </p:spPr>
        <p:txBody>
          <a:bodyPr anchor="b"/>
          <a:lstStyle>
            <a:lvl1pPr marL="0" indent="0">
              <a:buNone/>
              <a:defRPr sz="2667" baseline="0"/>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de-DE" dirty="0"/>
              <a:t>Edit </a:t>
            </a:r>
            <a:r>
              <a:rPr lang="de-DE" dirty="0" err="1"/>
              <a:t>slide</a:t>
            </a:r>
            <a:r>
              <a:rPr lang="de-DE" dirty="0"/>
              <a:t> </a:t>
            </a:r>
            <a:r>
              <a:rPr lang="de-DE" dirty="0" err="1"/>
              <a:t>master</a:t>
            </a:r>
            <a:endParaRPr lang="de-D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baseline="0"/>
            </a:lvl1pPr>
          </a:lstStyle>
          <a:p>
            <a:r>
              <a:rPr lang="de-DE" dirty="0"/>
              <a:t>Click </a:t>
            </a:r>
            <a:r>
              <a:rPr lang="de-DE" dirty="0" err="1"/>
              <a:t>to</a:t>
            </a:r>
            <a:r>
              <a:rPr lang="de-DE" dirty="0"/>
              <a:t> </a:t>
            </a:r>
            <a:r>
              <a:rPr lang="de-DE" dirty="0" err="1"/>
              <a:t>edit</a:t>
            </a:r>
            <a:r>
              <a:rPr lang="de-DE" dirty="0"/>
              <a:t> </a:t>
            </a:r>
            <a:r>
              <a:rPr lang="de-DE" dirty="0" err="1"/>
              <a:t>slide</a:t>
            </a:r>
            <a:r>
              <a:rPr lang="de-DE" dirty="0"/>
              <a:t> </a:t>
            </a:r>
            <a:r>
              <a:rPr lang="de-DE" dirty="0" err="1"/>
              <a:t>master</a:t>
            </a:r>
            <a:endParaRPr lang="de-DE" dirty="0"/>
          </a:p>
        </p:txBody>
      </p:sp>
      <p:sp>
        <p:nvSpPr>
          <p:cNvPr id="3" name="Inhaltsplatzhalter 2"/>
          <p:cNvSpPr>
            <a:spLocks noGrp="1"/>
          </p:cNvSpPr>
          <p:nvPr>
            <p:ph sz="half" idx="1" hasCustomPrompt="1"/>
          </p:nvPr>
        </p:nvSpPr>
        <p:spPr>
          <a:xfrm>
            <a:off x="522817" y="1198563"/>
            <a:ext cx="5469467" cy="4894263"/>
          </a:xfrm>
        </p:spPr>
        <p:txBody>
          <a:bodyPr/>
          <a:lstStyle>
            <a:lvl1pPr>
              <a:defRPr sz="3733" baseline="0"/>
            </a:lvl1pPr>
            <a:lvl2pPr>
              <a:defRPr sz="3200" baseline="0"/>
            </a:lvl2pPr>
            <a:lvl3pPr>
              <a:defRPr sz="2667" baseline="0"/>
            </a:lvl3pPr>
            <a:lvl4pPr>
              <a:defRPr sz="2400" baseline="0"/>
            </a:lvl4pPr>
            <a:lvl5pPr>
              <a:defRPr sz="2400" baseline="0"/>
            </a:lvl5pPr>
            <a:lvl6pPr>
              <a:defRPr sz="2400"/>
            </a:lvl6pPr>
            <a:lvl7pPr>
              <a:defRPr sz="2400"/>
            </a:lvl7pPr>
            <a:lvl8pPr>
              <a:defRPr sz="2400"/>
            </a:lvl8pPr>
            <a:lvl9pPr>
              <a:defRPr sz="2400"/>
            </a:lvl9pPr>
          </a:lstStyle>
          <a:p>
            <a:pPr lvl="0"/>
            <a:r>
              <a:rPr lang="de-DE" dirty="0"/>
              <a:t>Edit </a:t>
            </a:r>
            <a:r>
              <a:rPr lang="de-DE" dirty="0" err="1"/>
              <a:t>slide</a:t>
            </a:r>
            <a:r>
              <a:rPr lang="de-DE" dirty="0"/>
              <a:t> </a:t>
            </a:r>
            <a:r>
              <a:rPr lang="de-DE" dirty="0" err="1"/>
              <a:t>master</a:t>
            </a:r>
            <a:endParaRPr lang="de-DE" dirty="0"/>
          </a:p>
          <a:p>
            <a:pPr lvl="1"/>
            <a:r>
              <a:rPr lang="de-DE" dirty="0"/>
              <a:t>Second </a:t>
            </a:r>
            <a:r>
              <a:rPr lang="de-DE" dirty="0" err="1"/>
              <a:t>level</a:t>
            </a:r>
            <a:endParaRPr lang="de-DE" dirty="0"/>
          </a:p>
          <a:p>
            <a:pPr lvl="2"/>
            <a:r>
              <a:rPr lang="de-DE" dirty="0"/>
              <a:t>Third </a:t>
            </a:r>
            <a:r>
              <a:rPr lang="de-DE" dirty="0" err="1"/>
              <a:t>level</a:t>
            </a:r>
            <a:endParaRPr lang="de-DE" dirty="0"/>
          </a:p>
          <a:p>
            <a:pPr lvl="3"/>
            <a:r>
              <a:rPr lang="de-DE" dirty="0" err="1"/>
              <a:t>Fourth</a:t>
            </a:r>
            <a:r>
              <a:rPr lang="de-DE" dirty="0"/>
              <a:t> </a:t>
            </a:r>
            <a:r>
              <a:rPr lang="de-DE" dirty="0" err="1"/>
              <a:t>level</a:t>
            </a:r>
            <a:endParaRPr lang="de-DE" dirty="0"/>
          </a:p>
          <a:p>
            <a:pPr lvl="4"/>
            <a:r>
              <a:rPr lang="de-DE" dirty="0" err="1"/>
              <a:t>Fifth</a:t>
            </a:r>
            <a:r>
              <a:rPr lang="de-DE" dirty="0"/>
              <a:t> </a:t>
            </a:r>
            <a:r>
              <a:rPr lang="de-DE" dirty="0" err="1"/>
              <a:t>level</a:t>
            </a:r>
            <a:endParaRPr lang="de-DE" dirty="0"/>
          </a:p>
        </p:txBody>
      </p:sp>
      <p:sp>
        <p:nvSpPr>
          <p:cNvPr id="4" name="Inhaltsplatzhalter 3"/>
          <p:cNvSpPr>
            <a:spLocks noGrp="1"/>
          </p:cNvSpPr>
          <p:nvPr>
            <p:ph sz="half" idx="2" hasCustomPrompt="1"/>
          </p:nvPr>
        </p:nvSpPr>
        <p:spPr>
          <a:xfrm>
            <a:off x="6195484" y="1198563"/>
            <a:ext cx="5469467" cy="4894263"/>
          </a:xfrm>
        </p:spPr>
        <p:txBody>
          <a:bodyPr/>
          <a:lstStyle>
            <a:lvl1pPr>
              <a:defRPr sz="3733" baseline="0"/>
            </a:lvl1pPr>
            <a:lvl2pPr>
              <a:defRPr sz="3200" baseline="0"/>
            </a:lvl2pPr>
            <a:lvl3pPr>
              <a:defRPr sz="2667" baseline="0"/>
            </a:lvl3pPr>
            <a:lvl4pPr>
              <a:defRPr sz="2400" baseline="0"/>
            </a:lvl4pPr>
            <a:lvl5pPr>
              <a:defRPr sz="2400" baseline="0"/>
            </a:lvl5pPr>
            <a:lvl6pPr>
              <a:defRPr sz="2400"/>
            </a:lvl6pPr>
            <a:lvl7pPr>
              <a:defRPr sz="2400"/>
            </a:lvl7pPr>
            <a:lvl8pPr>
              <a:defRPr sz="2400"/>
            </a:lvl8pPr>
            <a:lvl9pPr>
              <a:defRPr sz="2400"/>
            </a:lvl9pPr>
          </a:lstStyle>
          <a:p>
            <a:pPr lvl="0"/>
            <a:r>
              <a:rPr lang="de-DE" dirty="0"/>
              <a:t>Edit </a:t>
            </a:r>
            <a:r>
              <a:rPr lang="de-DE" dirty="0" err="1"/>
              <a:t>slide</a:t>
            </a:r>
            <a:r>
              <a:rPr lang="de-DE" dirty="0"/>
              <a:t> </a:t>
            </a:r>
            <a:r>
              <a:rPr lang="de-DE" dirty="0" err="1"/>
              <a:t>master</a:t>
            </a:r>
            <a:endParaRPr lang="de-DE" dirty="0"/>
          </a:p>
          <a:p>
            <a:pPr lvl="1"/>
            <a:r>
              <a:rPr lang="de-DE" dirty="0"/>
              <a:t>Second </a:t>
            </a:r>
            <a:r>
              <a:rPr lang="de-DE" dirty="0" err="1"/>
              <a:t>level</a:t>
            </a:r>
            <a:endParaRPr lang="de-DE" dirty="0"/>
          </a:p>
          <a:p>
            <a:pPr lvl="2"/>
            <a:r>
              <a:rPr lang="de-DE" dirty="0"/>
              <a:t>Third </a:t>
            </a:r>
            <a:r>
              <a:rPr lang="de-DE" dirty="0" err="1"/>
              <a:t>level</a:t>
            </a:r>
            <a:endParaRPr lang="de-DE" dirty="0"/>
          </a:p>
          <a:p>
            <a:pPr lvl="3"/>
            <a:r>
              <a:rPr lang="de-DE" dirty="0" err="1"/>
              <a:t>Fourth</a:t>
            </a:r>
            <a:r>
              <a:rPr lang="de-DE" dirty="0"/>
              <a:t> </a:t>
            </a:r>
            <a:r>
              <a:rPr lang="de-DE" dirty="0" err="1"/>
              <a:t>level</a:t>
            </a:r>
            <a:endParaRPr lang="de-DE" dirty="0"/>
          </a:p>
          <a:p>
            <a:pPr lvl="4"/>
            <a:r>
              <a:rPr lang="de-DE" dirty="0" err="1"/>
              <a:t>Fifth</a:t>
            </a:r>
            <a:r>
              <a:rPr lang="de-DE" dirty="0"/>
              <a:t> </a:t>
            </a:r>
            <a:r>
              <a:rPr lang="de-DE" dirty="0" err="1"/>
              <a:t>level</a:t>
            </a:r>
            <a:endParaRPr lang="de-D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09600" y="274639"/>
            <a:ext cx="10972800" cy="1143000"/>
          </a:xfrm>
        </p:spPr>
        <p:txBody>
          <a:bodyPr/>
          <a:lstStyle>
            <a:lvl1pPr>
              <a:defRPr baseline="0"/>
            </a:lvl1pPr>
          </a:lstStyle>
          <a:p>
            <a:r>
              <a:rPr lang="de-DE" dirty="0"/>
              <a:t>Click </a:t>
            </a:r>
            <a:r>
              <a:rPr lang="de-DE" dirty="0" err="1"/>
              <a:t>to</a:t>
            </a:r>
            <a:r>
              <a:rPr lang="de-DE" dirty="0"/>
              <a:t> </a:t>
            </a:r>
            <a:r>
              <a:rPr lang="de-DE" dirty="0" err="1"/>
              <a:t>edit</a:t>
            </a:r>
            <a:r>
              <a:rPr lang="de-DE" dirty="0"/>
              <a:t> </a:t>
            </a:r>
            <a:r>
              <a:rPr lang="de-DE" dirty="0" err="1"/>
              <a:t>slide</a:t>
            </a:r>
            <a:r>
              <a:rPr lang="de-DE" dirty="0"/>
              <a:t> </a:t>
            </a:r>
            <a:r>
              <a:rPr lang="de-DE" dirty="0" err="1"/>
              <a:t>master</a:t>
            </a:r>
            <a:endParaRPr lang="de-DE" dirty="0"/>
          </a:p>
        </p:txBody>
      </p:sp>
      <p:sp>
        <p:nvSpPr>
          <p:cNvPr id="3" name="Textplatzhalter 2"/>
          <p:cNvSpPr>
            <a:spLocks noGrp="1"/>
          </p:cNvSpPr>
          <p:nvPr>
            <p:ph type="body" idx="1" hasCustomPrompt="1"/>
          </p:nvPr>
        </p:nvSpPr>
        <p:spPr>
          <a:xfrm>
            <a:off x="609600" y="1535113"/>
            <a:ext cx="5386917" cy="639763"/>
          </a:xfrm>
        </p:spPr>
        <p:txBody>
          <a:bodyPr anchor="b"/>
          <a:lstStyle>
            <a:lvl1pPr marL="0" indent="0">
              <a:buNone/>
              <a:defRPr sz="3200" b="1" baseline="0"/>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de-DE" dirty="0"/>
              <a:t>Edit </a:t>
            </a:r>
            <a:r>
              <a:rPr lang="de-DE" dirty="0" err="1"/>
              <a:t>slide</a:t>
            </a:r>
            <a:r>
              <a:rPr lang="de-DE" dirty="0"/>
              <a:t> </a:t>
            </a:r>
            <a:r>
              <a:rPr lang="de-DE" dirty="0" err="1"/>
              <a:t>master</a:t>
            </a:r>
            <a:endParaRPr lang="de-DE" dirty="0"/>
          </a:p>
        </p:txBody>
      </p:sp>
      <p:sp>
        <p:nvSpPr>
          <p:cNvPr id="4" name="Inhaltsplatzhalter 3"/>
          <p:cNvSpPr>
            <a:spLocks noGrp="1"/>
          </p:cNvSpPr>
          <p:nvPr>
            <p:ph sz="half" idx="2" hasCustomPrompt="1"/>
          </p:nvPr>
        </p:nvSpPr>
        <p:spPr>
          <a:xfrm>
            <a:off x="609600" y="2174875"/>
            <a:ext cx="5386917" cy="3951288"/>
          </a:xfrm>
        </p:spPr>
        <p:txBody>
          <a:bodyPr/>
          <a:lstStyle>
            <a:lvl1pPr>
              <a:defRPr sz="3200" baseline="0"/>
            </a:lvl1pPr>
            <a:lvl2pPr>
              <a:defRPr sz="2667" baseline="0"/>
            </a:lvl2pPr>
            <a:lvl3pPr>
              <a:defRPr sz="2400" baseline="0"/>
            </a:lvl3pPr>
            <a:lvl4pPr>
              <a:defRPr sz="2133" baseline="0"/>
            </a:lvl4pPr>
            <a:lvl5pPr>
              <a:defRPr sz="2133" baseline="0"/>
            </a:lvl5pPr>
            <a:lvl6pPr>
              <a:defRPr sz="2133"/>
            </a:lvl6pPr>
            <a:lvl7pPr>
              <a:defRPr sz="2133"/>
            </a:lvl7pPr>
            <a:lvl8pPr>
              <a:defRPr sz="2133"/>
            </a:lvl8pPr>
            <a:lvl9pPr>
              <a:defRPr sz="2133"/>
            </a:lvl9pPr>
          </a:lstStyle>
          <a:p>
            <a:pPr lvl="0"/>
            <a:r>
              <a:rPr lang="de-DE" dirty="0"/>
              <a:t>Edit </a:t>
            </a:r>
            <a:r>
              <a:rPr lang="de-DE" dirty="0" err="1"/>
              <a:t>slide</a:t>
            </a:r>
            <a:r>
              <a:rPr lang="de-DE" dirty="0"/>
              <a:t> </a:t>
            </a:r>
            <a:r>
              <a:rPr lang="de-DE" dirty="0" err="1"/>
              <a:t>master</a:t>
            </a:r>
            <a:endParaRPr lang="de-DE" dirty="0"/>
          </a:p>
          <a:p>
            <a:pPr lvl="1"/>
            <a:r>
              <a:rPr lang="de-DE" dirty="0"/>
              <a:t>Second </a:t>
            </a:r>
            <a:r>
              <a:rPr lang="de-DE" dirty="0" err="1"/>
              <a:t>level</a:t>
            </a:r>
            <a:endParaRPr lang="de-DE" dirty="0"/>
          </a:p>
          <a:p>
            <a:pPr lvl="2"/>
            <a:r>
              <a:rPr lang="de-DE" dirty="0"/>
              <a:t>Third </a:t>
            </a:r>
            <a:r>
              <a:rPr lang="de-DE" dirty="0" err="1"/>
              <a:t>level</a:t>
            </a:r>
            <a:endParaRPr lang="de-DE" dirty="0"/>
          </a:p>
          <a:p>
            <a:pPr lvl="3"/>
            <a:r>
              <a:rPr lang="de-DE" dirty="0" err="1"/>
              <a:t>Fourth</a:t>
            </a:r>
            <a:r>
              <a:rPr lang="de-DE" dirty="0"/>
              <a:t> </a:t>
            </a:r>
            <a:r>
              <a:rPr lang="de-DE" dirty="0" err="1"/>
              <a:t>level</a:t>
            </a:r>
            <a:endParaRPr lang="de-DE" dirty="0"/>
          </a:p>
          <a:p>
            <a:pPr lvl="4"/>
            <a:r>
              <a:rPr lang="de-DE" dirty="0" err="1"/>
              <a:t>Fifth</a:t>
            </a:r>
            <a:r>
              <a:rPr lang="de-DE" dirty="0"/>
              <a:t> </a:t>
            </a:r>
            <a:r>
              <a:rPr lang="de-DE" dirty="0" err="1"/>
              <a:t>level</a:t>
            </a:r>
            <a:endParaRPr lang="de-DE" dirty="0"/>
          </a:p>
        </p:txBody>
      </p:sp>
      <p:sp>
        <p:nvSpPr>
          <p:cNvPr id="5" name="Textplatzhalter 4"/>
          <p:cNvSpPr>
            <a:spLocks noGrp="1"/>
          </p:cNvSpPr>
          <p:nvPr>
            <p:ph type="body" sz="quarter" idx="3" hasCustomPrompt="1"/>
          </p:nvPr>
        </p:nvSpPr>
        <p:spPr>
          <a:xfrm>
            <a:off x="6193369" y="1535113"/>
            <a:ext cx="5389033" cy="639763"/>
          </a:xfrm>
        </p:spPr>
        <p:txBody>
          <a:bodyPr anchor="b"/>
          <a:lstStyle>
            <a:lvl1pPr marL="0" indent="0">
              <a:buNone/>
              <a:defRPr sz="3200" b="1" baseline="0"/>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de-DE" dirty="0"/>
              <a:t>Edit </a:t>
            </a:r>
            <a:r>
              <a:rPr lang="de-DE" dirty="0" err="1"/>
              <a:t>slide</a:t>
            </a:r>
            <a:r>
              <a:rPr lang="de-DE" dirty="0"/>
              <a:t> </a:t>
            </a:r>
            <a:r>
              <a:rPr lang="de-DE" dirty="0" err="1"/>
              <a:t>master</a:t>
            </a:r>
            <a:endParaRPr lang="de-DE" dirty="0"/>
          </a:p>
        </p:txBody>
      </p:sp>
      <p:sp>
        <p:nvSpPr>
          <p:cNvPr id="6" name="Inhaltsplatzhalter 5"/>
          <p:cNvSpPr>
            <a:spLocks noGrp="1"/>
          </p:cNvSpPr>
          <p:nvPr>
            <p:ph sz="quarter" idx="4" hasCustomPrompt="1"/>
          </p:nvPr>
        </p:nvSpPr>
        <p:spPr>
          <a:xfrm>
            <a:off x="6193369" y="2174875"/>
            <a:ext cx="5389033" cy="3951288"/>
          </a:xfrm>
        </p:spPr>
        <p:txBody>
          <a:bodyPr/>
          <a:lstStyle>
            <a:lvl1pPr>
              <a:defRPr sz="3200" baseline="0"/>
            </a:lvl1pPr>
            <a:lvl2pPr>
              <a:defRPr sz="2667" baseline="0"/>
            </a:lvl2pPr>
            <a:lvl3pPr>
              <a:defRPr sz="2400" baseline="0"/>
            </a:lvl3pPr>
            <a:lvl4pPr>
              <a:defRPr sz="2133" baseline="0"/>
            </a:lvl4pPr>
            <a:lvl5pPr>
              <a:defRPr sz="2133" baseline="0"/>
            </a:lvl5pPr>
            <a:lvl6pPr>
              <a:defRPr sz="2133"/>
            </a:lvl6pPr>
            <a:lvl7pPr>
              <a:defRPr sz="2133"/>
            </a:lvl7pPr>
            <a:lvl8pPr>
              <a:defRPr sz="2133"/>
            </a:lvl8pPr>
            <a:lvl9pPr>
              <a:defRPr sz="2133"/>
            </a:lvl9pPr>
          </a:lstStyle>
          <a:p>
            <a:pPr lvl="0"/>
            <a:r>
              <a:rPr lang="de-DE" dirty="0"/>
              <a:t>Edit </a:t>
            </a:r>
            <a:r>
              <a:rPr lang="de-DE" dirty="0" err="1"/>
              <a:t>slide</a:t>
            </a:r>
            <a:r>
              <a:rPr lang="de-DE" dirty="0"/>
              <a:t> </a:t>
            </a:r>
            <a:r>
              <a:rPr lang="de-DE" dirty="0" err="1"/>
              <a:t>master</a:t>
            </a:r>
            <a:endParaRPr lang="de-DE" dirty="0"/>
          </a:p>
          <a:p>
            <a:pPr lvl="1"/>
            <a:r>
              <a:rPr lang="de-DE" dirty="0"/>
              <a:t>Second </a:t>
            </a:r>
            <a:r>
              <a:rPr lang="de-DE" dirty="0" err="1"/>
              <a:t>level</a:t>
            </a:r>
            <a:endParaRPr lang="de-DE" dirty="0"/>
          </a:p>
          <a:p>
            <a:pPr lvl="2"/>
            <a:r>
              <a:rPr lang="de-DE" dirty="0"/>
              <a:t>Third </a:t>
            </a:r>
            <a:r>
              <a:rPr lang="de-DE" dirty="0" err="1"/>
              <a:t>level</a:t>
            </a:r>
            <a:endParaRPr lang="de-DE" dirty="0"/>
          </a:p>
          <a:p>
            <a:pPr lvl="3"/>
            <a:r>
              <a:rPr lang="de-DE" dirty="0" err="1"/>
              <a:t>Fourth</a:t>
            </a:r>
            <a:r>
              <a:rPr lang="de-DE" dirty="0"/>
              <a:t> </a:t>
            </a:r>
            <a:r>
              <a:rPr lang="de-DE" dirty="0" err="1"/>
              <a:t>level</a:t>
            </a:r>
            <a:endParaRPr lang="de-DE" dirty="0"/>
          </a:p>
          <a:p>
            <a:pPr lvl="4"/>
            <a:r>
              <a:rPr lang="de-DE" dirty="0" err="1"/>
              <a:t>Fifth</a:t>
            </a:r>
            <a:r>
              <a:rPr lang="de-DE" dirty="0"/>
              <a:t> </a:t>
            </a:r>
            <a:r>
              <a:rPr lang="de-DE" dirty="0" err="1"/>
              <a:t>level</a:t>
            </a:r>
            <a:endParaRPr lang="de-D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baseline="0"/>
            </a:lvl1pPr>
          </a:lstStyle>
          <a:p>
            <a:r>
              <a:rPr lang="de-DE" dirty="0"/>
              <a:t>Click </a:t>
            </a:r>
            <a:r>
              <a:rPr lang="de-DE" dirty="0" err="1"/>
              <a:t>to</a:t>
            </a:r>
            <a:r>
              <a:rPr lang="de-DE" dirty="0"/>
              <a:t> </a:t>
            </a:r>
            <a:r>
              <a:rPr lang="de-DE" dirty="0" err="1"/>
              <a:t>edit</a:t>
            </a:r>
            <a:r>
              <a:rPr lang="de-DE" dirty="0"/>
              <a:t> </a:t>
            </a:r>
            <a:r>
              <a:rPr lang="de-DE" dirty="0" err="1"/>
              <a:t>slide</a:t>
            </a:r>
            <a:r>
              <a:rPr lang="de-DE" dirty="0"/>
              <a:t> </a:t>
            </a:r>
            <a:r>
              <a:rPr lang="de-DE" dirty="0" err="1"/>
              <a:t>master</a:t>
            </a:r>
            <a:endParaRPr lang="de-D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09602" y="273049"/>
            <a:ext cx="4011084" cy="1162051"/>
          </a:xfrm>
        </p:spPr>
        <p:txBody>
          <a:bodyPr/>
          <a:lstStyle>
            <a:lvl1pPr algn="l">
              <a:defRPr sz="2667" b="1" baseline="0"/>
            </a:lvl1pPr>
          </a:lstStyle>
          <a:p>
            <a:r>
              <a:rPr lang="de-DE" dirty="0"/>
              <a:t>Click </a:t>
            </a:r>
            <a:r>
              <a:rPr lang="de-DE" dirty="0" err="1"/>
              <a:t>to</a:t>
            </a:r>
            <a:r>
              <a:rPr lang="de-DE" dirty="0"/>
              <a:t> </a:t>
            </a:r>
            <a:r>
              <a:rPr lang="de-DE" dirty="0" err="1"/>
              <a:t>edit</a:t>
            </a:r>
            <a:r>
              <a:rPr lang="de-DE" dirty="0"/>
              <a:t> </a:t>
            </a:r>
            <a:r>
              <a:rPr lang="de-DE" dirty="0" err="1"/>
              <a:t>slide</a:t>
            </a:r>
            <a:r>
              <a:rPr lang="de-DE" dirty="0"/>
              <a:t> </a:t>
            </a:r>
            <a:r>
              <a:rPr lang="de-DE" dirty="0" err="1"/>
              <a:t>master</a:t>
            </a:r>
            <a:endParaRPr lang="de-DE" dirty="0"/>
          </a:p>
        </p:txBody>
      </p:sp>
      <p:sp>
        <p:nvSpPr>
          <p:cNvPr id="3" name="Inhaltsplatzhalter 2"/>
          <p:cNvSpPr>
            <a:spLocks noGrp="1"/>
          </p:cNvSpPr>
          <p:nvPr>
            <p:ph idx="1" hasCustomPrompt="1"/>
          </p:nvPr>
        </p:nvSpPr>
        <p:spPr>
          <a:xfrm>
            <a:off x="4766733" y="273052"/>
            <a:ext cx="6815667" cy="5853113"/>
          </a:xfrm>
        </p:spPr>
        <p:txBody>
          <a:bodyPr/>
          <a:lstStyle>
            <a:lvl1pPr>
              <a:defRPr sz="4267" baseline="0"/>
            </a:lvl1pPr>
            <a:lvl2pPr>
              <a:defRPr sz="3733" baseline="0"/>
            </a:lvl2pPr>
            <a:lvl3pPr>
              <a:defRPr sz="3200" baseline="0"/>
            </a:lvl3pPr>
            <a:lvl4pPr>
              <a:defRPr sz="2667" baseline="0"/>
            </a:lvl4pPr>
            <a:lvl5pPr>
              <a:defRPr sz="2667" baseline="0"/>
            </a:lvl5pPr>
            <a:lvl6pPr>
              <a:defRPr sz="2667"/>
            </a:lvl6pPr>
            <a:lvl7pPr>
              <a:defRPr sz="2667"/>
            </a:lvl7pPr>
            <a:lvl8pPr>
              <a:defRPr sz="2667"/>
            </a:lvl8pPr>
            <a:lvl9pPr>
              <a:defRPr sz="2667"/>
            </a:lvl9pPr>
          </a:lstStyle>
          <a:p>
            <a:pPr lvl="0"/>
            <a:r>
              <a:rPr lang="de-DE" dirty="0"/>
              <a:t>Click </a:t>
            </a:r>
            <a:r>
              <a:rPr lang="de-DE" dirty="0" err="1"/>
              <a:t>to</a:t>
            </a:r>
            <a:r>
              <a:rPr lang="de-DE" dirty="0"/>
              <a:t> </a:t>
            </a:r>
            <a:r>
              <a:rPr lang="de-DE" dirty="0" err="1"/>
              <a:t>edit</a:t>
            </a:r>
            <a:r>
              <a:rPr lang="de-DE" dirty="0"/>
              <a:t> </a:t>
            </a:r>
            <a:r>
              <a:rPr lang="de-DE" dirty="0" err="1"/>
              <a:t>slide</a:t>
            </a:r>
            <a:r>
              <a:rPr lang="de-DE" dirty="0"/>
              <a:t> </a:t>
            </a:r>
            <a:r>
              <a:rPr lang="de-DE" dirty="0" err="1"/>
              <a:t>master</a:t>
            </a:r>
            <a:endParaRPr lang="de-DE" dirty="0"/>
          </a:p>
          <a:p>
            <a:pPr lvl="1"/>
            <a:r>
              <a:rPr lang="de-DE" dirty="0"/>
              <a:t>Second </a:t>
            </a:r>
            <a:r>
              <a:rPr lang="de-DE" dirty="0" err="1"/>
              <a:t>level</a:t>
            </a:r>
            <a:endParaRPr lang="de-DE" dirty="0"/>
          </a:p>
          <a:p>
            <a:pPr lvl="2"/>
            <a:r>
              <a:rPr lang="de-DE" dirty="0"/>
              <a:t>Third </a:t>
            </a:r>
            <a:r>
              <a:rPr lang="de-DE" dirty="0" err="1"/>
              <a:t>level</a:t>
            </a:r>
            <a:endParaRPr lang="de-DE" dirty="0"/>
          </a:p>
          <a:p>
            <a:pPr lvl="3"/>
            <a:r>
              <a:rPr lang="de-DE" dirty="0" err="1"/>
              <a:t>Fourth</a:t>
            </a:r>
            <a:r>
              <a:rPr lang="de-DE" dirty="0"/>
              <a:t> </a:t>
            </a:r>
            <a:r>
              <a:rPr lang="de-DE" dirty="0" err="1"/>
              <a:t>level</a:t>
            </a:r>
            <a:endParaRPr lang="de-DE" dirty="0"/>
          </a:p>
          <a:p>
            <a:pPr lvl="4"/>
            <a:r>
              <a:rPr lang="de-DE" dirty="0" err="1"/>
              <a:t>Fifth</a:t>
            </a:r>
            <a:r>
              <a:rPr lang="de-DE" dirty="0"/>
              <a:t> </a:t>
            </a:r>
            <a:r>
              <a:rPr lang="de-DE" dirty="0" err="1"/>
              <a:t>level</a:t>
            </a:r>
            <a:endParaRPr lang="de-DE" dirty="0"/>
          </a:p>
        </p:txBody>
      </p:sp>
      <p:sp>
        <p:nvSpPr>
          <p:cNvPr id="4" name="Textplatzhalter 3"/>
          <p:cNvSpPr>
            <a:spLocks noGrp="1"/>
          </p:cNvSpPr>
          <p:nvPr>
            <p:ph type="body" sz="half" idx="2" hasCustomPrompt="1"/>
          </p:nvPr>
        </p:nvSpPr>
        <p:spPr>
          <a:xfrm>
            <a:off x="609602" y="1435102"/>
            <a:ext cx="4011084" cy="4691063"/>
          </a:xfrm>
        </p:spPr>
        <p:txBody>
          <a:bodyPr/>
          <a:lstStyle>
            <a:lvl1pPr marL="0" indent="0">
              <a:buNone/>
              <a:defRPr sz="1867" baseline="0"/>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de-DE" dirty="0"/>
              <a:t>Edit </a:t>
            </a:r>
            <a:r>
              <a:rPr lang="de-DE" dirty="0" err="1"/>
              <a:t>slide</a:t>
            </a:r>
            <a:r>
              <a:rPr lang="de-DE" dirty="0"/>
              <a:t> </a:t>
            </a:r>
            <a:r>
              <a:rPr lang="de-DE" dirty="0" err="1"/>
              <a:t>master</a:t>
            </a:r>
            <a:endParaRPr lang="de-D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2389717" y="4800600"/>
            <a:ext cx="7315200" cy="566739"/>
          </a:xfrm>
        </p:spPr>
        <p:txBody>
          <a:bodyPr/>
          <a:lstStyle>
            <a:lvl1pPr algn="l">
              <a:defRPr sz="2667" b="1" baseline="0"/>
            </a:lvl1pPr>
          </a:lstStyle>
          <a:p>
            <a:r>
              <a:rPr lang="de-DE" dirty="0"/>
              <a:t>Click </a:t>
            </a:r>
            <a:r>
              <a:rPr lang="de-DE" dirty="0" err="1"/>
              <a:t>to</a:t>
            </a:r>
            <a:r>
              <a:rPr lang="de-DE" dirty="0"/>
              <a:t> </a:t>
            </a:r>
            <a:r>
              <a:rPr lang="de-DE" dirty="0" err="1"/>
              <a:t>edit</a:t>
            </a:r>
            <a:r>
              <a:rPr lang="de-DE" dirty="0"/>
              <a:t> </a:t>
            </a:r>
            <a:r>
              <a:rPr lang="de-DE" dirty="0" err="1"/>
              <a:t>slide</a:t>
            </a:r>
            <a:r>
              <a:rPr lang="de-DE" dirty="0"/>
              <a:t> </a:t>
            </a:r>
            <a:r>
              <a:rPr lang="de-DE" dirty="0" err="1"/>
              <a:t>master</a:t>
            </a:r>
            <a:endParaRPr lang="de-DE" dirty="0"/>
          </a:p>
        </p:txBody>
      </p:sp>
      <p:sp>
        <p:nvSpPr>
          <p:cNvPr id="3" name="Bildplatzhalter 2"/>
          <p:cNvSpPr>
            <a:spLocks noGrp="1"/>
          </p:cNvSpPr>
          <p:nvPr>
            <p:ph type="pic" idx="1" hasCustomPrompt="1"/>
          </p:nvPr>
        </p:nvSpPr>
        <p:spPr>
          <a:xfrm>
            <a:off x="2389717" y="612775"/>
            <a:ext cx="7315200" cy="4114800"/>
          </a:xfrm>
        </p:spPr>
        <p:txBody>
          <a:bodyPr/>
          <a:lstStyle>
            <a:lvl1pPr marL="0" indent="0">
              <a:buNone/>
              <a:defRPr sz="4267" baseline="0"/>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r>
              <a:rPr lang="de-DE" noProof="0" dirty="0"/>
              <a:t>Click on </a:t>
            </a:r>
            <a:r>
              <a:rPr lang="de-DE" noProof="0" dirty="0" err="1"/>
              <a:t>the</a:t>
            </a:r>
            <a:r>
              <a:rPr lang="de-DE" noProof="0" dirty="0"/>
              <a:t> </a:t>
            </a:r>
            <a:r>
              <a:rPr lang="de-DE" noProof="0" dirty="0" err="1"/>
              <a:t>symbol</a:t>
            </a:r>
            <a:r>
              <a:rPr lang="de-DE" noProof="0" dirty="0"/>
              <a:t> </a:t>
            </a:r>
            <a:r>
              <a:rPr lang="de-DE" noProof="0" dirty="0" err="1"/>
              <a:t>to</a:t>
            </a:r>
            <a:r>
              <a:rPr lang="de-DE" noProof="0" dirty="0"/>
              <a:t> </a:t>
            </a:r>
            <a:r>
              <a:rPr lang="de-DE" noProof="0" dirty="0" err="1"/>
              <a:t>add</a:t>
            </a:r>
            <a:r>
              <a:rPr lang="de-DE" noProof="0" dirty="0"/>
              <a:t> an </a:t>
            </a:r>
            <a:r>
              <a:rPr lang="de-DE" noProof="0" dirty="0" err="1"/>
              <a:t>image</a:t>
            </a:r>
            <a:endParaRPr lang="de-DE" noProof="0" dirty="0"/>
          </a:p>
        </p:txBody>
      </p:sp>
      <p:sp>
        <p:nvSpPr>
          <p:cNvPr id="4" name="Textplatzhalter 3"/>
          <p:cNvSpPr>
            <a:spLocks noGrp="1"/>
          </p:cNvSpPr>
          <p:nvPr>
            <p:ph type="body" sz="half" idx="2" hasCustomPrompt="1"/>
          </p:nvPr>
        </p:nvSpPr>
        <p:spPr>
          <a:xfrm>
            <a:off x="2389717" y="5367338"/>
            <a:ext cx="7315200" cy="804863"/>
          </a:xfrm>
        </p:spPr>
        <p:txBody>
          <a:bodyPr/>
          <a:lstStyle>
            <a:lvl1pPr marL="0" indent="0">
              <a:buNone/>
              <a:defRPr sz="1867" baseline="0"/>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de-DE" dirty="0"/>
              <a:t>Click </a:t>
            </a:r>
            <a:r>
              <a:rPr lang="de-DE" dirty="0" err="1"/>
              <a:t>to</a:t>
            </a:r>
            <a:r>
              <a:rPr lang="de-DE" dirty="0"/>
              <a:t> </a:t>
            </a:r>
            <a:r>
              <a:rPr lang="de-DE" dirty="0" err="1"/>
              <a:t>edit</a:t>
            </a:r>
            <a:r>
              <a:rPr lang="de-DE" dirty="0"/>
              <a:t> </a:t>
            </a:r>
            <a:r>
              <a:rPr lang="de-DE" dirty="0" err="1"/>
              <a:t>slide</a:t>
            </a:r>
            <a:r>
              <a:rPr lang="de-DE" dirty="0"/>
              <a:t> </a:t>
            </a:r>
            <a:r>
              <a:rPr lang="de-DE" dirty="0" err="1"/>
              <a:t>master</a:t>
            </a:r>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18" Type="http://schemas.openxmlformats.org/officeDocument/2006/relationships/image" Target="../media/image6.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9" descr="II_rahmen_neu_folge"/>
          <p:cNvPicPr>
            <a:picLocks noChangeAspect="1" noChangeArrowheads="1"/>
          </p:cNvPicPr>
          <p:nvPr/>
        </p:nvPicPr>
        <p:blipFill>
          <a:blip r:embed="rId13" cstate="print"/>
          <a:srcRect/>
          <a:stretch>
            <a:fillRect/>
          </a:stretch>
        </p:blipFill>
        <p:spPr bwMode="auto">
          <a:xfrm>
            <a:off x="0" y="0"/>
            <a:ext cx="12192000" cy="6858000"/>
          </a:xfrm>
          <a:prstGeom prst="rect">
            <a:avLst/>
          </a:prstGeom>
          <a:noFill/>
          <a:ln w="9525">
            <a:noFill/>
            <a:miter lim="800000"/>
            <a:headEnd/>
            <a:tailEnd/>
          </a:ln>
        </p:spPr>
      </p:pic>
      <p:sp>
        <p:nvSpPr>
          <p:cNvPr id="1027" name="Rectangle 2"/>
          <p:cNvSpPr>
            <a:spLocks noGrp="1" noChangeArrowheads="1"/>
          </p:cNvSpPr>
          <p:nvPr>
            <p:ph type="title"/>
          </p:nvPr>
        </p:nvSpPr>
        <p:spPr bwMode="auto">
          <a:xfrm>
            <a:off x="520702" y="384177"/>
            <a:ext cx="9215967" cy="56197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de-DE" dirty="0"/>
              <a:t>Click </a:t>
            </a:r>
            <a:r>
              <a:rPr lang="de-DE" dirty="0" err="1"/>
              <a:t>to</a:t>
            </a:r>
            <a:r>
              <a:rPr lang="de-DE" dirty="0"/>
              <a:t> </a:t>
            </a:r>
            <a:r>
              <a:rPr lang="de-DE" dirty="0" err="1"/>
              <a:t>add</a:t>
            </a:r>
            <a:r>
              <a:rPr lang="de-DE" dirty="0"/>
              <a:t> title</a:t>
            </a:r>
          </a:p>
        </p:txBody>
      </p:sp>
      <p:sp>
        <p:nvSpPr>
          <p:cNvPr id="1028" name="Rectangle 3"/>
          <p:cNvSpPr>
            <a:spLocks noGrp="1" noChangeArrowheads="1"/>
          </p:cNvSpPr>
          <p:nvPr>
            <p:ph type="body" idx="1"/>
          </p:nvPr>
        </p:nvSpPr>
        <p:spPr bwMode="auto">
          <a:xfrm>
            <a:off x="522818" y="1198563"/>
            <a:ext cx="11142133" cy="48942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a:p>
            <a:pPr lvl="1"/>
            <a:r>
              <a:rPr lang="de-DE" dirty="0"/>
              <a:t>Second </a:t>
            </a:r>
            <a:r>
              <a:rPr lang="de-DE" dirty="0" err="1"/>
              <a:t>level</a:t>
            </a:r>
            <a:endParaRPr lang="de-DE" dirty="0"/>
          </a:p>
          <a:p>
            <a:pPr lvl="2"/>
            <a:r>
              <a:rPr lang="de-DE" dirty="0"/>
              <a:t>Third </a:t>
            </a:r>
            <a:r>
              <a:rPr lang="de-DE" dirty="0" err="1"/>
              <a:t>level</a:t>
            </a:r>
            <a:endParaRPr lang="de-DE" dirty="0"/>
          </a:p>
          <a:p>
            <a:pPr lvl="3"/>
            <a:r>
              <a:rPr lang="de-DE" dirty="0" err="1"/>
              <a:t>Fourth</a:t>
            </a:r>
            <a:r>
              <a:rPr lang="de-DE" dirty="0"/>
              <a:t> </a:t>
            </a:r>
            <a:r>
              <a:rPr lang="de-DE" dirty="0" err="1"/>
              <a:t>level</a:t>
            </a:r>
            <a:endParaRPr lang="de-DE" dirty="0"/>
          </a:p>
          <a:p>
            <a:pPr lvl="4"/>
            <a:r>
              <a:rPr lang="de-DE" dirty="0" err="1"/>
              <a:t>Fifth</a:t>
            </a:r>
            <a:r>
              <a:rPr lang="de-DE" dirty="0"/>
              <a:t> </a:t>
            </a:r>
            <a:r>
              <a:rPr lang="de-DE" dirty="0" err="1"/>
              <a:t>level</a:t>
            </a:r>
            <a:endParaRPr lang="de-DE" dirty="0"/>
          </a:p>
        </p:txBody>
      </p:sp>
      <p:sp>
        <p:nvSpPr>
          <p:cNvPr id="1034" name="Text Box 10"/>
          <p:cNvSpPr txBox="1">
            <a:spLocks noChangeArrowheads="1"/>
          </p:cNvSpPr>
          <p:nvPr/>
        </p:nvSpPr>
        <p:spPr bwMode="auto">
          <a:xfrm>
            <a:off x="7728182" y="6422337"/>
            <a:ext cx="3936769" cy="360363"/>
          </a:xfrm>
          <a:prstGeom prst="rect">
            <a:avLst/>
          </a:prstGeom>
          <a:noFill/>
          <a:ln w="9525">
            <a:noFill/>
            <a:miter lim="800000"/>
            <a:headEnd/>
            <a:tailEnd/>
          </a:ln>
          <a:effectLst/>
        </p:spPr>
        <p:txBody>
          <a:bodyPr lIns="0" tIns="0" rIns="0" bIns="0"/>
          <a:lstStyle/>
          <a:p>
            <a:pPr algn="r">
              <a:spcBef>
                <a:spcPct val="50000"/>
              </a:spcBef>
              <a:defRPr/>
            </a:pPr>
            <a:r>
              <a:rPr lang="en-US" sz="1200" dirty="0">
                <a:solidFill>
                  <a:srgbClr val="000000"/>
                </a:solidFill>
                <a:latin typeface="Arial" pitchFamily="34" charset="0"/>
              </a:rPr>
              <a:t>Software Design and Quality Group</a:t>
            </a:r>
            <a:br>
              <a:rPr lang="en-US" sz="1200" dirty="0">
                <a:solidFill>
                  <a:srgbClr val="000000"/>
                </a:solidFill>
                <a:latin typeface="Arial" pitchFamily="34" charset="0"/>
              </a:rPr>
            </a:br>
            <a:r>
              <a:rPr lang="en-US" sz="1200" dirty="0">
                <a:solidFill>
                  <a:srgbClr val="000000"/>
                </a:solidFill>
                <a:latin typeface="Arial" pitchFamily="34" charset="0"/>
              </a:rPr>
              <a:t>Institute for Program Structures and Data Organization</a:t>
            </a:r>
          </a:p>
        </p:txBody>
      </p:sp>
      <p:sp>
        <p:nvSpPr>
          <p:cNvPr id="1035" name="Text Box 11"/>
          <p:cNvSpPr txBox="1">
            <a:spLocks noChangeArrowheads="1"/>
          </p:cNvSpPr>
          <p:nvPr/>
        </p:nvSpPr>
        <p:spPr bwMode="auto">
          <a:xfrm>
            <a:off x="334434" y="6445251"/>
            <a:ext cx="433917" cy="215900"/>
          </a:xfrm>
          <a:prstGeom prst="rect">
            <a:avLst/>
          </a:prstGeom>
          <a:noFill/>
          <a:ln w="9525">
            <a:noFill/>
            <a:miter lim="800000"/>
            <a:headEnd/>
            <a:tailEnd/>
          </a:ln>
          <a:effectLst/>
        </p:spPr>
        <p:txBody>
          <a:bodyPr lIns="0" tIns="0" rIns="0" bIns="0"/>
          <a:lstStyle/>
          <a:p>
            <a:pPr>
              <a:spcBef>
                <a:spcPct val="50000"/>
              </a:spcBef>
              <a:defRPr/>
            </a:pPr>
            <a:fld id="{92E4808B-34C1-43EB-9181-E82B4B238827}" type="slidenum">
              <a:rPr lang="de-DE" sz="1200" b="1"/>
              <a:pPr>
                <a:spcBef>
                  <a:spcPct val="50000"/>
                </a:spcBef>
                <a:defRPr/>
              </a:pPr>
              <a:t>‹#›</a:t>
            </a:fld>
            <a:endParaRPr lang="de-DE" sz="1200" b="1"/>
          </a:p>
        </p:txBody>
      </p:sp>
      <p:sp>
        <p:nvSpPr>
          <p:cNvPr id="2" name="Rectangle 11"/>
          <p:cNvSpPr>
            <a:spLocks noChangeArrowheads="1"/>
          </p:cNvSpPr>
          <p:nvPr/>
        </p:nvSpPr>
        <p:spPr bwMode="auto">
          <a:xfrm>
            <a:off x="817033" y="6445251"/>
            <a:ext cx="1151467" cy="360363"/>
          </a:xfrm>
          <a:prstGeom prst="rect">
            <a:avLst/>
          </a:prstGeom>
          <a:noFill/>
          <a:ln w="9525">
            <a:noFill/>
            <a:miter lim="800000"/>
            <a:headEnd/>
            <a:tailEnd/>
          </a:ln>
          <a:effectLst/>
        </p:spPr>
        <p:txBody>
          <a:bodyPr lIns="0" tIns="0" rIns="0" bIns="0"/>
          <a:lstStyle/>
          <a:p>
            <a:r>
              <a:rPr lang="de-DE" sz="1200" dirty="0"/>
              <a:t>31/08/2017</a:t>
            </a:r>
          </a:p>
          <a:p>
            <a:endParaRPr lang="de-DE" sz="1200" dirty="0"/>
          </a:p>
        </p:txBody>
      </p:sp>
      <p:pic>
        <p:nvPicPr>
          <p:cNvPr id="12" name="Picture 9" descr="KITlogo_4c_frutiger"/>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28800" y="331200"/>
            <a:ext cx="1439555" cy="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10">
            <a:extLst>
              <a:ext uri="{FF2B5EF4-FFF2-40B4-BE49-F238E27FC236}">
                <a16:creationId xmlns:a16="http://schemas.microsoft.com/office/drawing/2014/main" id="{E0101141-C01D-422C-A2AD-C2D7E2DD7B18}"/>
              </a:ext>
            </a:extLst>
          </p:cNvPr>
          <p:cNvSpPr txBox="1">
            <a:spLocks noChangeArrowheads="1"/>
          </p:cNvSpPr>
          <p:nvPr userDrawn="1"/>
        </p:nvSpPr>
        <p:spPr bwMode="auto">
          <a:xfrm>
            <a:off x="2293211" y="6443663"/>
            <a:ext cx="4787039" cy="360363"/>
          </a:xfrm>
          <a:prstGeom prst="rect">
            <a:avLst/>
          </a:prstGeom>
          <a:noFill/>
          <a:ln w="9525">
            <a:noFill/>
            <a:miter lim="800000"/>
            <a:headEnd/>
            <a:tailEnd/>
          </a:ln>
          <a:effectLst/>
        </p:spPr>
        <p:txBody>
          <a:bodyPr lIns="0" tIns="0" rIns="0" bIns="0"/>
          <a:lstStyle/>
          <a:p>
            <a:r>
              <a:rPr lang="de-DE" sz="1200" dirty="0"/>
              <a:t>Name Firstname: Title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rtl="0" eaLnBrk="1" fontAlgn="base" hangingPunct="1">
        <a:spcBef>
          <a:spcPct val="0"/>
        </a:spcBef>
        <a:spcAft>
          <a:spcPct val="0"/>
        </a:spcAft>
        <a:defRPr sz="3200" b="1" baseline="0">
          <a:solidFill>
            <a:schemeClr val="tx2"/>
          </a:solidFill>
          <a:latin typeface="+mj-lt"/>
          <a:ea typeface="+mj-ea"/>
          <a:cs typeface="+mj-cs"/>
        </a:defRPr>
      </a:lvl1pPr>
      <a:lvl2pPr algn="l" rtl="0" eaLnBrk="1" fontAlgn="base" hangingPunct="1">
        <a:spcBef>
          <a:spcPct val="0"/>
        </a:spcBef>
        <a:spcAft>
          <a:spcPct val="0"/>
        </a:spcAft>
        <a:defRPr sz="3200" b="1">
          <a:solidFill>
            <a:schemeClr val="tx2"/>
          </a:solidFill>
          <a:latin typeface="Arial" charset="0"/>
        </a:defRPr>
      </a:lvl2pPr>
      <a:lvl3pPr algn="l" rtl="0" eaLnBrk="1" fontAlgn="base" hangingPunct="1">
        <a:spcBef>
          <a:spcPct val="0"/>
        </a:spcBef>
        <a:spcAft>
          <a:spcPct val="0"/>
        </a:spcAft>
        <a:defRPr sz="3200" b="1">
          <a:solidFill>
            <a:schemeClr val="tx2"/>
          </a:solidFill>
          <a:latin typeface="Arial" charset="0"/>
        </a:defRPr>
      </a:lvl3pPr>
      <a:lvl4pPr algn="l" rtl="0" eaLnBrk="1" fontAlgn="base" hangingPunct="1">
        <a:spcBef>
          <a:spcPct val="0"/>
        </a:spcBef>
        <a:spcAft>
          <a:spcPct val="0"/>
        </a:spcAft>
        <a:defRPr sz="3200" b="1">
          <a:solidFill>
            <a:schemeClr val="tx2"/>
          </a:solidFill>
          <a:latin typeface="Arial" charset="0"/>
        </a:defRPr>
      </a:lvl4pPr>
      <a:lvl5pPr algn="l" rtl="0" eaLnBrk="1" fontAlgn="base" hangingPunct="1">
        <a:spcBef>
          <a:spcPct val="0"/>
        </a:spcBef>
        <a:spcAft>
          <a:spcPct val="0"/>
        </a:spcAft>
        <a:defRPr sz="3200" b="1">
          <a:solidFill>
            <a:schemeClr val="tx2"/>
          </a:solidFill>
          <a:latin typeface="Arial" charset="0"/>
        </a:defRPr>
      </a:lvl5pPr>
      <a:lvl6pPr marL="609585" algn="l" rtl="0" eaLnBrk="1" fontAlgn="base" hangingPunct="1">
        <a:spcBef>
          <a:spcPct val="0"/>
        </a:spcBef>
        <a:spcAft>
          <a:spcPct val="0"/>
        </a:spcAft>
        <a:defRPr sz="3200" b="1">
          <a:solidFill>
            <a:schemeClr val="tx2"/>
          </a:solidFill>
          <a:latin typeface="Arial" charset="0"/>
        </a:defRPr>
      </a:lvl6pPr>
      <a:lvl7pPr marL="1219170" algn="l" rtl="0" eaLnBrk="1" fontAlgn="base" hangingPunct="1">
        <a:spcBef>
          <a:spcPct val="0"/>
        </a:spcBef>
        <a:spcAft>
          <a:spcPct val="0"/>
        </a:spcAft>
        <a:defRPr sz="3200" b="1">
          <a:solidFill>
            <a:schemeClr val="tx2"/>
          </a:solidFill>
          <a:latin typeface="Arial" charset="0"/>
        </a:defRPr>
      </a:lvl7pPr>
      <a:lvl8pPr marL="1828754" algn="l" rtl="0" eaLnBrk="1" fontAlgn="base" hangingPunct="1">
        <a:spcBef>
          <a:spcPct val="0"/>
        </a:spcBef>
        <a:spcAft>
          <a:spcPct val="0"/>
        </a:spcAft>
        <a:defRPr sz="3200" b="1">
          <a:solidFill>
            <a:schemeClr val="tx2"/>
          </a:solidFill>
          <a:latin typeface="Arial" charset="0"/>
        </a:defRPr>
      </a:lvl8pPr>
      <a:lvl9pPr marL="2438339" algn="l" rtl="0" eaLnBrk="1" fontAlgn="base" hangingPunct="1">
        <a:spcBef>
          <a:spcPct val="0"/>
        </a:spcBef>
        <a:spcAft>
          <a:spcPct val="0"/>
        </a:spcAft>
        <a:defRPr sz="3200" b="1">
          <a:solidFill>
            <a:schemeClr val="tx2"/>
          </a:solidFill>
          <a:latin typeface="Arial" charset="0"/>
        </a:defRPr>
      </a:lvl9pPr>
    </p:titleStyle>
    <p:bodyStyle>
      <a:lvl1pPr marL="419090" indent="-419090" algn="l" rtl="0" eaLnBrk="1" fontAlgn="base" hangingPunct="1">
        <a:spcBef>
          <a:spcPct val="20000"/>
        </a:spcBef>
        <a:spcAft>
          <a:spcPct val="0"/>
        </a:spcAft>
        <a:buBlip>
          <a:blip r:embed="rId15"/>
        </a:buBlip>
        <a:defRPr sz="2800" baseline="0">
          <a:solidFill>
            <a:schemeClr val="tx1"/>
          </a:solidFill>
          <a:latin typeface="+mn-lt"/>
          <a:ea typeface="+mn-ea"/>
          <a:cs typeface="+mn-cs"/>
        </a:defRPr>
      </a:lvl1pPr>
      <a:lvl2pPr marL="1054074" indent="-419090" algn="l" rtl="0" eaLnBrk="1" fontAlgn="base" hangingPunct="1">
        <a:spcBef>
          <a:spcPct val="20000"/>
        </a:spcBef>
        <a:spcAft>
          <a:spcPct val="0"/>
        </a:spcAft>
        <a:buBlip>
          <a:blip r:embed="rId16"/>
        </a:buBlip>
        <a:defRPr sz="2400" baseline="0">
          <a:solidFill>
            <a:schemeClr val="tx1"/>
          </a:solidFill>
          <a:latin typeface="+mn-lt"/>
        </a:defRPr>
      </a:lvl2pPr>
      <a:lvl3pPr marL="1612860" indent="-368291" algn="l" rtl="0" eaLnBrk="1" fontAlgn="base" hangingPunct="1">
        <a:spcBef>
          <a:spcPct val="20000"/>
        </a:spcBef>
        <a:spcAft>
          <a:spcPct val="0"/>
        </a:spcAft>
        <a:buBlip>
          <a:blip r:embed="rId17"/>
        </a:buBlip>
        <a:defRPr sz="2000" baseline="0">
          <a:solidFill>
            <a:schemeClr val="tx1"/>
          </a:solidFill>
          <a:latin typeface="+mn-lt"/>
        </a:defRPr>
      </a:lvl3pPr>
      <a:lvl4pPr marL="2209745" indent="-368291" algn="l" rtl="0" eaLnBrk="1" fontAlgn="base" hangingPunct="1">
        <a:spcBef>
          <a:spcPct val="20000"/>
        </a:spcBef>
        <a:spcAft>
          <a:spcPct val="0"/>
        </a:spcAft>
        <a:buBlip>
          <a:blip r:embed="rId17"/>
        </a:buBlip>
        <a:defRPr sz="2000" baseline="0">
          <a:solidFill>
            <a:schemeClr val="tx1"/>
          </a:solidFill>
          <a:latin typeface="+mn-lt"/>
        </a:defRPr>
      </a:lvl4pPr>
      <a:lvl5pPr marL="2793930" indent="-368291" algn="l" rtl="0" eaLnBrk="1" fontAlgn="base" hangingPunct="1">
        <a:spcBef>
          <a:spcPct val="20000"/>
        </a:spcBef>
        <a:spcAft>
          <a:spcPct val="0"/>
        </a:spcAft>
        <a:buBlip>
          <a:blip r:embed="rId17"/>
        </a:buBlip>
        <a:defRPr sz="2000" baseline="0">
          <a:solidFill>
            <a:schemeClr val="tx1"/>
          </a:solidFill>
          <a:latin typeface="+mn-lt"/>
        </a:defRPr>
      </a:lvl5pPr>
      <a:lvl6pPr marL="3352716" indent="-304792" algn="l" rtl="0" eaLnBrk="1" fontAlgn="base" hangingPunct="1">
        <a:spcBef>
          <a:spcPct val="20000"/>
        </a:spcBef>
        <a:spcAft>
          <a:spcPct val="0"/>
        </a:spcAft>
        <a:buSzPct val="60000"/>
        <a:buBlip>
          <a:blip r:embed="rId18"/>
        </a:buBlip>
        <a:defRPr sz="1867">
          <a:solidFill>
            <a:schemeClr val="tx1"/>
          </a:solidFill>
          <a:latin typeface="+mn-lt"/>
        </a:defRPr>
      </a:lvl6pPr>
      <a:lvl7pPr marL="3962301" indent="-304792" algn="l" rtl="0" eaLnBrk="1" fontAlgn="base" hangingPunct="1">
        <a:spcBef>
          <a:spcPct val="20000"/>
        </a:spcBef>
        <a:spcAft>
          <a:spcPct val="0"/>
        </a:spcAft>
        <a:buSzPct val="60000"/>
        <a:buBlip>
          <a:blip r:embed="rId18"/>
        </a:buBlip>
        <a:defRPr sz="1867">
          <a:solidFill>
            <a:schemeClr val="tx1"/>
          </a:solidFill>
          <a:latin typeface="+mn-lt"/>
        </a:defRPr>
      </a:lvl7pPr>
      <a:lvl8pPr marL="4571886" indent="-304792" algn="l" rtl="0" eaLnBrk="1" fontAlgn="base" hangingPunct="1">
        <a:spcBef>
          <a:spcPct val="20000"/>
        </a:spcBef>
        <a:spcAft>
          <a:spcPct val="0"/>
        </a:spcAft>
        <a:buSzPct val="60000"/>
        <a:buBlip>
          <a:blip r:embed="rId18"/>
        </a:buBlip>
        <a:defRPr sz="1867">
          <a:solidFill>
            <a:schemeClr val="tx1"/>
          </a:solidFill>
          <a:latin typeface="+mn-lt"/>
        </a:defRPr>
      </a:lvl8pPr>
      <a:lvl9pPr marL="5181470" indent="-304792" algn="l" rtl="0" eaLnBrk="1" fontAlgn="base" hangingPunct="1">
        <a:spcBef>
          <a:spcPct val="20000"/>
        </a:spcBef>
        <a:spcAft>
          <a:spcPct val="0"/>
        </a:spcAft>
        <a:buSzPct val="60000"/>
        <a:buBlip>
          <a:blip r:embed="rId18"/>
        </a:buBlip>
        <a:defRPr sz="1867">
          <a:solidFill>
            <a:schemeClr val="tx1"/>
          </a:solidFill>
          <a:latin typeface="+mn-lt"/>
        </a:defRPr>
      </a:lvl9pPr>
    </p:bodyStyle>
    <p:otherStyle>
      <a:defPPr>
        <a:defRPr lang="de-DE"/>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4.png"/><Relationship Id="rId7" Type="http://schemas.openxmlformats.org/officeDocument/2006/relationships/image" Target="../media/image29.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6.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6.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ChangeArrowheads="1"/>
          </p:cNvSpPr>
          <p:nvPr/>
        </p:nvSpPr>
        <p:spPr bwMode="auto">
          <a:xfrm>
            <a:off x="527051" y="1484784"/>
            <a:ext cx="11186583" cy="1032114"/>
          </a:xfrm>
          <a:prstGeom prst="rect">
            <a:avLst/>
          </a:prstGeom>
          <a:noFill/>
          <a:ln w="9525">
            <a:noFill/>
            <a:miter lim="800000"/>
            <a:headEnd/>
            <a:tailEnd/>
          </a:ln>
        </p:spPr>
        <p:txBody>
          <a:bodyPr lIns="0" tIns="0" rIns="0" bIns="0" anchor="b"/>
          <a:lstStyle/>
          <a:p>
            <a:pPr>
              <a:lnSpc>
                <a:spcPct val="90000"/>
              </a:lnSpc>
            </a:pPr>
            <a:r>
              <a:rPr lang="de-DE" sz="2930" b="1" dirty="0"/>
              <a:t>Interactive </a:t>
            </a:r>
            <a:r>
              <a:rPr lang="de-DE" sz="2930" b="1" dirty="0" err="1"/>
              <a:t>Visualization</a:t>
            </a:r>
            <a:r>
              <a:rPr lang="de-DE" sz="2930" b="1" dirty="0"/>
              <a:t> </a:t>
            </a:r>
            <a:r>
              <a:rPr lang="de-DE" sz="2930" b="1" dirty="0" err="1"/>
              <a:t>of</a:t>
            </a:r>
            <a:r>
              <a:rPr lang="de-DE" sz="2930" b="1" dirty="0"/>
              <a:t> </a:t>
            </a:r>
            <a:r>
              <a:rPr lang="de-DE" sz="2930" b="1" dirty="0" err="1"/>
              <a:t>Correlations</a:t>
            </a:r>
            <a:r>
              <a:rPr lang="de-DE" sz="2930" b="1" dirty="0"/>
              <a:t> in </a:t>
            </a:r>
          </a:p>
          <a:p>
            <a:pPr>
              <a:lnSpc>
                <a:spcPct val="90000"/>
              </a:lnSpc>
            </a:pPr>
            <a:r>
              <a:rPr lang="de-DE" sz="2930" b="1" dirty="0"/>
              <a:t>High-Dimensional Streams </a:t>
            </a:r>
            <a:endParaRPr lang="de-DE" sz="2930" dirty="0"/>
          </a:p>
        </p:txBody>
      </p:sp>
      <p:sp>
        <p:nvSpPr>
          <p:cNvPr id="30725" name="Rectangle 3"/>
          <p:cNvSpPr>
            <a:spLocks noChangeArrowheads="1"/>
          </p:cNvSpPr>
          <p:nvPr/>
        </p:nvSpPr>
        <p:spPr bwMode="auto">
          <a:xfrm>
            <a:off x="529167" y="2708920"/>
            <a:ext cx="11161184" cy="620713"/>
          </a:xfrm>
          <a:prstGeom prst="rect">
            <a:avLst/>
          </a:prstGeom>
          <a:noFill/>
          <a:ln w="9525">
            <a:noFill/>
            <a:miter lim="800000"/>
            <a:headEnd/>
            <a:tailEnd/>
          </a:ln>
        </p:spPr>
        <p:txBody>
          <a:bodyPr lIns="0" tIns="0" rIns="0" bIns="0"/>
          <a:lstStyle/>
          <a:p>
            <a:r>
              <a:rPr lang="de-DE" dirty="0" err="1"/>
              <a:t>Yimin</a:t>
            </a:r>
            <a:r>
              <a:rPr lang="de-DE" dirty="0"/>
              <a:t> Zhang | </a:t>
            </a:r>
            <a:r>
              <a:rPr lang="de-DE" dirty="0" err="1"/>
              <a:t>July</a:t>
            </a:r>
            <a:r>
              <a:rPr lang="de-DE" dirty="0"/>
              <a:t> </a:t>
            </a:r>
            <a:r>
              <a:rPr lang="de-DE" altLang="zh-CN" dirty="0"/>
              <a:t>19</a:t>
            </a:r>
            <a:r>
              <a:rPr lang="de-DE" dirty="0"/>
              <a:t>, 2019 </a:t>
            </a:r>
            <a:endParaRPr lang="de-DE" sz="2400" dirty="0">
              <a:effectLst/>
            </a:endParaRPr>
          </a:p>
        </p:txBody>
      </p:sp>
      <p:sp>
        <p:nvSpPr>
          <p:cNvPr id="4" name="Rectangle 3">
            <a:extLst>
              <a:ext uri="{FF2B5EF4-FFF2-40B4-BE49-F238E27FC236}">
                <a16:creationId xmlns:a16="http://schemas.microsoft.com/office/drawing/2014/main" id="{AA8A5E5F-98FB-6F43-9EED-1A43026C63D7}"/>
              </a:ext>
            </a:extLst>
          </p:cNvPr>
          <p:cNvSpPr>
            <a:spLocks noChangeArrowheads="1"/>
          </p:cNvSpPr>
          <p:nvPr/>
        </p:nvSpPr>
        <p:spPr bwMode="auto">
          <a:xfrm>
            <a:off x="155340" y="3212137"/>
            <a:ext cx="11881320" cy="433726"/>
          </a:xfrm>
          <a:prstGeom prst="rect">
            <a:avLst/>
          </a:prstGeom>
          <a:solidFill>
            <a:schemeClr val="bg2">
              <a:lumMod val="50000"/>
            </a:schemeClr>
          </a:solidFill>
          <a:ln w="9525">
            <a:noFill/>
            <a:miter lim="800000"/>
            <a:headEnd/>
            <a:tailEnd/>
          </a:ln>
        </p:spPr>
        <p:txBody>
          <a:bodyPr lIns="0" tIns="0" rIns="0" bIns="0"/>
          <a:lstStyle/>
          <a:p>
            <a:pPr>
              <a:lnSpc>
                <a:spcPct val="200000"/>
              </a:lnSpc>
            </a:pPr>
            <a:r>
              <a:rPr lang="de-DE" sz="1400" dirty="0">
                <a:solidFill>
                  <a:schemeClr val="bg1"/>
                </a:solidFill>
              </a:rPr>
              <a:t>	INSTITUTE FOR PROGRAM STRUCTURES AND DATA ORGANIZATION </a:t>
            </a:r>
            <a:endParaRPr lang="de-DE" sz="1400" dirty="0">
              <a:solidFill>
                <a:schemeClr val="bg1"/>
              </a:solidFill>
              <a:effectLst/>
            </a:endParaRPr>
          </a:p>
        </p:txBody>
      </p:sp>
      <p:sp>
        <p:nvSpPr>
          <p:cNvPr id="6" name="Rectangle 3">
            <a:extLst>
              <a:ext uri="{FF2B5EF4-FFF2-40B4-BE49-F238E27FC236}">
                <a16:creationId xmlns:a16="http://schemas.microsoft.com/office/drawing/2014/main" id="{10CB4070-F482-9F4C-A5B9-78376F27D5CE}"/>
              </a:ext>
            </a:extLst>
          </p:cNvPr>
          <p:cNvSpPr>
            <a:spLocks noChangeArrowheads="1"/>
          </p:cNvSpPr>
          <p:nvPr/>
        </p:nvSpPr>
        <p:spPr bwMode="auto">
          <a:xfrm>
            <a:off x="9911414" y="404664"/>
            <a:ext cx="1873218" cy="888097"/>
          </a:xfrm>
          <a:prstGeom prst="rect">
            <a:avLst/>
          </a:prstGeom>
          <a:solidFill>
            <a:schemeClr val="bg1"/>
          </a:solidFill>
          <a:ln w="9525">
            <a:noFill/>
            <a:miter lim="800000"/>
            <a:headEnd/>
            <a:tailEnd/>
          </a:ln>
        </p:spPr>
        <p:txBody>
          <a:bodyPr lIns="0" tIns="0" rIns="0" bIns="0"/>
          <a:lstStyle/>
          <a:p>
            <a:endParaRPr lang="de-DE" sz="2400" dirty="0">
              <a:effectLst/>
            </a:endParaRPr>
          </a:p>
        </p:txBody>
      </p:sp>
      <p:sp>
        <p:nvSpPr>
          <p:cNvPr id="3" name="TextBox 2">
            <a:extLst>
              <a:ext uri="{FF2B5EF4-FFF2-40B4-BE49-F238E27FC236}">
                <a16:creationId xmlns:a16="http://schemas.microsoft.com/office/drawing/2014/main" id="{BD7AF409-FC6B-5F41-9EAF-E8BED5461F1C}"/>
              </a:ext>
            </a:extLst>
          </p:cNvPr>
          <p:cNvSpPr txBox="1"/>
          <p:nvPr/>
        </p:nvSpPr>
        <p:spPr>
          <a:xfrm>
            <a:off x="119336" y="3666734"/>
            <a:ext cx="11917324" cy="2677656"/>
          </a:xfrm>
          <a:prstGeom prst="rect">
            <a:avLst/>
          </a:prstGeom>
          <a:solidFill>
            <a:schemeClr val="bg1"/>
          </a:solidFill>
        </p:spPr>
        <p:txBody>
          <a:bodyPr wrap="square" rtlCol="0">
            <a:spAutoFit/>
          </a:bodyPr>
          <a:lstStyle/>
          <a:p>
            <a:endParaRPr lang="de-DE" sz="8400" dirty="0"/>
          </a:p>
          <a:p>
            <a:endParaRPr lang="de-DE" sz="8400" dirty="0"/>
          </a:p>
        </p:txBody>
      </p:sp>
      <p:pic>
        <p:nvPicPr>
          <p:cNvPr id="7" name="Picture 6">
            <a:extLst>
              <a:ext uri="{FF2B5EF4-FFF2-40B4-BE49-F238E27FC236}">
                <a16:creationId xmlns:a16="http://schemas.microsoft.com/office/drawing/2014/main" id="{9727E535-5DC3-6143-987A-F83156647A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7488" y="3666734"/>
            <a:ext cx="2520280" cy="2691728"/>
          </a:xfrm>
          <a:prstGeom prst="rect">
            <a:avLst/>
          </a:prstGeom>
        </p:spPr>
      </p:pic>
      <p:pic>
        <p:nvPicPr>
          <p:cNvPr id="9" name="Picture 8">
            <a:extLst>
              <a:ext uri="{FF2B5EF4-FFF2-40B4-BE49-F238E27FC236}">
                <a16:creationId xmlns:a16="http://schemas.microsoft.com/office/drawing/2014/main" id="{9A0D8C6E-2C49-0145-AFBD-8FAB266BF8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29063" y="3707758"/>
            <a:ext cx="2707097" cy="2636631"/>
          </a:xfrm>
          <a:prstGeom prst="rect">
            <a:avLst/>
          </a:prstGeom>
        </p:spPr>
      </p:pic>
      <p:pic>
        <p:nvPicPr>
          <p:cNvPr id="10" name="Picture 9">
            <a:extLst>
              <a:ext uri="{FF2B5EF4-FFF2-40B4-BE49-F238E27FC236}">
                <a16:creationId xmlns:a16="http://schemas.microsoft.com/office/drawing/2014/main" id="{96779CE6-9719-9B4B-BDB9-D41B40F1D3A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28248" y="3666734"/>
            <a:ext cx="2304256" cy="266450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de-DE" altLang="zh-CN" dirty="0"/>
              <a:t>Interface</a:t>
            </a:r>
            <a:r>
              <a:rPr lang="zh-CN" altLang="de-DE" dirty="0"/>
              <a:t> </a:t>
            </a:r>
            <a:r>
              <a:rPr lang="de-DE" altLang="zh-CN" dirty="0"/>
              <a:t>–</a:t>
            </a:r>
            <a:r>
              <a:rPr lang="zh-CN" altLang="de-DE" dirty="0"/>
              <a:t> </a:t>
            </a:r>
            <a:r>
              <a:rPr lang="de-DE" altLang="zh-CN" dirty="0" err="1"/>
              <a:t>Visualization</a:t>
            </a:r>
            <a:r>
              <a:rPr lang="zh-CN" altLang="de-DE" dirty="0"/>
              <a:t> </a:t>
            </a:r>
            <a:r>
              <a:rPr lang="de-DE" altLang="zh-CN" dirty="0" err="1"/>
              <a:t>Methods</a:t>
            </a:r>
            <a:endParaRPr lang="de-DE" dirty="0"/>
          </a:p>
        </p:txBody>
      </p:sp>
      <p:sp>
        <p:nvSpPr>
          <p:cNvPr id="29699" name="Rectangle 3"/>
          <p:cNvSpPr>
            <a:spLocks noGrp="1" noChangeArrowheads="1"/>
          </p:cNvSpPr>
          <p:nvPr>
            <p:ph type="body" idx="1"/>
          </p:nvPr>
        </p:nvSpPr>
        <p:spPr>
          <a:xfrm>
            <a:off x="522818" y="1037998"/>
            <a:ext cx="11142133" cy="4983290"/>
          </a:xfrm>
        </p:spPr>
        <p:txBody>
          <a:bodyPr/>
          <a:lstStyle/>
          <a:p>
            <a:r>
              <a:rPr lang="de-DE" sz="2400" dirty="0"/>
              <a:t>Bar</a:t>
            </a:r>
            <a:r>
              <a:rPr lang="zh-CN" altLang="de-DE" sz="2400" dirty="0"/>
              <a:t> </a:t>
            </a:r>
            <a:r>
              <a:rPr lang="de-DE" sz="2400" dirty="0"/>
              <a:t>Graph</a:t>
            </a:r>
            <a:r>
              <a:rPr lang="de-DE" altLang="zh-CN" sz="2400" dirty="0"/>
              <a:t>:</a:t>
            </a:r>
            <a:r>
              <a:rPr lang="zh-CN" altLang="de-DE" sz="2400" dirty="0"/>
              <a:t> </a:t>
            </a:r>
            <a:r>
              <a:rPr lang="de-DE" altLang="zh-CN" sz="2400" dirty="0" err="1"/>
              <a:t>presents</a:t>
            </a:r>
            <a:r>
              <a:rPr lang="zh-CN" altLang="de-DE" sz="2400" dirty="0"/>
              <a:t> </a:t>
            </a:r>
            <a:r>
              <a:rPr lang="de-DE" sz="2400" dirty="0" err="1"/>
              <a:t>categorical</a:t>
            </a:r>
            <a:r>
              <a:rPr lang="de-DE" sz="2400" dirty="0"/>
              <a:t> </a:t>
            </a:r>
            <a:r>
              <a:rPr lang="de-DE" sz="2400" dirty="0" err="1"/>
              <a:t>data</a:t>
            </a:r>
            <a:r>
              <a:rPr lang="de-DE" sz="2400" dirty="0"/>
              <a:t> </a:t>
            </a:r>
            <a:r>
              <a:rPr lang="de-DE" sz="2400" dirty="0" err="1"/>
              <a:t>with</a:t>
            </a:r>
            <a:r>
              <a:rPr lang="de-DE" sz="2400" dirty="0"/>
              <a:t> </a:t>
            </a:r>
            <a:r>
              <a:rPr lang="de-DE" sz="2400" dirty="0" err="1"/>
              <a:t>rectangular</a:t>
            </a:r>
            <a:r>
              <a:rPr lang="de-DE" sz="2400" dirty="0"/>
              <a:t> </a:t>
            </a:r>
            <a:r>
              <a:rPr lang="de-DE" sz="2400" dirty="0" err="1"/>
              <a:t>bars</a:t>
            </a:r>
            <a:r>
              <a:rPr lang="de-DE" sz="2400" dirty="0"/>
              <a:t> </a:t>
            </a:r>
            <a:r>
              <a:rPr lang="de-DE" sz="2400" dirty="0" err="1"/>
              <a:t>with</a:t>
            </a:r>
            <a:r>
              <a:rPr lang="de-DE" sz="2400" dirty="0"/>
              <a:t> </a:t>
            </a:r>
            <a:r>
              <a:rPr lang="de-DE" sz="2400" dirty="0" err="1"/>
              <a:t>heights</a:t>
            </a:r>
            <a:r>
              <a:rPr lang="de-DE" sz="2400" dirty="0"/>
              <a:t> </a:t>
            </a:r>
            <a:r>
              <a:rPr lang="de-DE" sz="2400" dirty="0" err="1"/>
              <a:t>or</a:t>
            </a:r>
            <a:r>
              <a:rPr lang="de-DE" sz="2400" dirty="0"/>
              <a:t> </a:t>
            </a:r>
            <a:r>
              <a:rPr lang="de-DE" sz="2400" dirty="0" err="1"/>
              <a:t>lengths</a:t>
            </a:r>
            <a:r>
              <a:rPr lang="de-DE" sz="2400" dirty="0"/>
              <a:t> proportional </a:t>
            </a:r>
            <a:r>
              <a:rPr lang="de-DE" sz="2400" dirty="0" err="1"/>
              <a:t>to</a:t>
            </a:r>
            <a:r>
              <a:rPr lang="de-DE" sz="2400" dirty="0"/>
              <a:t> </a:t>
            </a:r>
            <a:r>
              <a:rPr lang="de-DE" sz="2400" dirty="0" err="1"/>
              <a:t>the</a:t>
            </a:r>
            <a:r>
              <a:rPr lang="de-DE" sz="2400" dirty="0"/>
              <a:t> </a:t>
            </a:r>
            <a:r>
              <a:rPr lang="de-DE" sz="2400" dirty="0" err="1"/>
              <a:t>values</a:t>
            </a:r>
            <a:r>
              <a:rPr lang="de-DE" sz="2400" dirty="0"/>
              <a:t> </a:t>
            </a:r>
            <a:r>
              <a:rPr lang="de-DE" sz="2400" dirty="0" err="1"/>
              <a:t>that</a:t>
            </a:r>
            <a:r>
              <a:rPr lang="de-DE" sz="2400" dirty="0"/>
              <a:t> </a:t>
            </a:r>
            <a:r>
              <a:rPr lang="de-DE" sz="2400" dirty="0" err="1"/>
              <a:t>they</a:t>
            </a:r>
            <a:r>
              <a:rPr lang="de-DE" sz="2400" dirty="0"/>
              <a:t> </a:t>
            </a:r>
            <a:r>
              <a:rPr lang="de-DE" sz="2400" dirty="0" err="1"/>
              <a:t>represent</a:t>
            </a:r>
            <a:endParaRPr lang="de-DE" sz="2400" dirty="0"/>
          </a:p>
        </p:txBody>
      </p:sp>
      <p:grpSp>
        <p:nvGrpSpPr>
          <p:cNvPr id="4" name="Gruppieren 21">
            <a:extLst>
              <a:ext uri="{FF2B5EF4-FFF2-40B4-BE49-F238E27FC236}">
                <a16:creationId xmlns:a16="http://schemas.microsoft.com/office/drawing/2014/main" id="{AA131601-72E5-4228-A286-1E3E6D78B764}"/>
              </a:ext>
            </a:extLst>
          </p:cNvPr>
          <p:cNvGrpSpPr/>
          <p:nvPr/>
        </p:nvGrpSpPr>
        <p:grpSpPr>
          <a:xfrm>
            <a:off x="96000" y="5866557"/>
            <a:ext cx="12096000" cy="399396"/>
            <a:chOff x="25400" y="5986694"/>
            <a:chExt cx="9072000" cy="299547"/>
          </a:xfrm>
        </p:grpSpPr>
        <p:sp>
          <p:nvSpPr>
            <p:cNvPr id="5" name="Textfeld 13">
              <a:extLst>
                <a:ext uri="{FF2B5EF4-FFF2-40B4-BE49-F238E27FC236}">
                  <a16:creationId xmlns:a16="http://schemas.microsoft.com/office/drawing/2014/main" id="{2BCE988F-F02A-4D6D-B2E3-D098FA90D670}"/>
                </a:ext>
              </a:extLst>
            </p:cNvPr>
            <p:cNvSpPr txBox="1"/>
            <p:nvPr/>
          </p:nvSpPr>
          <p:spPr>
            <a:xfrm>
              <a:off x="1493183" y="6032322"/>
              <a:ext cx="950901"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de-DE" altLang="zh-CN" sz="1600" dirty="0" err="1"/>
                <a:t>Challenges</a:t>
              </a:r>
              <a:endParaRPr lang="en-US" sz="1600" dirty="0"/>
            </a:p>
          </p:txBody>
        </p:sp>
        <p:sp>
          <p:nvSpPr>
            <p:cNvPr id="6" name="Textfeld 14">
              <a:extLst>
                <a:ext uri="{FF2B5EF4-FFF2-40B4-BE49-F238E27FC236}">
                  <a16:creationId xmlns:a16="http://schemas.microsoft.com/office/drawing/2014/main" id="{C8E64975-DD4E-484D-9EF4-CB11AB9E264F}"/>
                </a:ext>
              </a:extLst>
            </p:cNvPr>
            <p:cNvSpPr txBox="1"/>
            <p:nvPr/>
          </p:nvSpPr>
          <p:spPr>
            <a:xfrm>
              <a:off x="6282440" y="6032325"/>
              <a:ext cx="855042"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1600" dirty="0"/>
                <a:t>Evaluation</a:t>
              </a:r>
            </a:p>
          </p:txBody>
        </p:sp>
        <p:sp>
          <p:nvSpPr>
            <p:cNvPr id="7" name="Textfeld 6">
              <a:extLst>
                <a:ext uri="{FF2B5EF4-FFF2-40B4-BE49-F238E27FC236}">
                  <a16:creationId xmlns:a16="http://schemas.microsoft.com/office/drawing/2014/main" id="{5B1D65DE-7E84-4D4A-AD1F-FC54B535CB1E}"/>
                </a:ext>
              </a:extLst>
            </p:cNvPr>
            <p:cNvSpPr txBox="1"/>
            <p:nvPr/>
          </p:nvSpPr>
          <p:spPr>
            <a:xfrm>
              <a:off x="3028301" y="6032323"/>
              <a:ext cx="1067456"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1600" dirty="0"/>
                <a:t>Related Work</a:t>
              </a:r>
            </a:p>
          </p:txBody>
        </p:sp>
        <p:sp>
          <p:nvSpPr>
            <p:cNvPr id="8" name="Textfeld 7">
              <a:extLst>
                <a:ext uri="{FF2B5EF4-FFF2-40B4-BE49-F238E27FC236}">
                  <a16:creationId xmlns:a16="http://schemas.microsoft.com/office/drawing/2014/main" id="{8544E219-3395-4D35-AB47-83E797162EF8}"/>
                </a:ext>
              </a:extLst>
            </p:cNvPr>
            <p:cNvSpPr txBox="1"/>
            <p:nvPr/>
          </p:nvSpPr>
          <p:spPr>
            <a:xfrm>
              <a:off x="7763010" y="6032321"/>
              <a:ext cx="1278028"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600" dirty="0"/>
                <a:t>Summary</a:t>
              </a:r>
            </a:p>
          </p:txBody>
        </p:sp>
        <p:sp>
          <p:nvSpPr>
            <p:cNvPr id="9" name="Textfeld 8">
              <a:extLst>
                <a:ext uri="{FF2B5EF4-FFF2-40B4-BE49-F238E27FC236}">
                  <a16:creationId xmlns:a16="http://schemas.microsoft.com/office/drawing/2014/main" id="{852888F9-9852-4482-8D86-9D678EB085AD}"/>
                </a:ext>
              </a:extLst>
            </p:cNvPr>
            <p:cNvSpPr txBox="1"/>
            <p:nvPr/>
          </p:nvSpPr>
          <p:spPr>
            <a:xfrm>
              <a:off x="179512" y="6032321"/>
              <a:ext cx="955711"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600" dirty="0"/>
                <a:t>Motivation</a:t>
              </a:r>
            </a:p>
          </p:txBody>
        </p:sp>
        <p:sp>
          <p:nvSpPr>
            <p:cNvPr id="10" name="Eingekerbter Richtungspfeil 23">
              <a:extLst>
                <a:ext uri="{FF2B5EF4-FFF2-40B4-BE49-F238E27FC236}">
                  <a16:creationId xmlns:a16="http://schemas.microsoft.com/office/drawing/2014/main" id="{C005311E-133F-493F-BFFC-C169B3CA8A86}"/>
                </a:ext>
              </a:extLst>
            </p:cNvPr>
            <p:cNvSpPr/>
            <p:nvPr/>
          </p:nvSpPr>
          <p:spPr>
            <a:xfrm>
              <a:off x="1234955" y="6091573"/>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dirty="0">
                <a:solidFill>
                  <a:schemeClr val="tx1"/>
                </a:solidFill>
              </a:endParaRPr>
            </a:p>
          </p:txBody>
        </p:sp>
        <p:sp>
          <p:nvSpPr>
            <p:cNvPr id="11" name="Eingekerbter Richtungspfeil 24">
              <a:extLst>
                <a:ext uri="{FF2B5EF4-FFF2-40B4-BE49-F238E27FC236}">
                  <a16:creationId xmlns:a16="http://schemas.microsoft.com/office/drawing/2014/main" id="{13B86617-4353-46AD-97C4-7F02A1BA1B80}"/>
                </a:ext>
              </a:extLst>
            </p:cNvPr>
            <p:cNvSpPr/>
            <p:nvPr/>
          </p:nvSpPr>
          <p:spPr>
            <a:xfrm>
              <a:off x="2577480" y="6091574"/>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a:solidFill>
                  <a:schemeClr val="tx1"/>
                </a:solidFill>
              </a:endParaRPr>
            </a:p>
          </p:txBody>
        </p:sp>
        <p:sp>
          <p:nvSpPr>
            <p:cNvPr id="12" name="Eingekerbter Richtungspfeil 25">
              <a:extLst>
                <a:ext uri="{FF2B5EF4-FFF2-40B4-BE49-F238E27FC236}">
                  <a16:creationId xmlns:a16="http://schemas.microsoft.com/office/drawing/2014/main" id="{40D0FAF6-EB9E-4EEF-BCBE-972523E34CB7}"/>
                </a:ext>
              </a:extLst>
            </p:cNvPr>
            <p:cNvSpPr/>
            <p:nvPr/>
          </p:nvSpPr>
          <p:spPr>
            <a:xfrm>
              <a:off x="4269488" y="6091575"/>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a:solidFill>
                  <a:schemeClr val="tx1"/>
                </a:solidFill>
              </a:endParaRPr>
            </a:p>
          </p:txBody>
        </p:sp>
        <p:sp>
          <p:nvSpPr>
            <p:cNvPr id="13" name="Textfeld 12">
              <a:extLst>
                <a:ext uri="{FF2B5EF4-FFF2-40B4-BE49-F238E27FC236}">
                  <a16:creationId xmlns:a16="http://schemas.microsoft.com/office/drawing/2014/main" id="{6910B1B0-7848-461D-A8EE-494297AF2C2C}"/>
                </a:ext>
              </a:extLst>
            </p:cNvPr>
            <p:cNvSpPr txBox="1"/>
            <p:nvPr/>
          </p:nvSpPr>
          <p:spPr>
            <a:xfrm>
              <a:off x="4788024" y="6032324"/>
              <a:ext cx="780503"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de-DE" altLang="zh-CN" sz="1600" b="1" dirty="0"/>
                <a:t>Interface</a:t>
              </a:r>
              <a:endParaRPr lang="en-US" sz="1600" b="1" dirty="0"/>
            </a:p>
          </p:txBody>
        </p:sp>
        <p:sp>
          <p:nvSpPr>
            <p:cNvPr id="14" name="Eingekerbter Richtungspfeil 27">
              <a:extLst>
                <a:ext uri="{FF2B5EF4-FFF2-40B4-BE49-F238E27FC236}">
                  <a16:creationId xmlns:a16="http://schemas.microsoft.com/office/drawing/2014/main" id="{C8C6383D-EFF4-4F8F-B7E7-55AA85D1E860}"/>
                </a:ext>
              </a:extLst>
            </p:cNvPr>
            <p:cNvSpPr/>
            <p:nvPr/>
          </p:nvSpPr>
          <p:spPr>
            <a:xfrm>
              <a:off x="7320057" y="6091577"/>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a:solidFill>
                  <a:schemeClr val="tx1"/>
                </a:solidFill>
              </a:endParaRPr>
            </a:p>
          </p:txBody>
        </p:sp>
        <p:cxnSp>
          <p:nvCxnSpPr>
            <p:cNvPr id="15" name="Gerade Verbindung 28">
              <a:extLst>
                <a:ext uri="{FF2B5EF4-FFF2-40B4-BE49-F238E27FC236}">
                  <a16:creationId xmlns:a16="http://schemas.microsoft.com/office/drawing/2014/main" id="{BE0E1948-1999-44A0-B261-866A1DF5995B}"/>
                </a:ext>
              </a:extLst>
            </p:cNvPr>
            <p:cNvCxnSpPr/>
            <p:nvPr/>
          </p:nvCxnSpPr>
          <p:spPr>
            <a:xfrm>
              <a:off x="25400" y="5986694"/>
              <a:ext cx="9072000" cy="1588"/>
            </a:xfrm>
            <a:prstGeom prst="line">
              <a:avLst/>
            </a:prstGeom>
            <a:ln w="41275">
              <a:solidFill>
                <a:schemeClr val="accent3">
                  <a:lumMod val="85000"/>
                </a:schemeClr>
              </a:solidFill>
            </a:ln>
          </p:spPr>
          <p:style>
            <a:lnRef idx="1">
              <a:schemeClr val="accent1"/>
            </a:lnRef>
            <a:fillRef idx="0">
              <a:schemeClr val="accent1"/>
            </a:fillRef>
            <a:effectRef idx="0">
              <a:schemeClr val="accent1"/>
            </a:effectRef>
            <a:fontRef idx="minor">
              <a:schemeClr val="tx1"/>
            </a:fontRef>
          </p:style>
        </p:cxnSp>
        <p:sp>
          <p:nvSpPr>
            <p:cNvPr id="16" name="Eingekerbter Richtungspfeil 29">
              <a:extLst>
                <a:ext uri="{FF2B5EF4-FFF2-40B4-BE49-F238E27FC236}">
                  <a16:creationId xmlns:a16="http://schemas.microsoft.com/office/drawing/2014/main" id="{A4600029-E40B-4FAC-BDEA-4C82CFF469F9}"/>
                </a:ext>
              </a:extLst>
            </p:cNvPr>
            <p:cNvSpPr/>
            <p:nvPr/>
          </p:nvSpPr>
          <p:spPr>
            <a:xfrm>
              <a:off x="5925672" y="6091576"/>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a:solidFill>
                  <a:schemeClr val="tx1"/>
                </a:solidFill>
              </a:endParaRPr>
            </a:p>
          </p:txBody>
        </p:sp>
      </p:grpSp>
      <p:pic>
        <p:nvPicPr>
          <p:cNvPr id="17" name="Picture 16">
            <a:extLst>
              <a:ext uri="{FF2B5EF4-FFF2-40B4-BE49-F238E27FC236}">
                <a16:creationId xmlns:a16="http://schemas.microsoft.com/office/drawing/2014/main" id="{CA0D71BC-D0A3-444E-8190-FBF3538937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702" y="6381328"/>
            <a:ext cx="11767985" cy="469900"/>
          </a:xfrm>
          <a:prstGeom prst="rect">
            <a:avLst/>
          </a:prstGeom>
        </p:spPr>
      </p:pic>
      <p:sp>
        <p:nvSpPr>
          <p:cNvPr id="26" name="Rectangle 3">
            <a:extLst>
              <a:ext uri="{FF2B5EF4-FFF2-40B4-BE49-F238E27FC236}">
                <a16:creationId xmlns:a16="http://schemas.microsoft.com/office/drawing/2014/main" id="{DE27E346-3A5A-B14B-849F-16AD140DE70A}"/>
              </a:ext>
            </a:extLst>
          </p:cNvPr>
          <p:cNvSpPr>
            <a:spLocks noChangeArrowheads="1"/>
          </p:cNvSpPr>
          <p:nvPr/>
        </p:nvSpPr>
        <p:spPr bwMode="auto">
          <a:xfrm>
            <a:off x="7518265" y="5053157"/>
            <a:ext cx="2105853" cy="620713"/>
          </a:xfrm>
          <a:prstGeom prst="rect">
            <a:avLst/>
          </a:prstGeom>
          <a:noFill/>
          <a:ln w="9525">
            <a:noFill/>
            <a:miter lim="800000"/>
            <a:headEnd/>
            <a:tailEnd/>
          </a:ln>
        </p:spPr>
        <p:txBody>
          <a:bodyPr lIns="0" tIns="0" rIns="0" bIns="0"/>
          <a:lstStyle/>
          <a:p>
            <a:r>
              <a:rPr lang="de-DE" altLang="zh-CN" sz="1600" dirty="0" err="1"/>
              <a:t>Fig</a:t>
            </a:r>
            <a:r>
              <a:rPr lang="de-DE" altLang="zh-CN" sz="1600" dirty="0"/>
              <a:t>:</a:t>
            </a:r>
            <a:r>
              <a:rPr lang="zh-CN" altLang="de-DE" sz="1600" dirty="0"/>
              <a:t> </a:t>
            </a:r>
            <a:r>
              <a:rPr lang="de-DE" sz="1600" dirty="0"/>
              <a:t>Bar Graph </a:t>
            </a:r>
            <a:r>
              <a:rPr lang="de-DE" sz="1600" dirty="0" err="1"/>
              <a:t>of</a:t>
            </a:r>
            <a:r>
              <a:rPr lang="de-DE" sz="1600" dirty="0"/>
              <a:t> </a:t>
            </a:r>
            <a:r>
              <a:rPr lang="de-DE" sz="1600" dirty="0" err="1"/>
              <a:t>the</a:t>
            </a:r>
            <a:r>
              <a:rPr lang="de-DE" sz="1600" dirty="0"/>
              <a:t> Data Set </a:t>
            </a:r>
            <a:r>
              <a:rPr lang="de-DE" sz="1600" dirty="0" err="1"/>
              <a:t>Mtcars</a:t>
            </a:r>
            <a:r>
              <a:rPr lang="de-DE" sz="1600" dirty="0"/>
              <a:t> </a:t>
            </a:r>
          </a:p>
        </p:txBody>
      </p:sp>
      <p:pic>
        <p:nvPicPr>
          <p:cNvPr id="3" name="Picture 2">
            <a:extLst>
              <a:ext uri="{FF2B5EF4-FFF2-40B4-BE49-F238E27FC236}">
                <a16:creationId xmlns:a16="http://schemas.microsoft.com/office/drawing/2014/main" id="{873C48F6-0CE1-D043-8391-E5840D6F6B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2992" y="1766465"/>
            <a:ext cx="4188146" cy="4079127"/>
          </a:xfrm>
          <a:prstGeom prst="rect">
            <a:avLst/>
          </a:prstGeom>
        </p:spPr>
      </p:pic>
    </p:spTree>
    <p:extLst>
      <p:ext uri="{BB962C8B-B14F-4D97-AF65-F5344CB8AC3E}">
        <p14:creationId xmlns:p14="http://schemas.microsoft.com/office/powerpoint/2010/main" val="169581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F57BAAD-B9F4-034B-821B-1065BF8D90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2224" y="1443273"/>
            <a:ext cx="3834505" cy="4433999"/>
          </a:xfrm>
          <a:prstGeom prst="rect">
            <a:avLst/>
          </a:prstGeom>
        </p:spPr>
      </p:pic>
      <p:sp>
        <p:nvSpPr>
          <p:cNvPr id="29698" name="Rectangle 2"/>
          <p:cNvSpPr>
            <a:spLocks noGrp="1" noChangeArrowheads="1"/>
          </p:cNvSpPr>
          <p:nvPr>
            <p:ph type="title"/>
          </p:nvPr>
        </p:nvSpPr>
        <p:spPr/>
        <p:txBody>
          <a:bodyPr/>
          <a:lstStyle/>
          <a:p>
            <a:r>
              <a:rPr lang="de-DE" altLang="zh-CN" dirty="0"/>
              <a:t>Interface</a:t>
            </a:r>
            <a:r>
              <a:rPr lang="zh-CN" altLang="de-DE" dirty="0"/>
              <a:t> </a:t>
            </a:r>
            <a:r>
              <a:rPr lang="de-DE" altLang="zh-CN" dirty="0"/>
              <a:t>–</a:t>
            </a:r>
            <a:r>
              <a:rPr lang="zh-CN" altLang="de-DE" dirty="0"/>
              <a:t> </a:t>
            </a:r>
            <a:r>
              <a:rPr lang="de-DE" altLang="zh-CN" dirty="0" err="1"/>
              <a:t>Visualization</a:t>
            </a:r>
            <a:r>
              <a:rPr lang="zh-CN" altLang="de-DE" dirty="0"/>
              <a:t> </a:t>
            </a:r>
            <a:r>
              <a:rPr lang="de-DE" altLang="zh-CN" dirty="0" err="1"/>
              <a:t>Methods</a:t>
            </a:r>
            <a:endParaRPr lang="de-DE" dirty="0"/>
          </a:p>
        </p:txBody>
      </p:sp>
      <p:grpSp>
        <p:nvGrpSpPr>
          <p:cNvPr id="4" name="Gruppieren 21">
            <a:extLst>
              <a:ext uri="{FF2B5EF4-FFF2-40B4-BE49-F238E27FC236}">
                <a16:creationId xmlns:a16="http://schemas.microsoft.com/office/drawing/2014/main" id="{AA131601-72E5-4228-A286-1E3E6D78B764}"/>
              </a:ext>
            </a:extLst>
          </p:cNvPr>
          <p:cNvGrpSpPr/>
          <p:nvPr/>
        </p:nvGrpSpPr>
        <p:grpSpPr>
          <a:xfrm>
            <a:off x="96000" y="5866557"/>
            <a:ext cx="12096000" cy="399396"/>
            <a:chOff x="25400" y="5986694"/>
            <a:chExt cx="9072000" cy="299547"/>
          </a:xfrm>
        </p:grpSpPr>
        <p:sp>
          <p:nvSpPr>
            <p:cNvPr id="5" name="Textfeld 13">
              <a:extLst>
                <a:ext uri="{FF2B5EF4-FFF2-40B4-BE49-F238E27FC236}">
                  <a16:creationId xmlns:a16="http://schemas.microsoft.com/office/drawing/2014/main" id="{2BCE988F-F02A-4D6D-B2E3-D098FA90D670}"/>
                </a:ext>
              </a:extLst>
            </p:cNvPr>
            <p:cNvSpPr txBox="1"/>
            <p:nvPr/>
          </p:nvSpPr>
          <p:spPr>
            <a:xfrm>
              <a:off x="1493183" y="6032322"/>
              <a:ext cx="950901"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de-DE" altLang="zh-CN" sz="1600" dirty="0" err="1"/>
                <a:t>Challenges</a:t>
              </a:r>
              <a:endParaRPr lang="en-US" sz="1600" dirty="0"/>
            </a:p>
          </p:txBody>
        </p:sp>
        <p:sp>
          <p:nvSpPr>
            <p:cNvPr id="6" name="Textfeld 14">
              <a:extLst>
                <a:ext uri="{FF2B5EF4-FFF2-40B4-BE49-F238E27FC236}">
                  <a16:creationId xmlns:a16="http://schemas.microsoft.com/office/drawing/2014/main" id="{C8E64975-DD4E-484D-9EF4-CB11AB9E264F}"/>
                </a:ext>
              </a:extLst>
            </p:cNvPr>
            <p:cNvSpPr txBox="1"/>
            <p:nvPr/>
          </p:nvSpPr>
          <p:spPr>
            <a:xfrm>
              <a:off x="6282440" y="6032325"/>
              <a:ext cx="855042"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1600" dirty="0"/>
                <a:t>Evaluation</a:t>
              </a:r>
            </a:p>
          </p:txBody>
        </p:sp>
        <p:sp>
          <p:nvSpPr>
            <p:cNvPr id="7" name="Textfeld 6">
              <a:extLst>
                <a:ext uri="{FF2B5EF4-FFF2-40B4-BE49-F238E27FC236}">
                  <a16:creationId xmlns:a16="http://schemas.microsoft.com/office/drawing/2014/main" id="{5B1D65DE-7E84-4D4A-AD1F-FC54B535CB1E}"/>
                </a:ext>
              </a:extLst>
            </p:cNvPr>
            <p:cNvSpPr txBox="1"/>
            <p:nvPr/>
          </p:nvSpPr>
          <p:spPr>
            <a:xfrm>
              <a:off x="3028301" y="6032323"/>
              <a:ext cx="1067456"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1600" dirty="0"/>
                <a:t>Related Work</a:t>
              </a:r>
            </a:p>
          </p:txBody>
        </p:sp>
        <p:sp>
          <p:nvSpPr>
            <p:cNvPr id="8" name="Textfeld 7">
              <a:extLst>
                <a:ext uri="{FF2B5EF4-FFF2-40B4-BE49-F238E27FC236}">
                  <a16:creationId xmlns:a16="http://schemas.microsoft.com/office/drawing/2014/main" id="{8544E219-3395-4D35-AB47-83E797162EF8}"/>
                </a:ext>
              </a:extLst>
            </p:cNvPr>
            <p:cNvSpPr txBox="1"/>
            <p:nvPr/>
          </p:nvSpPr>
          <p:spPr>
            <a:xfrm>
              <a:off x="7763010" y="6032321"/>
              <a:ext cx="1278028"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600" dirty="0"/>
                <a:t>Summary</a:t>
              </a:r>
            </a:p>
          </p:txBody>
        </p:sp>
        <p:sp>
          <p:nvSpPr>
            <p:cNvPr id="9" name="Textfeld 8">
              <a:extLst>
                <a:ext uri="{FF2B5EF4-FFF2-40B4-BE49-F238E27FC236}">
                  <a16:creationId xmlns:a16="http://schemas.microsoft.com/office/drawing/2014/main" id="{852888F9-9852-4482-8D86-9D678EB085AD}"/>
                </a:ext>
              </a:extLst>
            </p:cNvPr>
            <p:cNvSpPr txBox="1"/>
            <p:nvPr/>
          </p:nvSpPr>
          <p:spPr>
            <a:xfrm>
              <a:off x="179512" y="6032321"/>
              <a:ext cx="955711"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600" dirty="0"/>
                <a:t>Motivation</a:t>
              </a:r>
            </a:p>
          </p:txBody>
        </p:sp>
        <p:sp>
          <p:nvSpPr>
            <p:cNvPr id="10" name="Eingekerbter Richtungspfeil 23">
              <a:extLst>
                <a:ext uri="{FF2B5EF4-FFF2-40B4-BE49-F238E27FC236}">
                  <a16:creationId xmlns:a16="http://schemas.microsoft.com/office/drawing/2014/main" id="{C005311E-133F-493F-BFFC-C169B3CA8A86}"/>
                </a:ext>
              </a:extLst>
            </p:cNvPr>
            <p:cNvSpPr/>
            <p:nvPr/>
          </p:nvSpPr>
          <p:spPr>
            <a:xfrm>
              <a:off x="1234955" y="6091573"/>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dirty="0">
                <a:solidFill>
                  <a:schemeClr val="tx1"/>
                </a:solidFill>
              </a:endParaRPr>
            </a:p>
          </p:txBody>
        </p:sp>
        <p:sp>
          <p:nvSpPr>
            <p:cNvPr id="11" name="Eingekerbter Richtungspfeil 24">
              <a:extLst>
                <a:ext uri="{FF2B5EF4-FFF2-40B4-BE49-F238E27FC236}">
                  <a16:creationId xmlns:a16="http://schemas.microsoft.com/office/drawing/2014/main" id="{13B86617-4353-46AD-97C4-7F02A1BA1B80}"/>
                </a:ext>
              </a:extLst>
            </p:cNvPr>
            <p:cNvSpPr/>
            <p:nvPr/>
          </p:nvSpPr>
          <p:spPr>
            <a:xfrm>
              <a:off x="2577480" y="6091574"/>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a:solidFill>
                  <a:schemeClr val="tx1"/>
                </a:solidFill>
              </a:endParaRPr>
            </a:p>
          </p:txBody>
        </p:sp>
        <p:sp>
          <p:nvSpPr>
            <p:cNvPr id="12" name="Eingekerbter Richtungspfeil 25">
              <a:extLst>
                <a:ext uri="{FF2B5EF4-FFF2-40B4-BE49-F238E27FC236}">
                  <a16:creationId xmlns:a16="http://schemas.microsoft.com/office/drawing/2014/main" id="{40D0FAF6-EB9E-4EEF-BCBE-972523E34CB7}"/>
                </a:ext>
              </a:extLst>
            </p:cNvPr>
            <p:cNvSpPr/>
            <p:nvPr/>
          </p:nvSpPr>
          <p:spPr>
            <a:xfrm>
              <a:off x="4269488" y="6091575"/>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a:solidFill>
                  <a:schemeClr val="tx1"/>
                </a:solidFill>
              </a:endParaRPr>
            </a:p>
          </p:txBody>
        </p:sp>
        <p:sp>
          <p:nvSpPr>
            <p:cNvPr id="13" name="Textfeld 12">
              <a:extLst>
                <a:ext uri="{FF2B5EF4-FFF2-40B4-BE49-F238E27FC236}">
                  <a16:creationId xmlns:a16="http://schemas.microsoft.com/office/drawing/2014/main" id="{6910B1B0-7848-461D-A8EE-494297AF2C2C}"/>
                </a:ext>
              </a:extLst>
            </p:cNvPr>
            <p:cNvSpPr txBox="1"/>
            <p:nvPr/>
          </p:nvSpPr>
          <p:spPr>
            <a:xfrm>
              <a:off x="4788024" y="6032324"/>
              <a:ext cx="780503"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de-DE" altLang="zh-CN" sz="1600" b="1" dirty="0"/>
                <a:t>Interface</a:t>
              </a:r>
              <a:endParaRPr lang="en-US" sz="1600" b="1" dirty="0"/>
            </a:p>
          </p:txBody>
        </p:sp>
        <p:sp>
          <p:nvSpPr>
            <p:cNvPr id="14" name="Eingekerbter Richtungspfeil 27">
              <a:extLst>
                <a:ext uri="{FF2B5EF4-FFF2-40B4-BE49-F238E27FC236}">
                  <a16:creationId xmlns:a16="http://schemas.microsoft.com/office/drawing/2014/main" id="{C8C6383D-EFF4-4F8F-B7E7-55AA85D1E860}"/>
                </a:ext>
              </a:extLst>
            </p:cNvPr>
            <p:cNvSpPr/>
            <p:nvPr/>
          </p:nvSpPr>
          <p:spPr>
            <a:xfrm>
              <a:off x="7320057" y="6091577"/>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a:solidFill>
                  <a:schemeClr val="tx1"/>
                </a:solidFill>
              </a:endParaRPr>
            </a:p>
          </p:txBody>
        </p:sp>
        <p:cxnSp>
          <p:nvCxnSpPr>
            <p:cNvPr id="15" name="Gerade Verbindung 28">
              <a:extLst>
                <a:ext uri="{FF2B5EF4-FFF2-40B4-BE49-F238E27FC236}">
                  <a16:creationId xmlns:a16="http://schemas.microsoft.com/office/drawing/2014/main" id="{BE0E1948-1999-44A0-B261-866A1DF5995B}"/>
                </a:ext>
              </a:extLst>
            </p:cNvPr>
            <p:cNvCxnSpPr/>
            <p:nvPr/>
          </p:nvCxnSpPr>
          <p:spPr>
            <a:xfrm>
              <a:off x="25400" y="5986694"/>
              <a:ext cx="9072000" cy="1588"/>
            </a:xfrm>
            <a:prstGeom prst="line">
              <a:avLst/>
            </a:prstGeom>
            <a:ln w="41275">
              <a:solidFill>
                <a:schemeClr val="accent3">
                  <a:lumMod val="85000"/>
                </a:schemeClr>
              </a:solidFill>
            </a:ln>
          </p:spPr>
          <p:style>
            <a:lnRef idx="1">
              <a:schemeClr val="accent1"/>
            </a:lnRef>
            <a:fillRef idx="0">
              <a:schemeClr val="accent1"/>
            </a:fillRef>
            <a:effectRef idx="0">
              <a:schemeClr val="accent1"/>
            </a:effectRef>
            <a:fontRef idx="minor">
              <a:schemeClr val="tx1"/>
            </a:fontRef>
          </p:style>
        </p:cxnSp>
        <p:sp>
          <p:nvSpPr>
            <p:cNvPr id="16" name="Eingekerbter Richtungspfeil 29">
              <a:extLst>
                <a:ext uri="{FF2B5EF4-FFF2-40B4-BE49-F238E27FC236}">
                  <a16:creationId xmlns:a16="http://schemas.microsoft.com/office/drawing/2014/main" id="{A4600029-E40B-4FAC-BDEA-4C82CFF469F9}"/>
                </a:ext>
              </a:extLst>
            </p:cNvPr>
            <p:cNvSpPr/>
            <p:nvPr/>
          </p:nvSpPr>
          <p:spPr>
            <a:xfrm>
              <a:off x="5925672" y="6091576"/>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a:solidFill>
                  <a:schemeClr val="tx1"/>
                </a:solidFill>
              </a:endParaRPr>
            </a:p>
          </p:txBody>
        </p:sp>
      </p:grpSp>
      <p:pic>
        <p:nvPicPr>
          <p:cNvPr id="17" name="Picture 16">
            <a:extLst>
              <a:ext uri="{FF2B5EF4-FFF2-40B4-BE49-F238E27FC236}">
                <a16:creationId xmlns:a16="http://schemas.microsoft.com/office/drawing/2014/main" id="{CA0D71BC-D0A3-444E-8190-FBF3538937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702" y="6381328"/>
            <a:ext cx="11767985" cy="469900"/>
          </a:xfrm>
          <a:prstGeom prst="rect">
            <a:avLst/>
          </a:prstGeom>
        </p:spPr>
      </p:pic>
      <p:sp>
        <p:nvSpPr>
          <p:cNvPr id="26" name="Rectangle 3">
            <a:extLst>
              <a:ext uri="{FF2B5EF4-FFF2-40B4-BE49-F238E27FC236}">
                <a16:creationId xmlns:a16="http://schemas.microsoft.com/office/drawing/2014/main" id="{DE27E346-3A5A-B14B-849F-16AD140DE70A}"/>
              </a:ext>
            </a:extLst>
          </p:cNvPr>
          <p:cNvSpPr>
            <a:spLocks noChangeArrowheads="1"/>
          </p:cNvSpPr>
          <p:nvPr/>
        </p:nvSpPr>
        <p:spPr bwMode="auto">
          <a:xfrm>
            <a:off x="6254988" y="4914526"/>
            <a:ext cx="2105853" cy="620713"/>
          </a:xfrm>
          <a:prstGeom prst="rect">
            <a:avLst/>
          </a:prstGeom>
          <a:noFill/>
          <a:ln w="9525">
            <a:noFill/>
            <a:miter lim="800000"/>
            <a:headEnd/>
            <a:tailEnd/>
          </a:ln>
        </p:spPr>
        <p:txBody>
          <a:bodyPr lIns="0" tIns="0" rIns="0" bIns="0"/>
          <a:lstStyle/>
          <a:p>
            <a:r>
              <a:rPr lang="de-DE" altLang="zh-CN" sz="1600" dirty="0" err="1"/>
              <a:t>Fig</a:t>
            </a:r>
            <a:r>
              <a:rPr lang="de-DE" altLang="zh-CN" sz="1600" dirty="0"/>
              <a:t>:</a:t>
            </a:r>
            <a:r>
              <a:rPr lang="zh-CN" altLang="de-DE" sz="1600" dirty="0"/>
              <a:t> </a:t>
            </a:r>
            <a:r>
              <a:rPr lang="de-DE" sz="1600" dirty="0"/>
              <a:t>Force-</a:t>
            </a:r>
            <a:r>
              <a:rPr lang="de-DE" sz="1600" dirty="0" err="1"/>
              <a:t>Directed</a:t>
            </a:r>
            <a:r>
              <a:rPr lang="de-DE" sz="1600" dirty="0"/>
              <a:t>-Graph </a:t>
            </a:r>
            <a:r>
              <a:rPr lang="de-DE" sz="1600" dirty="0" err="1"/>
              <a:t>of</a:t>
            </a:r>
            <a:r>
              <a:rPr lang="de-DE" sz="1600" dirty="0"/>
              <a:t> </a:t>
            </a:r>
            <a:r>
              <a:rPr lang="de-DE" sz="1600" dirty="0" err="1"/>
              <a:t>the</a:t>
            </a:r>
            <a:r>
              <a:rPr lang="de-DE" sz="1600" dirty="0"/>
              <a:t> Data Set </a:t>
            </a:r>
            <a:r>
              <a:rPr lang="de-DE" sz="1600" dirty="0" err="1"/>
              <a:t>Mtcars</a:t>
            </a:r>
            <a:r>
              <a:rPr lang="de-DE" sz="1600" dirty="0"/>
              <a:t> </a:t>
            </a:r>
          </a:p>
        </p:txBody>
      </p:sp>
      <mc:AlternateContent xmlns:mc="http://schemas.openxmlformats.org/markup-compatibility/2006">
        <mc:Choice xmlns:a14="http://schemas.microsoft.com/office/drawing/2010/main" Requires="a14">
          <p:sp>
            <p:nvSpPr>
              <p:cNvPr id="29699" name="Rectangle 3"/>
              <p:cNvSpPr>
                <a:spLocks noGrp="1" noChangeArrowheads="1"/>
              </p:cNvSpPr>
              <p:nvPr>
                <p:ph type="body" idx="1"/>
              </p:nvPr>
            </p:nvSpPr>
            <p:spPr>
              <a:xfrm>
                <a:off x="522818" y="1037998"/>
                <a:ext cx="7915901" cy="4983290"/>
              </a:xfrm>
            </p:spPr>
            <p:txBody>
              <a:bodyPr/>
              <a:lstStyle/>
              <a:p>
                <a:r>
                  <a:rPr lang="de-DE" sz="2400" dirty="0"/>
                  <a:t>Force-</a:t>
                </a:r>
                <a:r>
                  <a:rPr lang="de-DE" sz="2400" dirty="0" err="1"/>
                  <a:t>Directed</a:t>
                </a:r>
                <a:r>
                  <a:rPr lang="de-DE" sz="2400" dirty="0"/>
                  <a:t>-Graph </a:t>
                </a:r>
              </a:p>
              <a:p>
                <a:pPr lvl="1">
                  <a:buFont typeface="Arial" panose="020B0604020202020204" pitchFamily="34" charset="0"/>
                  <a:buChar char="•"/>
                </a:pPr>
                <a:r>
                  <a:rPr lang="de-DE" dirty="0" err="1"/>
                  <a:t>assigns</a:t>
                </a:r>
                <a:r>
                  <a:rPr lang="de-DE" dirty="0"/>
                  <a:t> </a:t>
                </a:r>
                <a:r>
                  <a:rPr lang="de-DE" dirty="0" err="1"/>
                  <a:t>forces</a:t>
                </a:r>
                <a:r>
                  <a:rPr lang="de-DE" dirty="0"/>
                  <a:t> </a:t>
                </a:r>
                <a:r>
                  <a:rPr lang="de-DE" dirty="0" err="1"/>
                  <a:t>among</a:t>
                </a:r>
                <a:r>
                  <a:rPr lang="de-DE" dirty="0"/>
                  <a:t> </a:t>
                </a:r>
                <a:r>
                  <a:rPr lang="de-DE" dirty="0" err="1"/>
                  <a:t>the</a:t>
                </a:r>
                <a:r>
                  <a:rPr lang="de-DE" dirty="0"/>
                  <a:t> </a:t>
                </a:r>
                <a:r>
                  <a:rPr lang="de-DE" dirty="0" err="1"/>
                  <a:t>set</a:t>
                </a:r>
                <a:r>
                  <a:rPr lang="de-DE" dirty="0"/>
                  <a:t> </a:t>
                </a:r>
                <a:r>
                  <a:rPr lang="de-DE" dirty="0" err="1"/>
                  <a:t>of</a:t>
                </a:r>
                <a:r>
                  <a:rPr lang="de-DE" dirty="0"/>
                  <a:t> </a:t>
                </a:r>
                <a:r>
                  <a:rPr lang="de-DE" dirty="0" err="1"/>
                  <a:t>edges</a:t>
                </a:r>
                <a:r>
                  <a:rPr lang="de-DE" dirty="0"/>
                  <a:t> </a:t>
                </a:r>
                <a:r>
                  <a:rPr lang="de-DE" dirty="0" err="1"/>
                  <a:t>and</a:t>
                </a:r>
                <a:r>
                  <a:rPr lang="de-DE" dirty="0"/>
                  <a:t> </a:t>
                </a:r>
                <a:r>
                  <a:rPr lang="de-DE" dirty="0" err="1"/>
                  <a:t>the</a:t>
                </a:r>
                <a:r>
                  <a:rPr lang="de-DE" dirty="0"/>
                  <a:t> </a:t>
                </a:r>
                <a:r>
                  <a:rPr lang="de-DE" dirty="0" err="1"/>
                  <a:t>set</a:t>
                </a:r>
                <a:r>
                  <a:rPr lang="de-DE" dirty="0"/>
                  <a:t> </a:t>
                </a:r>
                <a:r>
                  <a:rPr lang="de-DE" dirty="0" err="1"/>
                  <a:t>of</a:t>
                </a:r>
                <a:r>
                  <a:rPr lang="de-DE" dirty="0"/>
                  <a:t> </a:t>
                </a:r>
                <a:r>
                  <a:rPr lang="de-DE" dirty="0" err="1"/>
                  <a:t>nodes</a:t>
                </a:r>
                <a:r>
                  <a:rPr lang="de-DE" dirty="0"/>
                  <a:t> </a:t>
                </a:r>
                <a:r>
                  <a:rPr lang="de-DE" dirty="0" err="1"/>
                  <a:t>of</a:t>
                </a:r>
                <a:r>
                  <a:rPr lang="de-DE" dirty="0"/>
                  <a:t> a </a:t>
                </a:r>
                <a:r>
                  <a:rPr lang="de-DE" dirty="0" err="1"/>
                  <a:t>graph</a:t>
                </a:r>
                <a:r>
                  <a:rPr lang="de-DE" dirty="0"/>
                  <a:t> </a:t>
                </a:r>
                <a:r>
                  <a:rPr lang="de-DE" dirty="0" err="1"/>
                  <a:t>drawing</a:t>
                </a:r>
                <a:endParaRPr lang="de-DE" dirty="0"/>
              </a:p>
              <a:p>
                <a:pPr lvl="1">
                  <a:buFont typeface="Arial" panose="020B0604020202020204" pitchFamily="34" charset="0"/>
                  <a:buChar char="•"/>
                </a:pPr>
                <a:r>
                  <a:rPr lang="de-DE" dirty="0" err="1"/>
                  <a:t>length</a:t>
                </a:r>
                <a:r>
                  <a:rPr lang="de-DE" dirty="0"/>
                  <a:t> </a:t>
                </a:r>
                <a:r>
                  <a:rPr lang="de-DE" dirty="0" err="1"/>
                  <a:t>of</a:t>
                </a:r>
                <a:r>
                  <a:rPr lang="de-DE" dirty="0"/>
                  <a:t> link </a:t>
                </a:r>
                <a:r>
                  <a:rPr lang="de-DE" dirty="0" err="1"/>
                  <a:t>between</a:t>
                </a:r>
                <a:r>
                  <a:rPr lang="de-DE" dirty="0"/>
                  <a:t> </a:t>
                </a:r>
                <a:r>
                  <a:rPr lang="de-DE" dirty="0" err="1"/>
                  <a:t>two</a:t>
                </a:r>
                <a:r>
                  <a:rPr lang="de-DE" dirty="0"/>
                  <a:t> </a:t>
                </a:r>
                <a:r>
                  <a:rPr lang="de-DE" dirty="0" err="1"/>
                  <a:t>nodes</a:t>
                </a:r>
                <a:r>
                  <a:rPr lang="de-DE" dirty="0"/>
                  <a:t>: </a:t>
                </a:r>
                <a14:m>
                  <m:oMath xmlns:m="http://schemas.openxmlformats.org/officeDocument/2006/math">
                    <m:r>
                      <a:rPr lang="en-US" b="0" i="1" smtClean="0">
                        <a:latin typeface="Cambria Math" panose="02040503050406030204" pitchFamily="18" charset="0"/>
                      </a:rPr>
                      <m:t>200∗</m:t>
                    </m:r>
                    <m:rad>
                      <m:radPr>
                        <m:degHide m:val="on"/>
                        <m:ctrlPr>
                          <a:rPr lang="en-US" b="0" i="1" smtClean="0">
                            <a:latin typeface="Cambria Math" panose="02040503050406030204" pitchFamily="18" charset="0"/>
                          </a:rPr>
                        </m:ctrlPr>
                      </m:radPr>
                      <m:deg/>
                      <m:e>
                        <m:d>
                          <m:dPr>
                            <m:ctrlPr>
                              <a:rPr lang="en-US" i="1">
                                <a:latin typeface="Cambria Math" panose="02040503050406030204" pitchFamily="18" charset="0"/>
                              </a:rPr>
                            </m:ctrlPr>
                          </m:dPr>
                          <m:e>
                            <m:r>
                              <a:rPr lang="en-US" i="1">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2</m:t>
                                </m:r>
                              </m:sup>
                            </m:sSup>
                          </m:e>
                        </m:d>
                      </m:e>
                    </m:rad>
                  </m:oMath>
                </a14:m>
                <a:r>
                  <a:rPr lang="de-DE" dirty="0"/>
                  <a:t>	</a:t>
                </a:r>
                <a:r>
                  <a:rPr lang="en-US" dirty="0"/>
                  <a:t>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 </m:t>
                    </m:r>
                    <m:r>
                      <a:rPr lang="en-US" i="1">
                        <a:latin typeface="Cambria Math" panose="02040503050406030204" pitchFamily="18" charset="0"/>
                      </a:rPr>
                      <m:t>𝑖𝑠</m:t>
                    </m:r>
                    <m:r>
                      <a:rPr lang="en-US" i="1">
                        <a:latin typeface="Cambria Math" panose="02040503050406030204" pitchFamily="18" charset="0"/>
                      </a:rPr>
                      <m:t> </m:t>
                    </m:r>
                    <m:r>
                      <a:rPr lang="en-US" i="1">
                        <a:latin typeface="Cambria Math" panose="02040503050406030204" pitchFamily="18" charset="0"/>
                      </a:rPr>
                      <m:t>𝑡h𝑒</m:t>
                    </m:r>
                    <m:r>
                      <a:rPr lang="en-US" i="1">
                        <a:latin typeface="Cambria Math" panose="02040503050406030204" pitchFamily="18" charset="0"/>
                      </a:rPr>
                      <m:t> </m:t>
                    </m:r>
                    <m:r>
                      <a:rPr lang="en-US" i="1">
                        <a:latin typeface="Cambria Math" panose="02040503050406030204" pitchFamily="18" charset="0"/>
                      </a:rPr>
                      <m:t>𝑐𝑜𝑟𝑟𝑒𝑙𝑎𝑡𝑖𝑜𝑛</m:t>
                    </m:r>
                    <m:r>
                      <a:rPr lang="en-US" i="1">
                        <a:latin typeface="Cambria Math" panose="02040503050406030204" pitchFamily="18" charset="0"/>
                      </a:rPr>
                      <m:t> </m:t>
                    </m:r>
                    <m:r>
                      <a:rPr lang="en-US" i="1">
                        <a:latin typeface="Cambria Math" panose="02040503050406030204" pitchFamily="18" charset="0"/>
                      </a:rPr>
                      <m:t>𝑣𝑎𝑙𝑢𝑒</m:t>
                    </m:r>
                  </m:oMath>
                </a14:m>
                <a:endParaRPr lang="de-DE" dirty="0"/>
              </a:p>
              <a:p>
                <a:pPr marL="634984" lvl="1" indent="0">
                  <a:buNone/>
                </a:pPr>
                <a:endParaRPr lang="de-DE" sz="2000" dirty="0"/>
              </a:p>
            </p:txBody>
          </p:sp>
        </mc:Choice>
        <mc:Fallback>
          <p:sp>
            <p:nvSpPr>
              <p:cNvPr id="29699" name="Rectangle 3"/>
              <p:cNvSpPr>
                <a:spLocks noGrp="1" noRot="1" noChangeAspect="1" noMove="1" noResize="1" noEditPoints="1" noAdjustHandles="1" noChangeArrowheads="1" noChangeShapeType="1" noTextEdit="1"/>
              </p:cNvSpPr>
              <p:nvPr>
                <p:ph type="body" idx="1"/>
              </p:nvPr>
            </p:nvSpPr>
            <p:spPr>
              <a:xfrm>
                <a:off x="522818" y="1037998"/>
                <a:ext cx="7915901" cy="4983290"/>
              </a:xfrm>
              <a:blipFill>
                <a:blip r:embed="rId4"/>
                <a:stretch>
                  <a:fillRect t="-1781" r="-1763"/>
                </a:stretch>
              </a:blipFill>
            </p:spPr>
            <p:txBody>
              <a:bodyPr/>
              <a:lstStyle/>
              <a:p>
                <a:r>
                  <a:rPr lang="de-DE">
                    <a:noFill/>
                  </a:rPr>
                  <a:t> </a:t>
                </a:r>
              </a:p>
            </p:txBody>
          </p:sp>
        </mc:Fallback>
      </mc:AlternateContent>
    </p:spTree>
    <p:extLst>
      <p:ext uri="{BB962C8B-B14F-4D97-AF65-F5344CB8AC3E}">
        <p14:creationId xmlns:p14="http://schemas.microsoft.com/office/powerpoint/2010/main" val="41139854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520702" y="116632"/>
            <a:ext cx="9215967" cy="561975"/>
          </a:xfrm>
        </p:spPr>
        <p:txBody>
          <a:bodyPr/>
          <a:lstStyle/>
          <a:p>
            <a:r>
              <a:rPr lang="de-DE" altLang="zh-CN" dirty="0"/>
              <a:t>Interface</a:t>
            </a:r>
            <a:endParaRPr lang="de-DE" dirty="0"/>
          </a:p>
        </p:txBody>
      </p:sp>
      <p:sp>
        <p:nvSpPr>
          <p:cNvPr id="29699" name="Rectangle 3"/>
          <p:cNvSpPr>
            <a:spLocks noGrp="1" noChangeArrowheads="1"/>
          </p:cNvSpPr>
          <p:nvPr>
            <p:ph type="body" idx="1"/>
          </p:nvPr>
        </p:nvSpPr>
        <p:spPr>
          <a:xfrm>
            <a:off x="520702" y="698936"/>
            <a:ext cx="9510719" cy="4530264"/>
          </a:xfrm>
        </p:spPr>
        <p:txBody>
          <a:bodyPr/>
          <a:lstStyle/>
          <a:p>
            <a:r>
              <a:rPr lang="de-DE" altLang="zh-CN" sz="2400" dirty="0" err="1"/>
              <a:t>Javascript</a:t>
            </a:r>
            <a:r>
              <a:rPr lang="zh-CN" altLang="de-DE" sz="2400" dirty="0"/>
              <a:t> </a:t>
            </a:r>
            <a:r>
              <a:rPr lang="de-DE" altLang="zh-CN" sz="2400" dirty="0"/>
              <a:t>(D3.js</a:t>
            </a:r>
            <a:r>
              <a:rPr lang="de-DE" sz="2400" dirty="0"/>
              <a:t> </a:t>
            </a:r>
            <a:r>
              <a:rPr lang="de-DE" sz="2400" dirty="0" err="1"/>
              <a:t>for</a:t>
            </a:r>
            <a:r>
              <a:rPr lang="de-DE" sz="2400" dirty="0"/>
              <a:t> </a:t>
            </a:r>
            <a:r>
              <a:rPr lang="de-DE" sz="2400" dirty="0" err="1"/>
              <a:t>producing</a:t>
            </a:r>
            <a:r>
              <a:rPr lang="de-DE" sz="2400" dirty="0"/>
              <a:t> </a:t>
            </a:r>
            <a:r>
              <a:rPr lang="de-DE" sz="2400" dirty="0" err="1"/>
              <a:t>dynamic</a:t>
            </a:r>
            <a:r>
              <a:rPr lang="de-DE" sz="2400" dirty="0"/>
              <a:t>, </a:t>
            </a:r>
            <a:r>
              <a:rPr lang="de-DE" sz="2400" dirty="0" err="1"/>
              <a:t>interactive</a:t>
            </a:r>
            <a:r>
              <a:rPr lang="de-DE" sz="2400" dirty="0"/>
              <a:t> </a:t>
            </a:r>
            <a:r>
              <a:rPr lang="de-DE" sz="2400" dirty="0" err="1"/>
              <a:t>data</a:t>
            </a:r>
            <a:r>
              <a:rPr lang="de-DE" sz="2400" dirty="0"/>
              <a:t> </a:t>
            </a:r>
            <a:r>
              <a:rPr lang="de-DE" sz="2400" dirty="0" err="1"/>
              <a:t>visualizations</a:t>
            </a:r>
            <a:r>
              <a:rPr lang="de-DE" sz="2400" dirty="0"/>
              <a:t> in web </a:t>
            </a:r>
            <a:r>
              <a:rPr lang="de-DE" sz="2400" dirty="0" err="1"/>
              <a:t>browsers</a:t>
            </a:r>
            <a:r>
              <a:rPr lang="de-DE" altLang="zh-CN" sz="2400" dirty="0"/>
              <a:t>)</a:t>
            </a:r>
            <a:endParaRPr lang="de-DE" sz="2400" dirty="0"/>
          </a:p>
        </p:txBody>
      </p:sp>
      <p:grpSp>
        <p:nvGrpSpPr>
          <p:cNvPr id="4" name="Gruppieren 21">
            <a:extLst>
              <a:ext uri="{FF2B5EF4-FFF2-40B4-BE49-F238E27FC236}">
                <a16:creationId xmlns:a16="http://schemas.microsoft.com/office/drawing/2014/main" id="{AA131601-72E5-4228-A286-1E3E6D78B764}"/>
              </a:ext>
            </a:extLst>
          </p:cNvPr>
          <p:cNvGrpSpPr/>
          <p:nvPr/>
        </p:nvGrpSpPr>
        <p:grpSpPr>
          <a:xfrm>
            <a:off x="96000" y="5866557"/>
            <a:ext cx="12096000" cy="399396"/>
            <a:chOff x="25400" y="5986694"/>
            <a:chExt cx="9072000" cy="299547"/>
          </a:xfrm>
        </p:grpSpPr>
        <p:sp>
          <p:nvSpPr>
            <p:cNvPr id="5" name="Textfeld 13">
              <a:extLst>
                <a:ext uri="{FF2B5EF4-FFF2-40B4-BE49-F238E27FC236}">
                  <a16:creationId xmlns:a16="http://schemas.microsoft.com/office/drawing/2014/main" id="{2BCE988F-F02A-4D6D-B2E3-D098FA90D670}"/>
                </a:ext>
              </a:extLst>
            </p:cNvPr>
            <p:cNvSpPr txBox="1"/>
            <p:nvPr/>
          </p:nvSpPr>
          <p:spPr>
            <a:xfrm>
              <a:off x="1493183" y="6032322"/>
              <a:ext cx="950901"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de-DE" altLang="zh-CN" sz="1600" dirty="0" err="1"/>
                <a:t>Challenges</a:t>
              </a:r>
              <a:endParaRPr lang="en-US" sz="1600" dirty="0"/>
            </a:p>
          </p:txBody>
        </p:sp>
        <p:sp>
          <p:nvSpPr>
            <p:cNvPr id="6" name="Textfeld 14">
              <a:extLst>
                <a:ext uri="{FF2B5EF4-FFF2-40B4-BE49-F238E27FC236}">
                  <a16:creationId xmlns:a16="http://schemas.microsoft.com/office/drawing/2014/main" id="{C8E64975-DD4E-484D-9EF4-CB11AB9E264F}"/>
                </a:ext>
              </a:extLst>
            </p:cNvPr>
            <p:cNvSpPr txBox="1"/>
            <p:nvPr/>
          </p:nvSpPr>
          <p:spPr>
            <a:xfrm>
              <a:off x="6282440" y="6032325"/>
              <a:ext cx="855042"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1600" dirty="0"/>
                <a:t>Evaluation</a:t>
              </a:r>
            </a:p>
          </p:txBody>
        </p:sp>
        <p:sp>
          <p:nvSpPr>
            <p:cNvPr id="7" name="Textfeld 6">
              <a:extLst>
                <a:ext uri="{FF2B5EF4-FFF2-40B4-BE49-F238E27FC236}">
                  <a16:creationId xmlns:a16="http://schemas.microsoft.com/office/drawing/2014/main" id="{5B1D65DE-7E84-4D4A-AD1F-FC54B535CB1E}"/>
                </a:ext>
              </a:extLst>
            </p:cNvPr>
            <p:cNvSpPr txBox="1"/>
            <p:nvPr/>
          </p:nvSpPr>
          <p:spPr>
            <a:xfrm>
              <a:off x="3028301" y="6032323"/>
              <a:ext cx="1067456"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1600" dirty="0"/>
                <a:t>Related Work</a:t>
              </a:r>
            </a:p>
          </p:txBody>
        </p:sp>
        <p:sp>
          <p:nvSpPr>
            <p:cNvPr id="8" name="Textfeld 7">
              <a:extLst>
                <a:ext uri="{FF2B5EF4-FFF2-40B4-BE49-F238E27FC236}">
                  <a16:creationId xmlns:a16="http://schemas.microsoft.com/office/drawing/2014/main" id="{8544E219-3395-4D35-AB47-83E797162EF8}"/>
                </a:ext>
              </a:extLst>
            </p:cNvPr>
            <p:cNvSpPr txBox="1"/>
            <p:nvPr/>
          </p:nvSpPr>
          <p:spPr>
            <a:xfrm>
              <a:off x="7763010" y="6032321"/>
              <a:ext cx="1278028"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600" dirty="0"/>
                <a:t>Summary</a:t>
              </a:r>
            </a:p>
          </p:txBody>
        </p:sp>
        <p:sp>
          <p:nvSpPr>
            <p:cNvPr id="9" name="Textfeld 8">
              <a:extLst>
                <a:ext uri="{FF2B5EF4-FFF2-40B4-BE49-F238E27FC236}">
                  <a16:creationId xmlns:a16="http://schemas.microsoft.com/office/drawing/2014/main" id="{852888F9-9852-4482-8D86-9D678EB085AD}"/>
                </a:ext>
              </a:extLst>
            </p:cNvPr>
            <p:cNvSpPr txBox="1"/>
            <p:nvPr/>
          </p:nvSpPr>
          <p:spPr>
            <a:xfrm>
              <a:off x="179512" y="6032321"/>
              <a:ext cx="955711"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600" dirty="0"/>
                <a:t>Motivation</a:t>
              </a:r>
            </a:p>
          </p:txBody>
        </p:sp>
        <p:sp>
          <p:nvSpPr>
            <p:cNvPr id="10" name="Eingekerbter Richtungspfeil 23">
              <a:extLst>
                <a:ext uri="{FF2B5EF4-FFF2-40B4-BE49-F238E27FC236}">
                  <a16:creationId xmlns:a16="http://schemas.microsoft.com/office/drawing/2014/main" id="{C005311E-133F-493F-BFFC-C169B3CA8A86}"/>
                </a:ext>
              </a:extLst>
            </p:cNvPr>
            <p:cNvSpPr/>
            <p:nvPr/>
          </p:nvSpPr>
          <p:spPr>
            <a:xfrm>
              <a:off x="1234955" y="6091573"/>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dirty="0">
                <a:solidFill>
                  <a:schemeClr val="tx1"/>
                </a:solidFill>
              </a:endParaRPr>
            </a:p>
          </p:txBody>
        </p:sp>
        <p:sp>
          <p:nvSpPr>
            <p:cNvPr id="11" name="Eingekerbter Richtungspfeil 24">
              <a:extLst>
                <a:ext uri="{FF2B5EF4-FFF2-40B4-BE49-F238E27FC236}">
                  <a16:creationId xmlns:a16="http://schemas.microsoft.com/office/drawing/2014/main" id="{13B86617-4353-46AD-97C4-7F02A1BA1B80}"/>
                </a:ext>
              </a:extLst>
            </p:cNvPr>
            <p:cNvSpPr/>
            <p:nvPr/>
          </p:nvSpPr>
          <p:spPr>
            <a:xfrm>
              <a:off x="2577480" y="6091574"/>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a:solidFill>
                  <a:schemeClr val="tx1"/>
                </a:solidFill>
              </a:endParaRPr>
            </a:p>
          </p:txBody>
        </p:sp>
        <p:sp>
          <p:nvSpPr>
            <p:cNvPr id="12" name="Eingekerbter Richtungspfeil 25">
              <a:extLst>
                <a:ext uri="{FF2B5EF4-FFF2-40B4-BE49-F238E27FC236}">
                  <a16:creationId xmlns:a16="http://schemas.microsoft.com/office/drawing/2014/main" id="{40D0FAF6-EB9E-4EEF-BCBE-972523E34CB7}"/>
                </a:ext>
              </a:extLst>
            </p:cNvPr>
            <p:cNvSpPr/>
            <p:nvPr/>
          </p:nvSpPr>
          <p:spPr>
            <a:xfrm>
              <a:off x="4269488" y="6091575"/>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a:solidFill>
                  <a:schemeClr val="tx1"/>
                </a:solidFill>
              </a:endParaRPr>
            </a:p>
          </p:txBody>
        </p:sp>
        <p:sp>
          <p:nvSpPr>
            <p:cNvPr id="13" name="Textfeld 12">
              <a:extLst>
                <a:ext uri="{FF2B5EF4-FFF2-40B4-BE49-F238E27FC236}">
                  <a16:creationId xmlns:a16="http://schemas.microsoft.com/office/drawing/2014/main" id="{6910B1B0-7848-461D-A8EE-494297AF2C2C}"/>
                </a:ext>
              </a:extLst>
            </p:cNvPr>
            <p:cNvSpPr txBox="1"/>
            <p:nvPr/>
          </p:nvSpPr>
          <p:spPr>
            <a:xfrm>
              <a:off x="4788024" y="6032324"/>
              <a:ext cx="780503"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de-DE" altLang="zh-CN" sz="1600" b="1" dirty="0"/>
                <a:t>Interface</a:t>
              </a:r>
              <a:endParaRPr lang="en-US" sz="1600" b="1" dirty="0"/>
            </a:p>
          </p:txBody>
        </p:sp>
        <p:sp>
          <p:nvSpPr>
            <p:cNvPr id="14" name="Eingekerbter Richtungspfeil 27">
              <a:extLst>
                <a:ext uri="{FF2B5EF4-FFF2-40B4-BE49-F238E27FC236}">
                  <a16:creationId xmlns:a16="http://schemas.microsoft.com/office/drawing/2014/main" id="{C8C6383D-EFF4-4F8F-B7E7-55AA85D1E860}"/>
                </a:ext>
              </a:extLst>
            </p:cNvPr>
            <p:cNvSpPr/>
            <p:nvPr/>
          </p:nvSpPr>
          <p:spPr>
            <a:xfrm>
              <a:off x="7320057" y="6091577"/>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a:solidFill>
                  <a:schemeClr val="tx1"/>
                </a:solidFill>
              </a:endParaRPr>
            </a:p>
          </p:txBody>
        </p:sp>
        <p:cxnSp>
          <p:nvCxnSpPr>
            <p:cNvPr id="15" name="Gerade Verbindung 28">
              <a:extLst>
                <a:ext uri="{FF2B5EF4-FFF2-40B4-BE49-F238E27FC236}">
                  <a16:creationId xmlns:a16="http://schemas.microsoft.com/office/drawing/2014/main" id="{BE0E1948-1999-44A0-B261-866A1DF5995B}"/>
                </a:ext>
              </a:extLst>
            </p:cNvPr>
            <p:cNvCxnSpPr/>
            <p:nvPr/>
          </p:nvCxnSpPr>
          <p:spPr>
            <a:xfrm>
              <a:off x="25400" y="5986694"/>
              <a:ext cx="9072000" cy="1588"/>
            </a:xfrm>
            <a:prstGeom prst="line">
              <a:avLst/>
            </a:prstGeom>
            <a:ln w="41275">
              <a:solidFill>
                <a:schemeClr val="accent3">
                  <a:lumMod val="85000"/>
                </a:schemeClr>
              </a:solidFill>
            </a:ln>
          </p:spPr>
          <p:style>
            <a:lnRef idx="1">
              <a:schemeClr val="accent1"/>
            </a:lnRef>
            <a:fillRef idx="0">
              <a:schemeClr val="accent1"/>
            </a:fillRef>
            <a:effectRef idx="0">
              <a:schemeClr val="accent1"/>
            </a:effectRef>
            <a:fontRef idx="minor">
              <a:schemeClr val="tx1"/>
            </a:fontRef>
          </p:style>
        </p:cxnSp>
        <p:sp>
          <p:nvSpPr>
            <p:cNvPr id="16" name="Eingekerbter Richtungspfeil 29">
              <a:extLst>
                <a:ext uri="{FF2B5EF4-FFF2-40B4-BE49-F238E27FC236}">
                  <a16:creationId xmlns:a16="http://schemas.microsoft.com/office/drawing/2014/main" id="{A4600029-E40B-4FAC-BDEA-4C82CFF469F9}"/>
                </a:ext>
              </a:extLst>
            </p:cNvPr>
            <p:cNvSpPr/>
            <p:nvPr/>
          </p:nvSpPr>
          <p:spPr>
            <a:xfrm>
              <a:off x="5925672" y="6091576"/>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a:solidFill>
                  <a:schemeClr val="tx1"/>
                </a:solidFill>
              </a:endParaRPr>
            </a:p>
          </p:txBody>
        </p:sp>
      </p:grpSp>
      <p:pic>
        <p:nvPicPr>
          <p:cNvPr id="17" name="Picture 16">
            <a:extLst>
              <a:ext uri="{FF2B5EF4-FFF2-40B4-BE49-F238E27FC236}">
                <a16:creationId xmlns:a16="http://schemas.microsoft.com/office/drawing/2014/main" id="{CA0D71BC-D0A3-444E-8190-FBF3538937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702" y="6381328"/>
            <a:ext cx="11767985" cy="469900"/>
          </a:xfrm>
          <a:prstGeom prst="rect">
            <a:avLst/>
          </a:prstGeom>
        </p:spPr>
      </p:pic>
      <p:pic>
        <p:nvPicPr>
          <p:cNvPr id="3" name="Picture 2">
            <a:extLst>
              <a:ext uri="{FF2B5EF4-FFF2-40B4-BE49-F238E27FC236}">
                <a16:creationId xmlns:a16="http://schemas.microsoft.com/office/drawing/2014/main" id="{7401CB94-9B0A-B04C-BC9F-A5B6ECB330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424" y="1440824"/>
            <a:ext cx="11583151" cy="4381359"/>
          </a:xfrm>
          <a:prstGeom prst="rect">
            <a:avLst/>
          </a:prstGeom>
        </p:spPr>
      </p:pic>
    </p:spTree>
    <p:extLst>
      <p:ext uri="{BB962C8B-B14F-4D97-AF65-F5344CB8AC3E}">
        <p14:creationId xmlns:p14="http://schemas.microsoft.com/office/powerpoint/2010/main" val="38097447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de-DE" altLang="zh-CN" dirty="0"/>
              <a:t>Evaluation</a:t>
            </a:r>
            <a:r>
              <a:rPr lang="zh-CN" altLang="de-DE" dirty="0"/>
              <a:t> </a:t>
            </a:r>
            <a:r>
              <a:rPr lang="de-DE" altLang="zh-CN" dirty="0"/>
              <a:t>–</a:t>
            </a:r>
            <a:r>
              <a:rPr lang="zh-CN" altLang="de-DE" dirty="0"/>
              <a:t> </a:t>
            </a:r>
            <a:r>
              <a:rPr lang="en-US" dirty="0" err="1"/>
              <a:t>Reasearch</a:t>
            </a:r>
            <a:r>
              <a:rPr lang="en-US" dirty="0"/>
              <a:t> Questions</a:t>
            </a:r>
            <a:endParaRPr lang="de-DE" dirty="0"/>
          </a:p>
        </p:txBody>
      </p:sp>
      <p:sp>
        <p:nvSpPr>
          <p:cNvPr id="29699" name="Rectangle 3"/>
          <p:cNvSpPr>
            <a:spLocks noGrp="1" noChangeArrowheads="1"/>
          </p:cNvSpPr>
          <p:nvPr>
            <p:ph type="body" idx="1"/>
          </p:nvPr>
        </p:nvSpPr>
        <p:spPr>
          <a:xfrm>
            <a:off x="522818" y="1052736"/>
            <a:ext cx="11142133" cy="4530264"/>
          </a:xfrm>
        </p:spPr>
        <p:txBody>
          <a:bodyPr/>
          <a:lstStyle/>
          <a:p>
            <a:r>
              <a:rPr lang="de-DE" dirty="0" err="1"/>
              <a:t>What</a:t>
            </a:r>
            <a:r>
              <a:rPr lang="de-DE" dirty="0"/>
              <a:t> </a:t>
            </a:r>
            <a:r>
              <a:rPr lang="de-DE" dirty="0" err="1"/>
              <a:t>visualization</a:t>
            </a:r>
            <a:r>
              <a:rPr lang="de-DE" dirty="0"/>
              <a:t> </a:t>
            </a:r>
            <a:r>
              <a:rPr lang="de-DE" dirty="0" err="1"/>
              <a:t>method</a:t>
            </a:r>
            <a:r>
              <a:rPr lang="de-DE" dirty="0"/>
              <a:t> </a:t>
            </a:r>
            <a:r>
              <a:rPr lang="de-DE" dirty="0" err="1"/>
              <a:t>is</a:t>
            </a:r>
            <a:r>
              <a:rPr lang="de-DE" dirty="0"/>
              <a:t> </a:t>
            </a:r>
            <a:r>
              <a:rPr lang="de-DE" dirty="0" err="1"/>
              <a:t>the</a:t>
            </a:r>
            <a:r>
              <a:rPr lang="de-DE" dirty="0"/>
              <a:t> </a:t>
            </a:r>
            <a:r>
              <a:rPr lang="de-DE" dirty="0" err="1"/>
              <a:t>most</a:t>
            </a:r>
            <a:r>
              <a:rPr lang="de-DE" dirty="0"/>
              <a:t> </a:t>
            </a:r>
            <a:r>
              <a:rPr lang="de-DE" dirty="0" err="1"/>
              <a:t>appropriate</a:t>
            </a:r>
            <a:r>
              <a:rPr lang="de-DE" dirty="0"/>
              <a:t> </a:t>
            </a:r>
            <a:r>
              <a:rPr lang="de-DE" dirty="0" err="1"/>
              <a:t>to</a:t>
            </a:r>
            <a:r>
              <a:rPr lang="de-DE" dirty="0"/>
              <a:t> </a:t>
            </a:r>
            <a:r>
              <a:rPr lang="de-DE" dirty="0" err="1"/>
              <a:t>visualize</a:t>
            </a:r>
            <a:r>
              <a:rPr lang="de-DE" dirty="0"/>
              <a:t> </a:t>
            </a:r>
            <a:r>
              <a:rPr lang="de-DE" dirty="0" err="1"/>
              <a:t>correlation</a:t>
            </a:r>
            <a:r>
              <a:rPr lang="de-DE" dirty="0"/>
              <a:t> </a:t>
            </a:r>
            <a:r>
              <a:rPr lang="de-DE" dirty="0" err="1"/>
              <a:t>for</a:t>
            </a:r>
            <a:r>
              <a:rPr lang="de-DE" dirty="0"/>
              <a:t> </a:t>
            </a:r>
            <a:r>
              <a:rPr lang="de-DE" dirty="0" err="1"/>
              <a:t>various</a:t>
            </a:r>
            <a:r>
              <a:rPr lang="de-DE" dirty="0"/>
              <a:t> </a:t>
            </a:r>
            <a:r>
              <a:rPr lang="de-DE" dirty="0" err="1"/>
              <a:t>specific</a:t>
            </a:r>
            <a:r>
              <a:rPr lang="de-DE" dirty="0"/>
              <a:t> </a:t>
            </a:r>
            <a:r>
              <a:rPr lang="de-DE" dirty="0" err="1"/>
              <a:t>user</a:t>
            </a:r>
            <a:r>
              <a:rPr lang="de-DE" dirty="0"/>
              <a:t> </a:t>
            </a:r>
            <a:r>
              <a:rPr lang="de-DE" dirty="0" err="1"/>
              <a:t>information</a:t>
            </a:r>
            <a:r>
              <a:rPr lang="de-DE" dirty="0"/>
              <a:t> </a:t>
            </a:r>
            <a:r>
              <a:rPr lang="de-DE" dirty="0" err="1"/>
              <a:t>needs</a:t>
            </a:r>
            <a:r>
              <a:rPr lang="de-DE" dirty="0"/>
              <a:t>? </a:t>
            </a:r>
          </a:p>
          <a:p>
            <a:r>
              <a:rPr lang="de-DE" dirty="0" err="1"/>
              <a:t>What</a:t>
            </a:r>
            <a:r>
              <a:rPr lang="de-DE" dirty="0"/>
              <a:t> </a:t>
            </a:r>
            <a:r>
              <a:rPr lang="de-DE" dirty="0" err="1"/>
              <a:t>visualization</a:t>
            </a:r>
            <a:r>
              <a:rPr lang="de-DE" dirty="0"/>
              <a:t> </a:t>
            </a:r>
            <a:r>
              <a:rPr lang="de-DE" dirty="0" err="1"/>
              <a:t>method</a:t>
            </a:r>
            <a:r>
              <a:rPr lang="de-DE" dirty="0"/>
              <a:t> </a:t>
            </a:r>
            <a:r>
              <a:rPr lang="de-DE" dirty="0" err="1"/>
              <a:t>is</a:t>
            </a:r>
            <a:r>
              <a:rPr lang="de-DE" dirty="0"/>
              <a:t> </a:t>
            </a:r>
            <a:r>
              <a:rPr lang="de-DE" dirty="0" err="1"/>
              <a:t>the</a:t>
            </a:r>
            <a:r>
              <a:rPr lang="de-DE" dirty="0"/>
              <a:t> </a:t>
            </a:r>
            <a:r>
              <a:rPr lang="de-DE" dirty="0" err="1"/>
              <a:t>most</a:t>
            </a:r>
            <a:r>
              <a:rPr lang="de-DE" dirty="0"/>
              <a:t> </a:t>
            </a:r>
            <a:r>
              <a:rPr lang="de-DE" dirty="0" err="1"/>
              <a:t>suitable</a:t>
            </a:r>
            <a:r>
              <a:rPr lang="de-DE" dirty="0"/>
              <a:t> </a:t>
            </a:r>
            <a:r>
              <a:rPr lang="de-DE" dirty="0" err="1"/>
              <a:t>to</a:t>
            </a:r>
            <a:r>
              <a:rPr lang="de-DE" dirty="0"/>
              <a:t> </a:t>
            </a:r>
            <a:r>
              <a:rPr lang="de-DE" dirty="0" err="1"/>
              <a:t>visualize</a:t>
            </a:r>
            <a:r>
              <a:rPr lang="de-DE" dirty="0"/>
              <a:t> </a:t>
            </a:r>
            <a:r>
              <a:rPr lang="de-DE" dirty="0" err="1"/>
              <a:t>characteristics</a:t>
            </a:r>
            <a:r>
              <a:rPr lang="de-DE" dirty="0"/>
              <a:t> </a:t>
            </a:r>
            <a:r>
              <a:rPr lang="de-DE" dirty="0" err="1"/>
              <a:t>of</a:t>
            </a:r>
            <a:r>
              <a:rPr lang="de-DE" dirty="0"/>
              <a:t> a </a:t>
            </a:r>
            <a:r>
              <a:rPr lang="de-DE" dirty="0" err="1"/>
              <a:t>data</a:t>
            </a:r>
            <a:r>
              <a:rPr lang="de-DE" dirty="0"/>
              <a:t> </a:t>
            </a:r>
            <a:r>
              <a:rPr lang="de-DE" dirty="0" err="1"/>
              <a:t>set</a:t>
            </a:r>
            <a:r>
              <a:rPr lang="de-DE" dirty="0"/>
              <a:t>? </a:t>
            </a:r>
          </a:p>
          <a:p>
            <a:r>
              <a:rPr lang="de-DE" dirty="0" err="1"/>
              <a:t>What</a:t>
            </a:r>
            <a:r>
              <a:rPr lang="de-DE" dirty="0"/>
              <a:t> </a:t>
            </a:r>
            <a:r>
              <a:rPr lang="de-DE" dirty="0" err="1"/>
              <a:t>are</a:t>
            </a:r>
            <a:r>
              <a:rPr lang="de-DE" dirty="0"/>
              <a:t> </a:t>
            </a:r>
            <a:r>
              <a:rPr lang="de-DE" dirty="0" err="1"/>
              <a:t>the</a:t>
            </a:r>
            <a:r>
              <a:rPr lang="de-DE" dirty="0"/>
              <a:t> </a:t>
            </a:r>
            <a:r>
              <a:rPr lang="de-DE" dirty="0" err="1"/>
              <a:t>desirable</a:t>
            </a:r>
            <a:r>
              <a:rPr lang="de-DE" dirty="0"/>
              <a:t> </a:t>
            </a:r>
            <a:r>
              <a:rPr lang="de-DE" dirty="0" err="1"/>
              <a:t>features</a:t>
            </a:r>
            <a:r>
              <a:rPr lang="de-DE" dirty="0"/>
              <a:t> </a:t>
            </a:r>
            <a:r>
              <a:rPr lang="de-DE" dirty="0" err="1"/>
              <a:t>of</a:t>
            </a:r>
            <a:r>
              <a:rPr lang="de-DE" dirty="0"/>
              <a:t> a </a:t>
            </a:r>
            <a:r>
              <a:rPr lang="de-DE" dirty="0" err="1"/>
              <a:t>correlation</a:t>
            </a:r>
            <a:r>
              <a:rPr lang="de-DE" dirty="0"/>
              <a:t> </a:t>
            </a:r>
            <a:r>
              <a:rPr lang="de-DE" dirty="0" err="1"/>
              <a:t>monitoring</a:t>
            </a:r>
            <a:r>
              <a:rPr lang="de-DE" dirty="0"/>
              <a:t> </a:t>
            </a:r>
            <a:r>
              <a:rPr lang="de-DE" dirty="0" err="1"/>
              <a:t>interface</a:t>
            </a:r>
            <a:r>
              <a:rPr lang="de-DE" dirty="0"/>
              <a:t>? </a:t>
            </a:r>
            <a:endParaRPr lang="de-DE" sz="2400" dirty="0"/>
          </a:p>
        </p:txBody>
      </p:sp>
      <p:grpSp>
        <p:nvGrpSpPr>
          <p:cNvPr id="4" name="Gruppieren 21">
            <a:extLst>
              <a:ext uri="{FF2B5EF4-FFF2-40B4-BE49-F238E27FC236}">
                <a16:creationId xmlns:a16="http://schemas.microsoft.com/office/drawing/2014/main" id="{AA131601-72E5-4228-A286-1E3E6D78B764}"/>
              </a:ext>
            </a:extLst>
          </p:cNvPr>
          <p:cNvGrpSpPr/>
          <p:nvPr/>
        </p:nvGrpSpPr>
        <p:grpSpPr>
          <a:xfrm>
            <a:off x="96000" y="5866557"/>
            <a:ext cx="12096000" cy="399396"/>
            <a:chOff x="25400" y="5986694"/>
            <a:chExt cx="9072000" cy="299547"/>
          </a:xfrm>
        </p:grpSpPr>
        <p:sp>
          <p:nvSpPr>
            <p:cNvPr id="5" name="Textfeld 13">
              <a:extLst>
                <a:ext uri="{FF2B5EF4-FFF2-40B4-BE49-F238E27FC236}">
                  <a16:creationId xmlns:a16="http://schemas.microsoft.com/office/drawing/2014/main" id="{2BCE988F-F02A-4D6D-B2E3-D098FA90D670}"/>
                </a:ext>
              </a:extLst>
            </p:cNvPr>
            <p:cNvSpPr txBox="1"/>
            <p:nvPr/>
          </p:nvSpPr>
          <p:spPr>
            <a:xfrm>
              <a:off x="1493183" y="6032322"/>
              <a:ext cx="950901"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de-DE" altLang="zh-CN" sz="1600" dirty="0" err="1"/>
                <a:t>Challenges</a:t>
              </a:r>
              <a:endParaRPr lang="en-US" sz="1600" dirty="0"/>
            </a:p>
          </p:txBody>
        </p:sp>
        <p:sp>
          <p:nvSpPr>
            <p:cNvPr id="6" name="Textfeld 14">
              <a:extLst>
                <a:ext uri="{FF2B5EF4-FFF2-40B4-BE49-F238E27FC236}">
                  <a16:creationId xmlns:a16="http://schemas.microsoft.com/office/drawing/2014/main" id="{C8E64975-DD4E-484D-9EF4-CB11AB9E264F}"/>
                </a:ext>
              </a:extLst>
            </p:cNvPr>
            <p:cNvSpPr txBox="1"/>
            <p:nvPr/>
          </p:nvSpPr>
          <p:spPr>
            <a:xfrm>
              <a:off x="6282440" y="6032325"/>
              <a:ext cx="916357"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1600" b="1" dirty="0"/>
                <a:t>Evaluation</a:t>
              </a:r>
            </a:p>
          </p:txBody>
        </p:sp>
        <p:sp>
          <p:nvSpPr>
            <p:cNvPr id="7" name="Textfeld 6">
              <a:extLst>
                <a:ext uri="{FF2B5EF4-FFF2-40B4-BE49-F238E27FC236}">
                  <a16:creationId xmlns:a16="http://schemas.microsoft.com/office/drawing/2014/main" id="{5B1D65DE-7E84-4D4A-AD1F-FC54B535CB1E}"/>
                </a:ext>
              </a:extLst>
            </p:cNvPr>
            <p:cNvSpPr txBox="1"/>
            <p:nvPr/>
          </p:nvSpPr>
          <p:spPr>
            <a:xfrm>
              <a:off x="3028301" y="6032323"/>
              <a:ext cx="1067456"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1600" dirty="0"/>
                <a:t>Related Work</a:t>
              </a:r>
            </a:p>
          </p:txBody>
        </p:sp>
        <p:sp>
          <p:nvSpPr>
            <p:cNvPr id="8" name="Textfeld 7">
              <a:extLst>
                <a:ext uri="{FF2B5EF4-FFF2-40B4-BE49-F238E27FC236}">
                  <a16:creationId xmlns:a16="http://schemas.microsoft.com/office/drawing/2014/main" id="{8544E219-3395-4D35-AB47-83E797162EF8}"/>
                </a:ext>
              </a:extLst>
            </p:cNvPr>
            <p:cNvSpPr txBox="1"/>
            <p:nvPr/>
          </p:nvSpPr>
          <p:spPr>
            <a:xfrm>
              <a:off x="7763010" y="6032321"/>
              <a:ext cx="1278028"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600" dirty="0"/>
                <a:t>Summary</a:t>
              </a:r>
            </a:p>
          </p:txBody>
        </p:sp>
        <p:sp>
          <p:nvSpPr>
            <p:cNvPr id="9" name="Textfeld 8">
              <a:extLst>
                <a:ext uri="{FF2B5EF4-FFF2-40B4-BE49-F238E27FC236}">
                  <a16:creationId xmlns:a16="http://schemas.microsoft.com/office/drawing/2014/main" id="{852888F9-9852-4482-8D86-9D678EB085AD}"/>
                </a:ext>
              </a:extLst>
            </p:cNvPr>
            <p:cNvSpPr txBox="1"/>
            <p:nvPr/>
          </p:nvSpPr>
          <p:spPr>
            <a:xfrm>
              <a:off x="179512" y="6032321"/>
              <a:ext cx="955711"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600" dirty="0"/>
                <a:t>Motivation</a:t>
              </a:r>
            </a:p>
          </p:txBody>
        </p:sp>
        <p:sp>
          <p:nvSpPr>
            <p:cNvPr id="10" name="Eingekerbter Richtungspfeil 23">
              <a:extLst>
                <a:ext uri="{FF2B5EF4-FFF2-40B4-BE49-F238E27FC236}">
                  <a16:creationId xmlns:a16="http://schemas.microsoft.com/office/drawing/2014/main" id="{C005311E-133F-493F-BFFC-C169B3CA8A86}"/>
                </a:ext>
              </a:extLst>
            </p:cNvPr>
            <p:cNvSpPr/>
            <p:nvPr/>
          </p:nvSpPr>
          <p:spPr>
            <a:xfrm>
              <a:off x="1234955" y="6091573"/>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dirty="0">
                <a:solidFill>
                  <a:schemeClr val="tx1"/>
                </a:solidFill>
              </a:endParaRPr>
            </a:p>
          </p:txBody>
        </p:sp>
        <p:sp>
          <p:nvSpPr>
            <p:cNvPr id="11" name="Eingekerbter Richtungspfeil 24">
              <a:extLst>
                <a:ext uri="{FF2B5EF4-FFF2-40B4-BE49-F238E27FC236}">
                  <a16:creationId xmlns:a16="http://schemas.microsoft.com/office/drawing/2014/main" id="{13B86617-4353-46AD-97C4-7F02A1BA1B80}"/>
                </a:ext>
              </a:extLst>
            </p:cNvPr>
            <p:cNvSpPr/>
            <p:nvPr/>
          </p:nvSpPr>
          <p:spPr>
            <a:xfrm>
              <a:off x="2577480" y="6091574"/>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a:solidFill>
                  <a:schemeClr val="tx1"/>
                </a:solidFill>
              </a:endParaRPr>
            </a:p>
          </p:txBody>
        </p:sp>
        <p:sp>
          <p:nvSpPr>
            <p:cNvPr id="12" name="Eingekerbter Richtungspfeil 25">
              <a:extLst>
                <a:ext uri="{FF2B5EF4-FFF2-40B4-BE49-F238E27FC236}">
                  <a16:creationId xmlns:a16="http://schemas.microsoft.com/office/drawing/2014/main" id="{40D0FAF6-EB9E-4EEF-BCBE-972523E34CB7}"/>
                </a:ext>
              </a:extLst>
            </p:cNvPr>
            <p:cNvSpPr/>
            <p:nvPr/>
          </p:nvSpPr>
          <p:spPr>
            <a:xfrm>
              <a:off x="4269488" y="6091575"/>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a:solidFill>
                  <a:schemeClr val="tx1"/>
                </a:solidFill>
              </a:endParaRPr>
            </a:p>
          </p:txBody>
        </p:sp>
        <p:sp>
          <p:nvSpPr>
            <p:cNvPr id="13" name="Textfeld 12">
              <a:extLst>
                <a:ext uri="{FF2B5EF4-FFF2-40B4-BE49-F238E27FC236}">
                  <a16:creationId xmlns:a16="http://schemas.microsoft.com/office/drawing/2014/main" id="{6910B1B0-7848-461D-A8EE-494297AF2C2C}"/>
                </a:ext>
              </a:extLst>
            </p:cNvPr>
            <p:cNvSpPr txBox="1"/>
            <p:nvPr/>
          </p:nvSpPr>
          <p:spPr>
            <a:xfrm>
              <a:off x="4788024" y="6032324"/>
              <a:ext cx="738424"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de-DE" altLang="zh-CN" sz="1600" dirty="0"/>
                <a:t>Interface</a:t>
              </a:r>
              <a:endParaRPr lang="en-US" sz="1600" dirty="0"/>
            </a:p>
          </p:txBody>
        </p:sp>
        <p:sp>
          <p:nvSpPr>
            <p:cNvPr id="14" name="Eingekerbter Richtungspfeil 27">
              <a:extLst>
                <a:ext uri="{FF2B5EF4-FFF2-40B4-BE49-F238E27FC236}">
                  <a16:creationId xmlns:a16="http://schemas.microsoft.com/office/drawing/2014/main" id="{C8C6383D-EFF4-4F8F-B7E7-55AA85D1E860}"/>
                </a:ext>
              </a:extLst>
            </p:cNvPr>
            <p:cNvSpPr/>
            <p:nvPr/>
          </p:nvSpPr>
          <p:spPr>
            <a:xfrm>
              <a:off x="7320057" y="6091577"/>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a:solidFill>
                  <a:schemeClr val="tx1"/>
                </a:solidFill>
              </a:endParaRPr>
            </a:p>
          </p:txBody>
        </p:sp>
        <p:cxnSp>
          <p:nvCxnSpPr>
            <p:cNvPr id="15" name="Gerade Verbindung 28">
              <a:extLst>
                <a:ext uri="{FF2B5EF4-FFF2-40B4-BE49-F238E27FC236}">
                  <a16:creationId xmlns:a16="http://schemas.microsoft.com/office/drawing/2014/main" id="{BE0E1948-1999-44A0-B261-866A1DF5995B}"/>
                </a:ext>
              </a:extLst>
            </p:cNvPr>
            <p:cNvCxnSpPr/>
            <p:nvPr/>
          </p:nvCxnSpPr>
          <p:spPr>
            <a:xfrm>
              <a:off x="25400" y="5986694"/>
              <a:ext cx="9072000" cy="1588"/>
            </a:xfrm>
            <a:prstGeom prst="line">
              <a:avLst/>
            </a:prstGeom>
            <a:ln w="41275">
              <a:solidFill>
                <a:schemeClr val="accent3">
                  <a:lumMod val="85000"/>
                </a:schemeClr>
              </a:solidFill>
            </a:ln>
          </p:spPr>
          <p:style>
            <a:lnRef idx="1">
              <a:schemeClr val="accent1"/>
            </a:lnRef>
            <a:fillRef idx="0">
              <a:schemeClr val="accent1"/>
            </a:fillRef>
            <a:effectRef idx="0">
              <a:schemeClr val="accent1"/>
            </a:effectRef>
            <a:fontRef idx="minor">
              <a:schemeClr val="tx1"/>
            </a:fontRef>
          </p:style>
        </p:cxnSp>
        <p:sp>
          <p:nvSpPr>
            <p:cNvPr id="16" name="Eingekerbter Richtungspfeil 29">
              <a:extLst>
                <a:ext uri="{FF2B5EF4-FFF2-40B4-BE49-F238E27FC236}">
                  <a16:creationId xmlns:a16="http://schemas.microsoft.com/office/drawing/2014/main" id="{A4600029-E40B-4FAC-BDEA-4C82CFF469F9}"/>
                </a:ext>
              </a:extLst>
            </p:cNvPr>
            <p:cNvSpPr/>
            <p:nvPr/>
          </p:nvSpPr>
          <p:spPr>
            <a:xfrm>
              <a:off x="5925672" y="6091576"/>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a:solidFill>
                  <a:schemeClr val="tx1"/>
                </a:solidFill>
              </a:endParaRPr>
            </a:p>
          </p:txBody>
        </p:sp>
      </p:grpSp>
      <p:pic>
        <p:nvPicPr>
          <p:cNvPr id="17" name="Picture 16">
            <a:extLst>
              <a:ext uri="{FF2B5EF4-FFF2-40B4-BE49-F238E27FC236}">
                <a16:creationId xmlns:a16="http://schemas.microsoft.com/office/drawing/2014/main" id="{CA0D71BC-D0A3-444E-8190-FBF3538937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702" y="6381328"/>
            <a:ext cx="11767985" cy="469900"/>
          </a:xfrm>
          <a:prstGeom prst="rect">
            <a:avLst/>
          </a:prstGeom>
        </p:spPr>
      </p:pic>
    </p:spTree>
    <p:extLst>
      <p:ext uri="{BB962C8B-B14F-4D97-AF65-F5344CB8AC3E}">
        <p14:creationId xmlns:p14="http://schemas.microsoft.com/office/powerpoint/2010/main" val="2703386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520702" y="130721"/>
            <a:ext cx="9215967" cy="561975"/>
          </a:xfrm>
        </p:spPr>
        <p:txBody>
          <a:bodyPr/>
          <a:lstStyle/>
          <a:p>
            <a:r>
              <a:rPr lang="de-DE" altLang="zh-CN" dirty="0"/>
              <a:t>Evaluation</a:t>
            </a:r>
            <a:r>
              <a:rPr lang="zh-CN" altLang="de-DE" dirty="0"/>
              <a:t> </a:t>
            </a:r>
            <a:r>
              <a:rPr lang="de-DE" altLang="zh-CN" dirty="0"/>
              <a:t>–</a:t>
            </a:r>
            <a:r>
              <a:rPr lang="zh-CN" altLang="de-DE" dirty="0"/>
              <a:t> </a:t>
            </a:r>
            <a:r>
              <a:rPr lang="de-DE" dirty="0"/>
              <a:t>Experimental</a:t>
            </a:r>
            <a:r>
              <a:rPr lang="zh-CN" altLang="de-DE" dirty="0"/>
              <a:t> </a:t>
            </a:r>
            <a:r>
              <a:rPr lang="de-DE" dirty="0"/>
              <a:t>Settings </a:t>
            </a:r>
          </a:p>
        </p:txBody>
      </p:sp>
      <p:sp>
        <p:nvSpPr>
          <p:cNvPr id="29699" name="Rectangle 3"/>
          <p:cNvSpPr>
            <a:spLocks noGrp="1" noChangeArrowheads="1"/>
          </p:cNvSpPr>
          <p:nvPr>
            <p:ph type="body" idx="1"/>
          </p:nvPr>
        </p:nvSpPr>
        <p:spPr>
          <a:xfrm>
            <a:off x="522818" y="692696"/>
            <a:ext cx="11142133" cy="4530264"/>
          </a:xfrm>
        </p:spPr>
        <p:txBody>
          <a:bodyPr/>
          <a:lstStyle/>
          <a:p>
            <a:r>
              <a:rPr lang="en-US" sz="2200" dirty="0"/>
              <a:t>A preliminary study (sample size might be too small)</a:t>
            </a:r>
          </a:p>
          <a:p>
            <a:r>
              <a:rPr lang="en-US" sz="2200" dirty="0"/>
              <a:t>Large-scale study -&gt; Future work</a:t>
            </a:r>
          </a:p>
          <a:p>
            <a:r>
              <a:rPr lang="en-US" altLang="zh-CN" sz="2200" dirty="0"/>
              <a:t>P</a:t>
            </a:r>
            <a:r>
              <a:rPr lang="en-US" sz="2200" dirty="0"/>
              <a:t>articipants are assigned randomly to different conditions</a:t>
            </a:r>
            <a:r>
              <a:rPr lang="en-US" altLang="zh-CN" sz="2200" dirty="0"/>
              <a:t>:</a:t>
            </a:r>
            <a:endParaRPr lang="en-US" sz="2200" dirty="0"/>
          </a:p>
          <a:p>
            <a:pPr lvl="1">
              <a:buFont typeface="Wingdings" pitchFamily="2" charset="2"/>
              <a:buChar char="Ø"/>
            </a:pPr>
            <a:r>
              <a:rPr lang="en-US" sz="2200" dirty="0"/>
              <a:t>Condition A: Participants can only use the Heatmap </a:t>
            </a:r>
          </a:p>
          <a:p>
            <a:pPr lvl="1">
              <a:buFont typeface="Wingdings" pitchFamily="2" charset="2"/>
              <a:buChar char="Ø"/>
            </a:pPr>
            <a:r>
              <a:rPr lang="en-US" sz="2200" dirty="0"/>
              <a:t>Condition</a:t>
            </a:r>
            <a:r>
              <a:rPr lang="en-US" altLang="zh-CN" sz="2200" dirty="0"/>
              <a:t> </a:t>
            </a:r>
            <a:r>
              <a:rPr lang="en-US" sz="2200" dirty="0"/>
              <a:t>B:</a:t>
            </a:r>
            <a:r>
              <a:rPr lang="en-US" altLang="zh-CN" sz="2200" dirty="0"/>
              <a:t> </a:t>
            </a:r>
            <a:r>
              <a:rPr lang="en-US" sz="2200" dirty="0"/>
              <a:t>Participants</a:t>
            </a:r>
            <a:r>
              <a:rPr lang="en-US" altLang="zh-CN" sz="2200" dirty="0"/>
              <a:t> </a:t>
            </a:r>
            <a:r>
              <a:rPr lang="en-US" sz="2200" dirty="0"/>
              <a:t>can</a:t>
            </a:r>
            <a:r>
              <a:rPr lang="en-US" altLang="zh-CN" sz="2200" dirty="0"/>
              <a:t> </a:t>
            </a:r>
            <a:r>
              <a:rPr lang="en-US" sz="2200" dirty="0"/>
              <a:t>only</a:t>
            </a:r>
            <a:r>
              <a:rPr lang="en-US" altLang="zh-CN" sz="2200" dirty="0"/>
              <a:t> </a:t>
            </a:r>
            <a:r>
              <a:rPr lang="en-US" sz="2200" dirty="0"/>
              <a:t>use</a:t>
            </a:r>
            <a:r>
              <a:rPr lang="en-US" altLang="zh-CN" sz="2200" dirty="0"/>
              <a:t> </a:t>
            </a:r>
            <a:r>
              <a:rPr lang="en-US" sz="2200" dirty="0"/>
              <a:t>the</a:t>
            </a:r>
            <a:r>
              <a:rPr lang="en-US" altLang="zh-CN" sz="2200" dirty="0"/>
              <a:t> </a:t>
            </a:r>
            <a:r>
              <a:rPr lang="en-US" sz="2200" dirty="0"/>
              <a:t>Bar</a:t>
            </a:r>
            <a:r>
              <a:rPr lang="en-US" altLang="zh-CN" sz="2200" dirty="0"/>
              <a:t> </a:t>
            </a:r>
            <a:r>
              <a:rPr lang="en-US" sz="2200" dirty="0"/>
              <a:t>Graph</a:t>
            </a:r>
          </a:p>
          <a:p>
            <a:pPr lvl="1">
              <a:buFont typeface="Wingdings" pitchFamily="2" charset="2"/>
              <a:buChar char="Ø"/>
            </a:pPr>
            <a:r>
              <a:rPr lang="en-US" sz="2200" dirty="0"/>
              <a:t>Condition</a:t>
            </a:r>
            <a:r>
              <a:rPr lang="en-US" altLang="zh-CN" sz="2200" dirty="0"/>
              <a:t> </a:t>
            </a:r>
            <a:r>
              <a:rPr lang="en-US" sz="2200" dirty="0"/>
              <a:t>C:</a:t>
            </a:r>
            <a:r>
              <a:rPr lang="en-US" altLang="zh-CN" sz="2200" dirty="0"/>
              <a:t> </a:t>
            </a:r>
            <a:r>
              <a:rPr lang="en-US" sz="2200" dirty="0"/>
              <a:t>Participants</a:t>
            </a:r>
            <a:r>
              <a:rPr lang="en-US" altLang="zh-CN" sz="2200" dirty="0"/>
              <a:t> </a:t>
            </a:r>
            <a:r>
              <a:rPr lang="en-US" sz="2200" dirty="0"/>
              <a:t>can</a:t>
            </a:r>
            <a:r>
              <a:rPr lang="en-US" altLang="zh-CN" sz="2200" dirty="0"/>
              <a:t> </a:t>
            </a:r>
            <a:r>
              <a:rPr lang="en-US" sz="2200" dirty="0"/>
              <a:t>only</a:t>
            </a:r>
            <a:r>
              <a:rPr lang="en-US" altLang="zh-CN" sz="2200" dirty="0"/>
              <a:t> </a:t>
            </a:r>
            <a:r>
              <a:rPr lang="en-US" sz="2200" dirty="0"/>
              <a:t>use</a:t>
            </a:r>
            <a:r>
              <a:rPr lang="en-US" altLang="zh-CN" sz="2200" dirty="0"/>
              <a:t> </a:t>
            </a:r>
            <a:r>
              <a:rPr lang="en-US" sz="2200" dirty="0"/>
              <a:t>the</a:t>
            </a:r>
            <a:r>
              <a:rPr lang="en-US" altLang="zh-CN" sz="2200" dirty="0"/>
              <a:t> </a:t>
            </a:r>
            <a:r>
              <a:rPr lang="en-US" sz="2200" dirty="0"/>
              <a:t>Force-Directed-Graph </a:t>
            </a:r>
          </a:p>
          <a:p>
            <a:pPr lvl="1">
              <a:buFont typeface="Wingdings" pitchFamily="2" charset="2"/>
              <a:buChar char="Ø"/>
            </a:pPr>
            <a:r>
              <a:rPr lang="en-US" sz="2200" dirty="0"/>
              <a:t>Condition D: Participants can use any visualization method they want,</a:t>
            </a:r>
            <a:r>
              <a:rPr lang="en-US" altLang="zh-CN" sz="2200" dirty="0"/>
              <a:t> </a:t>
            </a:r>
            <a:r>
              <a:rPr lang="en-US" sz="2200" dirty="0"/>
              <a:t>which are mentioned in Condition A,</a:t>
            </a:r>
            <a:r>
              <a:rPr lang="en-US" altLang="zh-CN" sz="2200" dirty="0"/>
              <a:t> </a:t>
            </a:r>
            <a:r>
              <a:rPr lang="en-US" sz="2200" dirty="0"/>
              <a:t>B and C </a:t>
            </a:r>
          </a:p>
          <a:p>
            <a:r>
              <a:rPr lang="en-US" altLang="zh-CN" sz="2200" dirty="0"/>
              <a:t>Real-world </a:t>
            </a:r>
            <a:r>
              <a:rPr lang="en-US" sz="2200" dirty="0"/>
              <a:t>data set at random</a:t>
            </a:r>
            <a:r>
              <a:rPr lang="en-US" altLang="zh-CN" sz="2200" dirty="0"/>
              <a:t>: modifications on Data set </a:t>
            </a:r>
            <a:r>
              <a:rPr lang="en-US" altLang="zh-CN" sz="2200" dirty="0" err="1"/>
              <a:t>Bioliq</a:t>
            </a:r>
            <a:endParaRPr lang="en-US" altLang="zh-CN" sz="2200" dirty="0"/>
          </a:p>
          <a:p>
            <a:pPr lvl="1">
              <a:buFont typeface="Wingdings" pitchFamily="2" charset="2"/>
              <a:buChar char="Ø"/>
            </a:pPr>
            <a:r>
              <a:rPr lang="en-US" sz="2200" dirty="0"/>
              <a:t>Data Set 1 (DS1)</a:t>
            </a:r>
            <a:r>
              <a:rPr lang="en-US" altLang="zh-CN" sz="2200" dirty="0"/>
              <a:t>: </a:t>
            </a:r>
            <a:r>
              <a:rPr lang="en-US" sz="2200" dirty="0"/>
              <a:t>10 attributes within 2000 </a:t>
            </a:r>
            <a:r>
              <a:rPr lang="en-US" sz="2200" dirty="0" err="1"/>
              <a:t>instanc</a:t>
            </a:r>
            <a:r>
              <a:rPr lang="de-DE" altLang="zh-CN" sz="2200" dirty="0"/>
              <a:t>es</a:t>
            </a:r>
            <a:endParaRPr lang="en-US" sz="2200" dirty="0"/>
          </a:p>
          <a:p>
            <a:pPr lvl="1">
              <a:buFont typeface="Wingdings" pitchFamily="2" charset="2"/>
              <a:buChar char="Ø"/>
            </a:pPr>
            <a:r>
              <a:rPr lang="en-US" sz="2200" dirty="0"/>
              <a:t>Data Set 2 (DS2)</a:t>
            </a:r>
            <a:r>
              <a:rPr lang="en-US" altLang="zh-CN" sz="2200" dirty="0"/>
              <a:t>: </a:t>
            </a:r>
            <a:r>
              <a:rPr lang="en-US" sz="2200" dirty="0"/>
              <a:t>20 attributes within 2000 </a:t>
            </a:r>
            <a:r>
              <a:rPr lang="en-US" sz="2200" dirty="0" err="1"/>
              <a:t>instanc</a:t>
            </a:r>
            <a:r>
              <a:rPr lang="de-DE" altLang="zh-CN" sz="2200" dirty="0"/>
              <a:t>es</a:t>
            </a:r>
            <a:endParaRPr lang="en-US" sz="2200" dirty="0"/>
          </a:p>
          <a:p>
            <a:pPr lvl="1">
              <a:buFont typeface="Wingdings" pitchFamily="2" charset="2"/>
              <a:buChar char="Ø"/>
            </a:pPr>
            <a:r>
              <a:rPr lang="en-US" sz="2200" dirty="0"/>
              <a:t>Data Set 3 (DS3)</a:t>
            </a:r>
            <a:r>
              <a:rPr lang="en-US" altLang="zh-CN" sz="2200" dirty="0"/>
              <a:t>: </a:t>
            </a:r>
            <a:r>
              <a:rPr lang="en-US" sz="2200" dirty="0"/>
              <a:t>40 attributes within 2000 </a:t>
            </a:r>
            <a:r>
              <a:rPr lang="en-US" sz="2200" dirty="0" err="1"/>
              <a:t>instanc</a:t>
            </a:r>
            <a:r>
              <a:rPr lang="de-DE" altLang="zh-CN" sz="2200" dirty="0"/>
              <a:t>es</a:t>
            </a:r>
            <a:endParaRPr lang="en-US" altLang="zh-CN" sz="2200" dirty="0"/>
          </a:p>
          <a:p>
            <a:r>
              <a:rPr lang="en-US" sz="2200" dirty="0"/>
              <a:t>The window size is set to 200 and the step size is set 50 for all three data sets</a:t>
            </a:r>
          </a:p>
        </p:txBody>
      </p:sp>
      <p:grpSp>
        <p:nvGrpSpPr>
          <p:cNvPr id="4" name="Gruppieren 21">
            <a:extLst>
              <a:ext uri="{FF2B5EF4-FFF2-40B4-BE49-F238E27FC236}">
                <a16:creationId xmlns:a16="http://schemas.microsoft.com/office/drawing/2014/main" id="{AA131601-72E5-4228-A286-1E3E6D78B764}"/>
              </a:ext>
            </a:extLst>
          </p:cNvPr>
          <p:cNvGrpSpPr/>
          <p:nvPr/>
        </p:nvGrpSpPr>
        <p:grpSpPr>
          <a:xfrm>
            <a:off x="96000" y="5866557"/>
            <a:ext cx="12096000" cy="399396"/>
            <a:chOff x="25400" y="5986694"/>
            <a:chExt cx="9072000" cy="299547"/>
          </a:xfrm>
        </p:grpSpPr>
        <p:sp>
          <p:nvSpPr>
            <p:cNvPr id="5" name="Textfeld 13">
              <a:extLst>
                <a:ext uri="{FF2B5EF4-FFF2-40B4-BE49-F238E27FC236}">
                  <a16:creationId xmlns:a16="http://schemas.microsoft.com/office/drawing/2014/main" id="{2BCE988F-F02A-4D6D-B2E3-D098FA90D670}"/>
                </a:ext>
              </a:extLst>
            </p:cNvPr>
            <p:cNvSpPr txBox="1"/>
            <p:nvPr/>
          </p:nvSpPr>
          <p:spPr>
            <a:xfrm>
              <a:off x="1493183" y="6032322"/>
              <a:ext cx="950901"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de-DE" altLang="zh-CN" sz="1600" dirty="0" err="1"/>
                <a:t>Challenges</a:t>
              </a:r>
              <a:endParaRPr lang="en-US" sz="1600" dirty="0"/>
            </a:p>
          </p:txBody>
        </p:sp>
        <p:sp>
          <p:nvSpPr>
            <p:cNvPr id="6" name="Textfeld 14">
              <a:extLst>
                <a:ext uri="{FF2B5EF4-FFF2-40B4-BE49-F238E27FC236}">
                  <a16:creationId xmlns:a16="http://schemas.microsoft.com/office/drawing/2014/main" id="{C8E64975-DD4E-484D-9EF4-CB11AB9E264F}"/>
                </a:ext>
              </a:extLst>
            </p:cNvPr>
            <p:cNvSpPr txBox="1"/>
            <p:nvPr/>
          </p:nvSpPr>
          <p:spPr>
            <a:xfrm>
              <a:off x="6282440" y="6032325"/>
              <a:ext cx="916357"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1600" b="1" dirty="0"/>
                <a:t>Evaluation</a:t>
              </a:r>
            </a:p>
          </p:txBody>
        </p:sp>
        <p:sp>
          <p:nvSpPr>
            <p:cNvPr id="7" name="Textfeld 6">
              <a:extLst>
                <a:ext uri="{FF2B5EF4-FFF2-40B4-BE49-F238E27FC236}">
                  <a16:creationId xmlns:a16="http://schemas.microsoft.com/office/drawing/2014/main" id="{5B1D65DE-7E84-4D4A-AD1F-FC54B535CB1E}"/>
                </a:ext>
              </a:extLst>
            </p:cNvPr>
            <p:cNvSpPr txBox="1"/>
            <p:nvPr/>
          </p:nvSpPr>
          <p:spPr>
            <a:xfrm>
              <a:off x="3028301" y="6032323"/>
              <a:ext cx="1067456"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1600" dirty="0"/>
                <a:t>Related Work</a:t>
              </a:r>
            </a:p>
          </p:txBody>
        </p:sp>
        <p:sp>
          <p:nvSpPr>
            <p:cNvPr id="8" name="Textfeld 7">
              <a:extLst>
                <a:ext uri="{FF2B5EF4-FFF2-40B4-BE49-F238E27FC236}">
                  <a16:creationId xmlns:a16="http://schemas.microsoft.com/office/drawing/2014/main" id="{8544E219-3395-4D35-AB47-83E797162EF8}"/>
                </a:ext>
              </a:extLst>
            </p:cNvPr>
            <p:cNvSpPr txBox="1"/>
            <p:nvPr/>
          </p:nvSpPr>
          <p:spPr>
            <a:xfrm>
              <a:off x="7763010" y="6032321"/>
              <a:ext cx="1278028"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600" dirty="0"/>
                <a:t>Summary</a:t>
              </a:r>
            </a:p>
          </p:txBody>
        </p:sp>
        <p:sp>
          <p:nvSpPr>
            <p:cNvPr id="9" name="Textfeld 8">
              <a:extLst>
                <a:ext uri="{FF2B5EF4-FFF2-40B4-BE49-F238E27FC236}">
                  <a16:creationId xmlns:a16="http://schemas.microsoft.com/office/drawing/2014/main" id="{852888F9-9852-4482-8D86-9D678EB085AD}"/>
                </a:ext>
              </a:extLst>
            </p:cNvPr>
            <p:cNvSpPr txBox="1"/>
            <p:nvPr/>
          </p:nvSpPr>
          <p:spPr>
            <a:xfrm>
              <a:off x="179512" y="6032321"/>
              <a:ext cx="955711"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600" dirty="0"/>
                <a:t>Motivation</a:t>
              </a:r>
            </a:p>
          </p:txBody>
        </p:sp>
        <p:sp>
          <p:nvSpPr>
            <p:cNvPr id="10" name="Eingekerbter Richtungspfeil 23">
              <a:extLst>
                <a:ext uri="{FF2B5EF4-FFF2-40B4-BE49-F238E27FC236}">
                  <a16:creationId xmlns:a16="http://schemas.microsoft.com/office/drawing/2014/main" id="{C005311E-133F-493F-BFFC-C169B3CA8A86}"/>
                </a:ext>
              </a:extLst>
            </p:cNvPr>
            <p:cNvSpPr/>
            <p:nvPr/>
          </p:nvSpPr>
          <p:spPr>
            <a:xfrm>
              <a:off x="1234955" y="6091573"/>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dirty="0">
                <a:solidFill>
                  <a:schemeClr val="tx1"/>
                </a:solidFill>
              </a:endParaRPr>
            </a:p>
          </p:txBody>
        </p:sp>
        <p:sp>
          <p:nvSpPr>
            <p:cNvPr id="11" name="Eingekerbter Richtungspfeil 24">
              <a:extLst>
                <a:ext uri="{FF2B5EF4-FFF2-40B4-BE49-F238E27FC236}">
                  <a16:creationId xmlns:a16="http://schemas.microsoft.com/office/drawing/2014/main" id="{13B86617-4353-46AD-97C4-7F02A1BA1B80}"/>
                </a:ext>
              </a:extLst>
            </p:cNvPr>
            <p:cNvSpPr/>
            <p:nvPr/>
          </p:nvSpPr>
          <p:spPr>
            <a:xfrm>
              <a:off x="2577480" y="6091574"/>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a:solidFill>
                  <a:schemeClr val="tx1"/>
                </a:solidFill>
              </a:endParaRPr>
            </a:p>
          </p:txBody>
        </p:sp>
        <p:sp>
          <p:nvSpPr>
            <p:cNvPr id="12" name="Eingekerbter Richtungspfeil 25">
              <a:extLst>
                <a:ext uri="{FF2B5EF4-FFF2-40B4-BE49-F238E27FC236}">
                  <a16:creationId xmlns:a16="http://schemas.microsoft.com/office/drawing/2014/main" id="{40D0FAF6-EB9E-4EEF-BCBE-972523E34CB7}"/>
                </a:ext>
              </a:extLst>
            </p:cNvPr>
            <p:cNvSpPr/>
            <p:nvPr/>
          </p:nvSpPr>
          <p:spPr>
            <a:xfrm>
              <a:off x="4269488" y="6091575"/>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a:solidFill>
                  <a:schemeClr val="tx1"/>
                </a:solidFill>
              </a:endParaRPr>
            </a:p>
          </p:txBody>
        </p:sp>
        <p:sp>
          <p:nvSpPr>
            <p:cNvPr id="13" name="Textfeld 12">
              <a:extLst>
                <a:ext uri="{FF2B5EF4-FFF2-40B4-BE49-F238E27FC236}">
                  <a16:creationId xmlns:a16="http://schemas.microsoft.com/office/drawing/2014/main" id="{6910B1B0-7848-461D-A8EE-494297AF2C2C}"/>
                </a:ext>
              </a:extLst>
            </p:cNvPr>
            <p:cNvSpPr txBox="1"/>
            <p:nvPr/>
          </p:nvSpPr>
          <p:spPr>
            <a:xfrm>
              <a:off x="4788024" y="6032324"/>
              <a:ext cx="738424"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de-DE" altLang="zh-CN" sz="1600" dirty="0"/>
                <a:t>Interface</a:t>
              </a:r>
              <a:endParaRPr lang="en-US" sz="1600" dirty="0"/>
            </a:p>
          </p:txBody>
        </p:sp>
        <p:sp>
          <p:nvSpPr>
            <p:cNvPr id="14" name="Eingekerbter Richtungspfeil 27">
              <a:extLst>
                <a:ext uri="{FF2B5EF4-FFF2-40B4-BE49-F238E27FC236}">
                  <a16:creationId xmlns:a16="http://schemas.microsoft.com/office/drawing/2014/main" id="{C8C6383D-EFF4-4F8F-B7E7-55AA85D1E860}"/>
                </a:ext>
              </a:extLst>
            </p:cNvPr>
            <p:cNvSpPr/>
            <p:nvPr/>
          </p:nvSpPr>
          <p:spPr>
            <a:xfrm>
              <a:off x="7320057" y="6091577"/>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a:solidFill>
                  <a:schemeClr val="tx1"/>
                </a:solidFill>
              </a:endParaRPr>
            </a:p>
          </p:txBody>
        </p:sp>
        <p:cxnSp>
          <p:nvCxnSpPr>
            <p:cNvPr id="15" name="Gerade Verbindung 28">
              <a:extLst>
                <a:ext uri="{FF2B5EF4-FFF2-40B4-BE49-F238E27FC236}">
                  <a16:creationId xmlns:a16="http://schemas.microsoft.com/office/drawing/2014/main" id="{BE0E1948-1999-44A0-B261-866A1DF5995B}"/>
                </a:ext>
              </a:extLst>
            </p:cNvPr>
            <p:cNvCxnSpPr/>
            <p:nvPr/>
          </p:nvCxnSpPr>
          <p:spPr>
            <a:xfrm>
              <a:off x="25400" y="5986694"/>
              <a:ext cx="9072000" cy="1588"/>
            </a:xfrm>
            <a:prstGeom prst="line">
              <a:avLst/>
            </a:prstGeom>
            <a:ln w="41275">
              <a:solidFill>
                <a:schemeClr val="accent3">
                  <a:lumMod val="85000"/>
                </a:schemeClr>
              </a:solidFill>
            </a:ln>
          </p:spPr>
          <p:style>
            <a:lnRef idx="1">
              <a:schemeClr val="accent1"/>
            </a:lnRef>
            <a:fillRef idx="0">
              <a:schemeClr val="accent1"/>
            </a:fillRef>
            <a:effectRef idx="0">
              <a:schemeClr val="accent1"/>
            </a:effectRef>
            <a:fontRef idx="minor">
              <a:schemeClr val="tx1"/>
            </a:fontRef>
          </p:style>
        </p:cxnSp>
        <p:sp>
          <p:nvSpPr>
            <p:cNvPr id="16" name="Eingekerbter Richtungspfeil 29">
              <a:extLst>
                <a:ext uri="{FF2B5EF4-FFF2-40B4-BE49-F238E27FC236}">
                  <a16:creationId xmlns:a16="http://schemas.microsoft.com/office/drawing/2014/main" id="{A4600029-E40B-4FAC-BDEA-4C82CFF469F9}"/>
                </a:ext>
              </a:extLst>
            </p:cNvPr>
            <p:cNvSpPr/>
            <p:nvPr/>
          </p:nvSpPr>
          <p:spPr>
            <a:xfrm>
              <a:off x="5925672" y="6091576"/>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a:solidFill>
                  <a:schemeClr val="tx1"/>
                </a:solidFill>
              </a:endParaRPr>
            </a:p>
          </p:txBody>
        </p:sp>
      </p:grpSp>
      <p:pic>
        <p:nvPicPr>
          <p:cNvPr id="17" name="Picture 16">
            <a:extLst>
              <a:ext uri="{FF2B5EF4-FFF2-40B4-BE49-F238E27FC236}">
                <a16:creationId xmlns:a16="http://schemas.microsoft.com/office/drawing/2014/main" id="{CA0D71BC-D0A3-444E-8190-FBF3538937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702" y="6381328"/>
            <a:ext cx="11767985" cy="469900"/>
          </a:xfrm>
          <a:prstGeom prst="rect">
            <a:avLst/>
          </a:prstGeom>
        </p:spPr>
      </p:pic>
    </p:spTree>
    <p:extLst>
      <p:ext uri="{BB962C8B-B14F-4D97-AF65-F5344CB8AC3E}">
        <p14:creationId xmlns:p14="http://schemas.microsoft.com/office/powerpoint/2010/main" val="12450190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520702" y="116632"/>
            <a:ext cx="9215967" cy="561975"/>
          </a:xfrm>
        </p:spPr>
        <p:txBody>
          <a:bodyPr/>
          <a:lstStyle/>
          <a:p>
            <a:r>
              <a:rPr lang="de-DE" altLang="zh-CN" dirty="0"/>
              <a:t>Evaluation</a:t>
            </a:r>
            <a:r>
              <a:rPr lang="zh-CN" altLang="de-DE" dirty="0"/>
              <a:t> </a:t>
            </a:r>
            <a:r>
              <a:rPr lang="de-DE" altLang="zh-CN" dirty="0"/>
              <a:t>–</a:t>
            </a:r>
            <a:r>
              <a:rPr lang="zh-CN" altLang="de-DE" dirty="0"/>
              <a:t> </a:t>
            </a:r>
            <a:r>
              <a:rPr lang="de-DE" altLang="zh-CN" dirty="0" err="1"/>
              <a:t>Statics</a:t>
            </a:r>
            <a:endParaRPr lang="de-DE" dirty="0"/>
          </a:p>
        </p:txBody>
      </p:sp>
      <p:grpSp>
        <p:nvGrpSpPr>
          <p:cNvPr id="4" name="Gruppieren 21">
            <a:extLst>
              <a:ext uri="{FF2B5EF4-FFF2-40B4-BE49-F238E27FC236}">
                <a16:creationId xmlns:a16="http://schemas.microsoft.com/office/drawing/2014/main" id="{AA131601-72E5-4228-A286-1E3E6D78B764}"/>
              </a:ext>
            </a:extLst>
          </p:cNvPr>
          <p:cNvGrpSpPr/>
          <p:nvPr/>
        </p:nvGrpSpPr>
        <p:grpSpPr>
          <a:xfrm>
            <a:off x="96000" y="5866557"/>
            <a:ext cx="12096000" cy="399396"/>
            <a:chOff x="25400" y="5986694"/>
            <a:chExt cx="9072000" cy="299547"/>
          </a:xfrm>
        </p:grpSpPr>
        <p:sp>
          <p:nvSpPr>
            <p:cNvPr id="5" name="Textfeld 13">
              <a:extLst>
                <a:ext uri="{FF2B5EF4-FFF2-40B4-BE49-F238E27FC236}">
                  <a16:creationId xmlns:a16="http://schemas.microsoft.com/office/drawing/2014/main" id="{2BCE988F-F02A-4D6D-B2E3-D098FA90D670}"/>
                </a:ext>
              </a:extLst>
            </p:cNvPr>
            <p:cNvSpPr txBox="1"/>
            <p:nvPr/>
          </p:nvSpPr>
          <p:spPr>
            <a:xfrm>
              <a:off x="1493183" y="6032322"/>
              <a:ext cx="950901"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de-DE" altLang="zh-CN" sz="1600" dirty="0" err="1"/>
                <a:t>Challenges</a:t>
              </a:r>
              <a:endParaRPr lang="en-US" sz="1600" dirty="0"/>
            </a:p>
          </p:txBody>
        </p:sp>
        <p:sp>
          <p:nvSpPr>
            <p:cNvPr id="6" name="Textfeld 14">
              <a:extLst>
                <a:ext uri="{FF2B5EF4-FFF2-40B4-BE49-F238E27FC236}">
                  <a16:creationId xmlns:a16="http://schemas.microsoft.com/office/drawing/2014/main" id="{C8E64975-DD4E-484D-9EF4-CB11AB9E264F}"/>
                </a:ext>
              </a:extLst>
            </p:cNvPr>
            <p:cNvSpPr txBox="1"/>
            <p:nvPr/>
          </p:nvSpPr>
          <p:spPr>
            <a:xfrm>
              <a:off x="6282440" y="6032325"/>
              <a:ext cx="916357"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1600" b="1" dirty="0"/>
                <a:t>Evaluation</a:t>
              </a:r>
            </a:p>
          </p:txBody>
        </p:sp>
        <p:sp>
          <p:nvSpPr>
            <p:cNvPr id="7" name="Textfeld 6">
              <a:extLst>
                <a:ext uri="{FF2B5EF4-FFF2-40B4-BE49-F238E27FC236}">
                  <a16:creationId xmlns:a16="http://schemas.microsoft.com/office/drawing/2014/main" id="{5B1D65DE-7E84-4D4A-AD1F-FC54B535CB1E}"/>
                </a:ext>
              </a:extLst>
            </p:cNvPr>
            <p:cNvSpPr txBox="1"/>
            <p:nvPr/>
          </p:nvSpPr>
          <p:spPr>
            <a:xfrm>
              <a:off x="3028301" y="6032323"/>
              <a:ext cx="1067456"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1600" dirty="0"/>
                <a:t>Related Work</a:t>
              </a:r>
            </a:p>
          </p:txBody>
        </p:sp>
        <p:sp>
          <p:nvSpPr>
            <p:cNvPr id="8" name="Textfeld 7">
              <a:extLst>
                <a:ext uri="{FF2B5EF4-FFF2-40B4-BE49-F238E27FC236}">
                  <a16:creationId xmlns:a16="http://schemas.microsoft.com/office/drawing/2014/main" id="{8544E219-3395-4D35-AB47-83E797162EF8}"/>
                </a:ext>
              </a:extLst>
            </p:cNvPr>
            <p:cNvSpPr txBox="1"/>
            <p:nvPr/>
          </p:nvSpPr>
          <p:spPr>
            <a:xfrm>
              <a:off x="7763010" y="6032321"/>
              <a:ext cx="1278028"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600" dirty="0"/>
                <a:t>Summary</a:t>
              </a:r>
            </a:p>
          </p:txBody>
        </p:sp>
        <p:sp>
          <p:nvSpPr>
            <p:cNvPr id="9" name="Textfeld 8">
              <a:extLst>
                <a:ext uri="{FF2B5EF4-FFF2-40B4-BE49-F238E27FC236}">
                  <a16:creationId xmlns:a16="http://schemas.microsoft.com/office/drawing/2014/main" id="{852888F9-9852-4482-8D86-9D678EB085AD}"/>
                </a:ext>
              </a:extLst>
            </p:cNvPr>
            <p:cNvSpPr txBox="1"/>
            <p:nvPr/>
          </p:nvSpPr>
          <p:spPr>
            <a:xfrm>
              <a:off x="179512" y="6032321"/>
              <a:ext cx="955711"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600" dirty="0"/>
                <a:t>Motivation</a:t>
              </a:r>
            </a:p>
          </p:txBody>
        </p:sp>
        <p:sp>
          <p:nvSpPr>
            <p:cNvPr id="10" name="Eingekerbter Richtungspfeil 23">
              <a:extLst>
                <a:ext uri="{FF2B5EF4-FFF2-40B4-BE49-F238E27FC236}">
                  <a16:creationId xmlns:a16="http://schemas.microsoft.com/office/drawing/2014/main" id="{C005311E-133F-493F-BFFC-C169B3CA8A86}"/>
                </a:ext>
              </a:extLst>
            </p:cNvPr>
            <p:cNvSpPr/>
            <p:nvPr/>
          </p:nvSpPr>
          <p:spPr>
            <a:xfrm>
              <a:off x="1234955" y="6091573"/>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dirty="0">
                <a:solidFill>
                  <a:schemeClr val="tx1"/>
                </a:solidFill>
              </a:endParaRPr>
            </a:p>
          </p:txBody>
        </p:sp>
        <p:sp>
          <p:nvSpPr>
            <p:cNvPr id="11" name="Eingekerbter Richtungspfeil 24">
              <a:extLst>
                <a:ext uri="{FF2B5EF4-FFF2-40B4-BE49-F238E27FC236}">
                  <a16:creationId xmlns:a16="http://schemas.microsoft.com/office/drawing/2014/main" id="{13B86617-4353-46AD-97C4-7F02A1BA1B80}"/>
                </a:ext>
              </a:extLst>
            </p:cNvPr>
            <p:cNvSpPr/>
            <p:nvPr/>
          </p:nvSpPr>
          <p:spPr>
            <a:xfrm>
              <a:off x="2577480" y="6091574"/>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a:solidFill>
                  <a:schemeClr val="tx1"/>
                </a:solidFill>
              </a:endParaRPr>
            </a:p>
          </p:txBody>
        </p:sp>
        <p:sp>
          <p:nvSpPr>
            <p:cNvPr id="12" name="Eingekerbter Richtungspfeil 25">
              <a:extLst>
                <a:ext uri="{FF2B5EF4-FFF2-40B4-BE49-F238E27FC236}">
                  <a16:creationId xmlns:a16="http://schemas.microsoft.com/office/drawing/2014/main" id="{40D0FAF6-EB9E-4EEF-BCBE-972523E34CB7}"/>
                </a:ext>
              </a:extLst>
            </p:cNvPr>
            <p:cNvSpPr/>
            <p:nvPr/>
          </p:nvSpPr>
          <p:spPr>
            <a:xfrm>
              <a:off x="4269488" y="6091575"/>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a:solidFill>
                  <a:schemeClr val="tx1"/>
                </a:solidFill>
              </a:endParaRPr>
            </a:p>
          </p:txBody>
        </p:sp>
        <p:sp>
          <p:nvSpPr>
            <p:cNvPr id="13" name="Textfeld 12">
              <a:extLst>
                <a:ext uri="{FF2B5EF4-FFF2-40B4-BE49-F238E27FC236}">
                  <a16:creationId xmlns:a16="http://schemas.microsoft.com/office/drawing/2014/main" id="{6910B1B0-7848-461D-A8EE-494297AF2C2C}"/>
                </a:ext>
              </a:extLst>
            </p:cNvPr>
            <p:cNvSpPr txBox="1"/>
            <p:nvPr/>
          </p:nvSpPr>
          <p:spPr>
            <a:xfrm>
              <a:off x="4788024" y="6032324"/>
              <a:ext cx="738424"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de-DE" altLang="zh-CN" sz="1600" dirty="0"/>
                <a:t>Interface</a:t>
              </a:r>
              <a:endParaRPr lang="en-US" sz="1600" dirty="0"/>
            </a:p>
          </p:txBody>
        </p:sp>
        <p:sp>
          <p:nvSpPr>
            <p:cNvPr id="14" name="Eingekerbter Richtungspfeil 27">
              <a:extLst>
                <a:ext uri="{FF2B5EF4-FFF2-40B4-BE49-F238E27FC236}">
                  <a16:creationId xmlns:a16="http://schemas.microsoft.com/office/drawing/2014/main" id="{C8C6383D-EFF4-4F8F-B7E7-55AA85D1E860}"/>
                </a:ext>
              </a:extLst>
            </p:cNvPr>
            <p:cNvSpPr/>
            <p:nvPr/>
          </p:nvSpPr>
          <p:spPr>
            <a:xfrm>
              <a:off x="7320057" y="6091577"/>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a:solidFill>
                  <a:schemeClr val="tx1"/>
                </a:solidFill>
              </a:endParaRPr>
            </a:p>
          </p:txBody>
        </p:sp>
        <p:cxnSp>
          <p:nvCxnSpPr>
            <p:cNvPr id="15" name="Gerade Verbindung 28">
              <a:extLst>
                <a:ext uri="{FF2B5EF4-FFF2-40B4-BE49-F238E27FC236}">
                  <a16:creationId xmlns:a16="http://schemas.microsoft.com/office/drawing/2014/main" id="{BE0E1948-1999-44A0-B261-866A1DF5995B}"/>
                </a:ext>
              </a:extLst>
            </p:cNvPr>
            <p:cNvCxnSpPr/>
            <p:nvPr/>
          </p:nvCxnSpPr>
          <p:spPr>
            <a:xfrm>
              <a:off x="25400" y="5986694"/>
              <a:ext cx="9072000" cy="1588"/>
            </a:xfrm>
            <a:prstGeom prst="line">
              <a:avLst/>
            </a:prstGeom>
            <a:ln w="41275">
              <a:solidFill>
                <a:schemeClr val="accent3">
                  <a:lumMod val="85000"/>
                </a:schemeClr>
              </a:solidFill>
            </a:ln>
          </p:spPr>
          <p:style>
            <a:lnRef idx="1">
              <a:schemeClr val="accent1"/>
            </a:lnRef>
            <a:fillRef idx="0">
              <a:schemeClr val="accent1"/>
            </a:fillRef>
            <a:effectRef idx="0">
              <a:schemeClr val="accent1"/>
            </a:effectRef>
            <a:fontRef idx="minor">
              <a:schemeClr val="tx1"/>
            </a:fontRef>
          </p:style>
        </p:cxnSp>
        <p:sp>
          <p:nvSpPr>
            <p:cNvPr id="16" name="Eingekerbter Richtungspfeil 29">
              <a:extLst>
                <a:ext uri="{FF2B5EF4-FFF2-40B4-BE49-F238E27FC236}">
                  <a16:creationId xmlns:a16="http://schemas.microsoft.com/office/drawing/2014/main" id="{A4600029-E40B-4FAC-BDEA-4C82CFF469F9}"/>
                </a:ext>
              </a:extLst>
            </p:cNvPr>
            <p:cNvSpPr/>
            <p:nvPr/>
          </p:nvSpPr>
          <p:spPr>
            <a:xfrm>
              <a:off x="5925672" y="6091576"/>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a:solidFill>
                  <a:schemeClr val="tx1"/>
                </a:solidFill>
              </a:endParaRPr>
            </a:p>
          </p:txBody>
        </p:sp>
      </p:grpSp>
      <p:pic>
        <p:nvPicPr>
          <p:cNvPr id="17" name="Picture 16">
            <a:extLst>
              <a:ext uri="{FF2B5EF4-FFF2-40B4-BE49-F238E27FC236}">
                <a16:creationId xmlns:a16="http://schemas.microsoft.com/office/drawing/2014/main" id="{CA0D71BC-D0A3-444E-8190-FBF3538937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702" y="6381328"/>
            <a:ext cx="11767985" cy="469900"/>
          </a:xfrm>
          <a:prstGeom prst="rect">
            <a:avLst/>
          </a:prstGeom>
        </p:spPr>
      </p:pic>
      <p:pic>
        <p:nvPicPr>
          <p:cNvPr id="3" name="Picture 2">
            <a:extLst>
              <a:ext uri="{FF2B5EF4-FFF2-40B4-BE49-F238E27FC236}">
                <a16:creationId xmlns:a16="http://schemas.microsoft.com/office/drawing/2014/main" id="{93116F17-8A39-D044-8CA8-02014C7B81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483" y="2132249"/>
            <a:ext cx="6010541" cy="3716517"/>
          </a:xfrm>
          <a:prstGeom prst="rect">
            <a:avLst/>
          </a:prstGeom>
        </p:spPr>
      </p:pic>
      <p:pic>
        <p:nvPicPr>
          <p:cNvPr id="19" name="Picture 18">
            <a:extLst>
              <a:ext uri="{FF2B5EF4-FFF2-40B4-BE49-F238E27FC236}">
                <a16:creationId xmlns:a16="http://schemas.microsoft.com/office/drawing/2014/main" id="{0659CE6D-0622-894C-9438-F422EA66A4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3459" y="2051354"/>
            <a:ext cx="5836117" cy="3608665"/>
          </a:xfrm>
          <a:prstGeom prst="rect">
            <a:avLst/>
          </a:prstGeom>
        </p:spPr>
      </p:pic>
      <p:sp>
        <p:nvSpPr>
          <p:cNvPr id="28" name="Rectangle 3">
            <a:extLst>
              <a:ext uri="{FF2B5EF4-FFF2-40B4-BE49-F238E27FC236}">
                <a16:creationId xmlns:a16="http://schemas.microsoft.com/office/drawing/2014/main" id="{2D19E715-75A8-CD4F-8247-DB80CFE0E58B}"/>
              </a:ext>
            </a:extLst>
          </p:cNvPr>
          <p:cNvSpPr>
            <a:spLocks noChangeArrowheads="1"/>
          </p:cNvSpPr>
          <p:nvPr/>
        </p:nvSpPr>
        <p:spPr bwMode="auto">
          <a:xfrm>
            <a:off x="4142097" y="5535238"/>
            <a:ext cx="2105853" cy="620713"/>
          </a:xfrm>
          <a:prstGeom prst="rect">
            <a:avLst/>
          </a:prstGeom>
          <a:noFill/>
          <a:ln w="9525">
            <a:noFill/>
            <a:miter lim="800000"/>
            <a:headEnd/>
            <a:tailEnd/>
          </a:ln>
        </p:spPr>
        <p:txBody>
          <a:bodyPr lIns="0" tIns="0" rIns="0" bIns="0"/>
          <a:lstStyle/>
          <a:p>
            <a:r>
              <a:rPr lang="de-DE" altLang="zh-CN" sz="1600" dirty="0"/>
              <a:t>a)</a:t>
            </a:r>
            <a:r>
              <a:rPr lang="zh-CN" altLang="de-DE" sz="1600" dirty="0"/>
              <a:t> </a:t>
            </a:r>
            <a:r>
              <a:rPr lang="de-DE" altLang="zh-CN" sz="1600" dirty="0"/>
              <a:t>Field</a:t>
            </a:r>
            <a:r>
              <a:rPr lang="zh-CN" altLang="de-DE" sz="1600" dirty="0"/>
              <a:t> </a:t>
            </a:r>
            <a:r>
              <a:rPr lang="de-DE" altLang="zh-CN" sz="1600" dirty="0" err="1"/>
              <a:t>of</a:t>
            </a:r>
            <a:r>
              <a:rPr lang="zh-CN" altLang="de-DE" sz="1600" dirty="0"/>
              <a:t> </a:t>
            </a:r>
            <a:r>
              <a:rPr lang="de-DE" altLang="zh-CN" sz="1600" dirty="0" err="1"/>
              <a:t>study</a:t>
            </a:r>
            <a:endParaRPr lang="de-DE" altLang="zh-CN" sz="1600" dirty="0"/>
          </a:p>
        </p:txBody>
      </p:sp>
      <p:sp>
        <p:nvSpPr>
          <p:cNvPr id="29" name="Rectangle 3">
            <a:extLst>
              <a:ext uri="{FF2B5EF4-FFF2-40B4-BE49-F238E27FC236}">
                <a16:creationId xmlns:a16="http://schemas.microsoft.com/office/drawing/2014/main" id="{0334D9EF-9B13-B540-B120-D15CF27A6F34}"/>
              </a:ext>
            </a:extLst>
          </p:cNvPr>
          <p:cNvSpPr>
            <a:spLocks noChangeArrowheads="1"/>
          </p:cNvSpPr>
          <p:nvPr/>
        </p:nvSpPr>
        <p:spPr bwMode="auto">
          <a:xfrm>
            <a:off x="9842815" y="5418471"/>
            <a:ext cx="2105853" cy="620713"/>
          </a:xfrm>
          <a:prstGeom prst="rect">
            <a:avLst/>
          </a:prstGeom>
          <a:noFill/>
          <a:ln w="9525">
            <a:noFill/>
            <a:miter lim="800000"/>
            <a:headEnd/>
            <a:tailEnd/>
          </a:ln>
        </p:spPr>
        <p:txBody>
          <a:bodyPr lIns="0" tIns="0" rIns="0" bIns="0"/>
          <a:lstStyle/>
          <a:p>
            <a:r>
              <a:rPr lang="de-DE" altLang="zh-CN" sz="1600" dirty="0"/>
              <a:t>b)</a:t>
            </a:r>
            <a:r>
              <a:rPr lang="zh-CN" altLang="de-DE" sz="1600" dirty="0"/>
              <a:t> </a:t>
            </a:r>
            <a:r>
              <a:rPr lang="de-DE" altLang="zh-CN" sz="1600" dirty="0" err="1"/>
              <a:t>Number</a:t>
            </a:r>
            <a:r>
              <a:rPr lang="zh-CN" altLang="de-DE" sz="1600" dirty="0"/>
              <a:t> </a:t>
            </a:r>
            <a:r>
              <a:rPr lang="de-DE" altLang="zh-CN" sz="1600" dirty="0" err="1"/>
              <a:t>of</a:t>
            </a:r>
            <a:r>
              <a:rPr lang="zh-CN" altLang="de-DE" sz="1600" dirty="0"/>
              <a:t> </a:t>
            </a:r>
            <a:r>
              <a:rPr lang="de-DE" altLang="zh-CN" sz="1600" dirty="0" err="1"/>
              <a:t>semester</a:t>
            </a:r>
            <a:endParaRPr lang="de-DE" altLang="zh-CN" sz="1600" dirty="0"/>
          </a:p>
        </p:txBody>
      </p:sp>
      <p:sp>
        <p:nvSpPr>
          <p:cNvPr id="18" name="Content Placeholder 17">
            <a:extLst>
              <a:ext uri="{FF2B5EF4-FFF2-40B4-BE49-F238E27FC236}">
                <a16:creationId xmlns:a16="http://schemas.microsoft.com/office/drawing/2014/main" id="{F26CBA72-5779-7E40-9DAD-753B38B882BD}"/>
              </a:ext>
            </a:extLst>
          </p:cNvPr>
          <p:cNvSpPr>
            <a:spLocks noGrp="1"/>
          </p:cNvSpPr>
          <p:nvPr>
            <p:ph idx="1"/>
          </p:nvPr>
        </p:nvSpPr>
        <p:spPr>
          <a:xfrm>
            <a:off x="524933" y="694977"/>
            <a:ext cx="11142133" cy="4894263"/>
          </a:xfrm>
        </p:spPr>
        <p:txBody>
          <a:bodyPr/>
          <a:lstStyle/>
          <a:p>
            <a:pPr marL="0" indent="0">
              <a:buNone/>
            </a:pPr>
            <a:r>
              <a:rPr lang="de-DE" sz="2400" dirty="0"/>
              <a:t>1.Basic Information: </a:t>
            </a:r>
          </a:p>
          <a:p>
            <a:pPr marL="0" indent="0">
              <a:buNone/>
            </a:pPr>
            <a:r>
              <a:rPr lang="de-DE" sz="2400" dirty="0"/>
              <a:t>22 </a:t>
            </a:r>
            <a:r>
              <a:rPr lang="de-DE" sz="2400" dirty="0" err="1"/>
              <a:t>participants</a:t>
            </a:r>
            <a:r>
              <a:rPr lang="de-DE" sz="2400" dirty="0"/>
              <a:t> </a:t>
            </a:r>
            <a:r>
              <a:rPr lang="de-DE" sz="2400" dirty="0" err="1"/>
              <a:t>from</a:t>
            </a:r>
            <a:r>
              <a:rPr lang="de-DE" sz="2400" dirty="0"/>
              <a:t> KIT, </a:t>
            </a:r>
            <a:r>
              <a:rPr lang="de-DE" sz="2400" dirty="0" err="1"/>
              <a:t>studying</a:t>
            </a:r>
            <a:r>
              <a:rPr lang="de-DE" sz="2400" dirty="0"/>
              <a:t> different </a:t>
            </a:r>
            <a:r>
              <a:rPr lang="de-DE" sz="2400" dirty="0" err="1"/>
              <a:t>majors</a:t>
            </a:r>
            <a:endParaRPr lang="de-DE" sz="2400" dirty="0"/>
          </a:p>
          <a:p>
            <a:r>
              <a:rPr lang="de-DE" sz="2400" dirty="0"/>
              <a:t>Q1.1: Field </a:t>
            </a:r>
            <a:r>
              <a:rPr lang="de-DE" sz="2400" dirty="0" err="1"/>
              <a:t>of</a:t>
            </a:r>
            <a:r>
              <a:rPr lang="de-DE" sz="2400" dirty="0"/>
              <a:t> </a:t>
            </a:r>
            <a:r>
              <a:rPr lang="de-DE" sz="2400" dirty="0" err="1"/>
              <a:t>study</a:t>
            </a:r>
            <a:endParaRPr lang="de-DE" sz="2400" dirty="0"/>
          </a:p>
          <a:p>
            <a:r>
              <a:rPr lang="de-DE" sz="2400" dirty="0"/>
              <a:t>Q1.2: </a:t>
            </a:r>
            <a:r>
              <a:rPr lang="de-DE" sz="2400" dirty="0" err="1"/>
              <a:t>Number</a:t>
            </a:r>
            <a:r>
              <a:rPr lang="de-DE" sz="2400" dirty="0"/>
              <a:t> </a:t>
            </a:r>
            <a:r>
              <a:rPr lang="de-DE" sz="2400" dirty="0" err="1"/>
              <a:t>of</a:t>
            </a:r>
            <a:r>
              <a:rPr lang="de-DE" sz="2400" dirty="0"/>
              <a:t> </a:t>
            </a:r>
            <a:r>
              <a:rPr lang="de-DE" sz="2400" dirty="0" err="1"/>
              <a:t>semester</a:t>
            </a:r>
            <a:r>
              <a:rPr lang="de-DE" sz="2400" dirty="0"/>
              <a:t> </a:t>
            </a:r>
          </a:p>
        </p:txBody>
      </p:sp>
    </p:spTree>
    <p:extLst>
      <p:ext uri="{BB962C8B-B14F-4D97-AF65-F5344CB8AC3E}">
        <p14:creationId xmlns:p14="http://schemas.microsoft.com/office/powerpoint/2010/main" val="774233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
            <a:extLst>
              <a:ext uri="{FF2B5EF4-FFF2-40B4-BE49-F238E27FC236}">
                <a16:creationId xmlns:a16="http://schemas.microsoft.com/office/drawing/2014/main" id="{2026D707-AED0-534B-B9DA-2315CED834A9}"/>
              </a:ext>
            </a:extLst>
          </p:cNvPr>
          <p:cNvSpPr txBox="1">
            <a:spLocks noChangeArrowheads="1"/>
          </p:cNvSpPr>
          <p:nvPr/>
        </p:nvSpPr>
        <p:spPr bwMode="auto">
          <a:xfrm>
            <a:off x="539493" y="770494"/>
            <a:ext cx="11142133" cy="453026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419090" indent="-419090" algn="l" rtl="0" eaLnBrk="1" fontAlgn="base" hangingPunct="1">
              <a:spcBef>
                <a:spcPct val="20000"/>
              </a:spcBef>
              <a:spcAft>
                <a:spcPct val="0"/>
              </a:spcAft>
              <a:buBlip>
                <a:blip r:embed="rId2"/>
              </a:buBlip>
              <a:defRPr sz="2800" baseline="0">
                <a:solidFill>
                  <a:schemeClr val="tx1"/>
                </a:solidFill>
                <a:latin typeface="+mn-lt"/>
                <a:ea typeface="+mn-ea"/>
                <a:cs typeface="+mn-cs"/>
              </a:defRPr>
            </a:lvl1pPr>
            <a:lvl2pPr marL="1054074" indent="-419090" algn="l" rtl="0" eaLnBrk="1" fontAlgn="base" hangingPunct="1">
              <a:spcBef>
                <a:spcPct val="20000"/>
              </a:spcBef>
              <a:spcAft>
                <a:spcPct val="0"/>
              </a:spcAft>
              <a:buBlip>
                <a:blip r:embed="rId3"/>
              </a:buBlip>
              <a:defRPr sz="2400" baseline="0">
                <a:solidFill>
                  <a:schemeClr val="tx1"/>
                </a:solidFill>
                <a:latin typeface="+mn-lt"/>
              </a:defRPr>
            </a:lvl2pPr>
            <a:lvl3pPr marL="1612860" indent="-368291" algn="l" rtl="0" eaLnBrk="1" fontAlgn="base" hangingPunct="1">
              <a:spcBef>
                <a:spcPct val="20000"/>
              </a:spcBef>
              <a:spcAft>
                <a:spcPct val="0"/>
              </a:spcAft>
              <a:buBlip>
                <a:blip r:embed="rId4"/>
              </a:buBlip>
              <a:defRPr sz="2000" baseline="0">
                <a:solidFill>
                  <a:schemeClr val="tx1"/>
                </a:solidFill>
                <a:latin typeface="+mn-lt"/>
              </a:defRPr>
            </a:lvl3pPr>
            <a:lvl4pPr marL="2209745" indent="-368291" algn="l" rtl="0" eaLnBrk="1" fontAlgn="base" hangingPunct="1">
              <a:spcBef>
                <a:spcPct val="20000"/>
              </a:spcBef>
              <a:spcAft>
                <a:spcPct val="0"/>
              </a:spcAft>
              <a:buBlip>
                <a:blip r:embed="rId4"/>
              </a:buBlip>
              <a:defRPr sz="2000" baseline="0">
                <a:solidFill>
                  <a:schemeClr val="tx1"/>
                </a:solidFill>
                <a:latin typeface="+mn-lt"/>
              </a:defRPr>
            </a:lvl4pPr>
            <a:lvl5pPr marL="2793930" indent="-368291" algn="l" rtl="0" eaLnBrk="1" fontAlgn="base" hangingPunct="1">
              <a:spcBef>
                <a:spcPct val="20000"/>
              </a:spcBef>
              <a:spcAft>
                <a:spcPct val="0"/>
              </a:spcAft>
              <a:buBlip>
                <a:blip r:embed="rId4"/>
              </a:buBlip>
              <a:defRPr sz="2000" baseline="0">
                <a:solidFill>
                  <a:schemeClr val="tx1"/>
                </a:solidFill>
                <a:latin typeface="+mn-lt"/>
              </a:defRPr>
            </a:lvl5pPr>
            <a:lvl6pPr marL="3352716" indent="-304792" algn="l" rtl="0" eaLnBrk="1" fontAlgn="base" hangingPunct="1">
              <a:spcBef>
                <a:spcPct val="20000"/>
              </a:spcBef>
              <a:spcAft>
                <a:spcPct val="0"/>
              </a:spcAft>
              <a:buSzPct val="60000"/>
              <a:buBlip>
                <a:blip r:embed="rId5"/>
              </a:buBlip>
              <a:defRPr sz="1867">
                <a:solidFill>
                  <a:schemeClr val="tx1"/>
                </a:solidFill>
                <a:latin typeface="+mn-lt"/>
              </a:defRPr>
            </a:lvl6pPr>
            <a:lvl7pPr marL="3962301" indent="-304792" algn="l" rtl="0" eaLnBrk="1" fontAlgn="base" hangingPunct="1">
              <a:spcBef>
                <a:spcPct val="20000"/>
              </a:spcBef>
              <a:spcAft>
                <a:spcPct val="0"/>
              </a:spcAft>
              <a:buSzPct val="60000"/>
              <a:buBlip>
                <a:blip r:embed="rId5"/>
              </a:buBlip>
              <a:defRPr sz="1867">
                <a:solidFill>
                  <a:schemeClr val="tx1"/>
                </a:solidFill>
                <a:latin typeface="+mn-lt"/>
              </a:defRPr>
            </a:lvl7pPr>
            <a:lvl8pPr marL="4571886" indent="-304792" algn="l" rtl="0" eaLnBrk="1" fontAlgn="base" hangingPunct="1">
              <a:spcBef>
                <a:spcPct val="20000"/>
              </a:spcBef>
              <a:spcAft>
                <a:spcPct val="0"/>
              </a:spcAft>
              <a:buSzPct val="60000"/>
              <a:buBlip>
                <a:blip r:embed="rId5"/>
              </a:buBlip>
              <a:defRPr sz="1867">
                <a:solidFill>
                  <a:schemeClr val="tx1"/>
                </a:solidFill>
                <a:latin typeface="+mn-lt"/>
              </a:defRPr>
            </a:lvl8pPr>
            <a:lvl9pPr marL="5181470" indent="-304792" algn="l" rtl="0" eaLnBrk="1" fontAlgn="base" hangingPunct="1">
              <a:spcBef>
                <a:spcPct val="20000"/>
              </a:spcBef>
              <a:spcAft>
                <a:spcPct val="0"/>
              </a:spcAft>
              <a:buSzPct val="60000"/>
              <a:buBlip>
                <a:blip r:embed="rId5"/>
              </a:buBlip>
              <a:defRPr sz="1867">
                <a:solidFill>
                  <a:schemeClr val="tx1"/>
                </a:solidFill>
                <a:latin typeface="+mn-lt"/>
              </a:defRPr>
            </a:lvl9pPr>
          </a:lstStyle>
          <a:p>
            <a:pPr marL="0" indent="0">
              <a:buFontTx/>
              <a:buNone/>
            </a:pPr>
            <a:r>
              <a:rPr lang="de-DE" kern="0" dirty="0"/>
              <a:t>1.Basic Information:</a:t>
            </a:r>
          </a:p>
          <a:p>
            <a:r>
              <a:rPr lang="de-DE" dirty="0"/>
              <a:t>Q1.3: Age:  18-24		25-30		More </a:t>
            </a:r>
            <a:r>
              <a:rPr lang="de-DE" dirty="0" err="1"/>
              <a:t>than</a:t>
            </a:r>
            <a:r>
              <a:rPr lang="de-DE" dirty="0"/>
              <a:t> 30</a:t>
            </a:r>
          </a:p>
          <a:p>
            <a:r>
              <a:rPr lang="de-DE" dirty="0"/>
              <a:t>Q1.4: Gender:  M	F	Do not </a:t>
            </a:r>
            <a:r>
              <a:rPr lang="de-DE" dirty="0" err="1"/>
              <a:t>wish</a:t>
            </a:r>
            <a:r>
              <a:rPr lang="de-DE" dirty="0"/>
              <a:t> </a:t>
            </a:r>
            <a:r>
              <a:rPr lang="de-DE" dirty="0" err="1"/>
              <a:t>to</a:t>
            </a:r>
            <a:r>
              <a:rPr lang="de-DE" dirty="0"/>
              <a:t> </a:t>
            </a:r>
            <a:r>
              <a:rPr lang="de-DE" dirty="0" err="1"/>
              <a:t>answer</a:t>
            </a:r>
            <a:endParaRPr lang="de-DE" dirty="0"/>
          </a:p>
          <a:p>
            <a:pPr marL="0" indent="0">
              <a:buNone/>
            </a:pPr>
            <a:endParaRPr lang="de-DE" kern="0" dirty="0"/>
          </a:p>
        </p:txBody>
      </p:sp>
      <p:sp>
        <p:nvSpPr>
          <p:cNvPr id="29698" name="Rectangle 2"/>
          <p:cNvSpPr>
            <a:spLocks noGrp="1" noChangeArrowheads="1"/>
          </p:cNvSpPr>
          <p:nvPr>
            <p:ph type="title"/>
          </p:nvPr>
        </p:nvSpPr>
        <p:spPr>
          <a:xfrm>
            <a:off x="520702" y="188640"/>
            <a:ext cx="9215967" cy="561975"/>
          </a:xfrm>
        </p:spPr>
        <p:txBody>
          <a:bodyPr/>
          <a:lstStyle/>
          <a:p>
            <a:r>
              <a:rPr lang="de-DE" altLang="zh-CN" dirty="0"/>
              <a:t>Evaluation</a:t>
            </a:r>
            <a:r>
              <a:rPr lang="zh-CN" altLang="de-DE" dirty="0"/>
              <a:t> </a:t>
            </a:r>
            <a:r>
              <a:rPr lang="de-DE" altLang="zh-CN" dirty="0"/>
              <a:t>–</a:t>
            </a:r>
            <a:r>
              <a:rPr lang="zh-CN" altLang="de-DE" dirty="0"/>
              <a:t> </a:t>
            </a:r>
            <a:r>
              <a:rPr lang="de-DE" altLang="zh-CN" dirty="0" err="1"/>
              <a:t>Statics</a:t>
            </a:r>
            <a:endParaRPr lang="de-DE" dirty="0"/>
          </a:p>
        </p:txBody>
      </p:sp>
      <p:grpSp>
        <p:nvGrpSpPr>
          <p:cNvPr id="4" name="Gruppieren 21">
            <a:extLst>
              <a:ext uri="{FF2B5EF4-FFF2-40B4-BE49-F238E27FC236}">
                <a16:creationId xmlns:a16="http://schemas.microsoft.com/office/drawing/2014/main" id="{AA131601-72E5-4228-A286-1E3E6D78B764}"/>
              </a:ext>
            </a:extLst>
          </p:cNvPr>
          <p:cNvGrpSpPr/>
          <p:nvPr/>
        </p:nvGrpSpPr>
        <p:grpSpPr>
          <a:xfrm>
            <a:off x="96000" y="5866557"/>
            <a:ext cx="12096000" cy="399396"/>
            <a:chOff x="25400" y="5986694"/>
            <a:chExt cx="9072000" cy="299547"/>
          </a:xfrm>
        </p:grpSpPr>
        <p:sp>
          <p:nvSpPr>
            <p:cNvPr id="5" name="Textfeld 13">
              <a:extLst>
                <a:ext uri="{FF2B5EF4-FFF2-40B4-BE49-F238E27FC236}">
                  <a16:creationId xmlns:a16="http://schemas.microsoft.com/office/drawing/2014/main" id="{2BCE988F-F02A-4D6D-B2E3-D098FA90D670}"/>
                </a:ext>
              </a:extLst>
            </p:cNvPr>
            <p:cNvSpPr txBox="1"/>
            <p:nvPr/>
          </p:nvSpPr>
          <p:spPr>
            <a:xfrm>
              <a:off x="1493183" y="6032322"/>
              <a:ext cx="950901"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de-DE" altLang="zh-CN" sz="1600" dirty="0" err="1"/>
                <a:t>Challenges</a:t>
              </a:r>
              <a:endParaRPr lang="en-US" sz="1600" dirty="0"/>
            </a:p>
          </p:txBody>
        </p:sp>
        <p:sp>
          <p:nvSpPr>
            <p:cNvPr id="6" name="Textfeld 14">
              <a:extLst>
                <a:ext uri="{FF2B5EF4-FFF2-40B4-BE49-F238E27FC236}">
                  <a16:creationId xmlns:a16="http://schemas.microsoft.com/office/drawing/2014/main" id="{C8E64975-DD4E-484D-9EF4-CB11AB9E264F}"/>
                </a:ext>
              </a:extLst>
            </p:cNvPr>
            <p:cNvSpPr txBox="1"/>
            <p:nvPr/>
          </p:nvSpPr>
          <p:spPr>
            <a:xfrm>
              <a:off x="6282440" y="6032325"/>
              <a:ext cx="916357"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1600" b="1" dirty="0"/>
                <a:t>Evaluation</a:t>
              </a:r>
            </a:p>
          </p:txBody>
        </p:sp>
        <p:sp>
          <p:nvSpPr>
            <p:cNvPr id="7" name="Textfeld 6">
              <a:extLst>
                <a:ext uri="{FF2B5EF4-FFF2-40B4-BE49-F238E27FC236}">
                  <a16:creationId xmlns:a16="http://schemas.microsoft.com/office/drawing/2014/main" id="{5B1D65DE-7E84-4D4A-AD1F-FC54B535CB1E}"/>
                </a:ext>
              </a:extLst>
            </p:cNvPr>
            <p:cNvSpPr txBox="1"/>
            <p:nvPr/>
          </p:nvSpPr>
          <p:spPr>
            <a:xfrm>
              <a:off x="3028301" y="6032323"/>
              <a:ext cx="1067456"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1600" dirty="0"/>
                <a:t>Related Work</a:t>
              </a:r>
            </a:p>
          </p:txBody>
        </p:sp>
        <p:sp>
          <p:nvSpPr>
            <p:cNvPr id="8" name="Textfeld 7">
              <a:extLst>
                <a:ext uri="{FF2B5EF4-FFF2-40B4-BE49-F238E27FC236}">
                  <a16:creationId xmlns:a16="http://schemas.microsoft.com/office/drawing/2014/main" id="{8544E219-3395-4D35-AB47-83E797162EF8}"/>
                </a:ext>
              </a:extLst>
            </p:cNvPr>
            <p:cNvSpPr txBox="1"/>
            <p:nvPr/>
          </p:nvSpPr>
          <p:spPr>
            <a:xfrm>
              <a:off x="7763010" y="6032321"/>
              <a:ext cx="1278028"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600" dirty="0"/>
                <a:t>Summary</a:t>
              </a:r>
            </a:p>
          </p:txBody>
        </p:sp>
        <p:sp>
          <p:nvSpPr>
            <p:cNvPr id="9" name="Textfeld 8">
              <a:extLst>
                <a:ext uri="{FF2B5EF4-FFF2-40B4-BE49-F238E27FC236}">
                  <a16:creationId xmlns:a16="http://schemas.microsoft.com/office/drawing/2014/main" id="{852888F9-9852-4482-8D86-9D678EB085AD}"/>
                </a:ext>
              </a:extLst>
            </p:cNvPr>
            <p:cNvSpPr txBox="1"/>
            <p:nvPr/>
          </p:nvSpPr>
          <p:spPr>
            <a:xfrm>
              <a:off x="179512" y="6032321"/>
              <a:ext cx="955711"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600" dirty="0"/>
                <a:t>Motivation</a:t>
              </a:r>
            </a:p>
          </p:txBody>
        </p:sp>
        <p:sp>
          <p:nvSpPr>
            <p:cNvPr id="10" name="Eingekerbter Richtungspfeil 23">
              <a:extLst>
                <a:ext uri="{FF2B5EF4-FFF2-40B4-BE49-F238E27FC236}">
                  <a16:creationId xmlns:a16="http://schemas.microsoft.com/office/drawing/2014/main" id="{C005311E-133F-493F-BFFC-C169B3CA8A86}"/>
                </a:ext>
              </a:extLst>
            </p:cNvPr>
            <p:cNvSpPr/>
            <p:nvPr/>
          </p:nvSpPr>
          <p:spPr>
            <a:xfrm>
              <a:off x="1234955" y="6091573"/>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dirty="0">
                <a:solidFill>
                  <a:schemeClr val="tx1"/>
                </a:solidFill>
              </a:endParaRPr>
            </a:p>
          </p:txBody>
        </p:sp>
        <p:sp>
          <p:nvSpPr>
            <p:cNvPr id="11" name="Eingekerbter Richtungspfeil 24">
              <a:extLst>
                <a:ext uri="{FF2B5EF4-FFF2-40B4-BE49-F238E27FC236}">
                  <a16:creationId xmlns:a16="http://schemas.microsoft.com/office/drawing/2014/main" id="{13B86617-4353-46AD-97C4-7F02A1BA1B80}"/>
                </a:ext>
              </a:extLst>
            </p:cNvPr>
            <p:cNvSpPr/>
            <p:nvPr/>
          </p:nvSpPr>
          <p:spPr>
            <a:xfrm>
              <a:off x="2577480" y="6091574"/>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a:solidFill>
                  <a:schemeClr val="tx1"/>
                </a:solidFill>
              </a:endParaRPr>
            </a:p>
          </p:txBody>
        </p:sp>
        <p:sp>
          <p:nvSpPr>
            <p:cNvPr id="12" name="Eingekerbter Richtungspfeil 25">
              <a:extLst>
                <a:ext uri="{FF2B5EF4-FFF2-40B4-BE49-F238E27FC236}">
                  <a16:creationId xmlns:a16="http://schemas.microsoft.com/office/drawing/2014/main" id="{40D0FAF6-EB9E-4EEF-BCBE-972523E34CB7}"/>
                </a:ext>
              </a:extLst>
            </p:cNvPr>
            <p:cNvSpPr/>
            <p:nvPr/>
          </p:nvSpPr>
          <p:spPr>
            <a:xfrm>
              <a:off x="4269488" y="6091575"/>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a:solidFill>
                  <a:schemeClr val="tx1"/>
                </a:solidFill>
              </a:endParaRPr>
            </a:p>
          </p:txBody>
        </p:sp>
        <p:sp>
          <p:nvSpPr>
            <p:cNvPr id="13" name="Textfeld 12">
              <a:extLst>
                <a:ext uri="{FF2B5EF4-FFF2-40B4-BE49-F238E27FC236}">
                  <a16:creationId xmlns:a16="http://schemas.microsoft.com/office/drawing/2014/main" id="{6910B1B0-7848-461D-A8EE-494297AF2C2C}"/>
                </a:ext>
              </a:extLst>
            </p:cNvPr>
            <p:cNvSpPr txBox="1"/>
            <p:nvPr/>
          </p:nvSpPr>
          <p:spPr>
            <a:xfrm>
              <a:off x="4788024" y="6032324"/>
              <a:ext cx="738424"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de-DE" altLang="zh-CN" sz="1600" dirty="0"/>
                <a:t>Interface</a:t>
              </a:r>
              <a:endParaRPr lang="en-US" sz="1600" dirty="0"/>
            </a:p>
          </p:txBody>
        </p:sp>
        <p:sp>
          <p:nvSpPr>
            <p:cNvPr id="14" name="Eingekerbter Richtungspfeil 27">
              <a:extLst>
                <a:ext uri="{FF2B5EF4-FFF2-40B4-BE49-F238E27FC236}">
                  <a16:creationId xmlns:a16="http://schemas.microsoft.com/office/drawing/2014/main" id="{C8C6383D-EFF4-4F8F-B7E7-55AA85D1E860}"/>
                </a:ext>
              </a:extLst>
            </p:cNvPr>
            <p:cNvSpPr/>
            <p:nvPr/>
          </p:nvSpPr>
          <p:spPr>
            <a:xfrm>
              <a:off x="7320057" y="6091577"/>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a:solidFill>
                  <a:schemeClr val="tx1"/>
                </a:solidFill>
              </a:endParaRPr>
            </a:p>
          </p:txBody>
        </p:sp>
        <p:cxnSp>
          <p:nvCxnSpPr>
            <p:cNvPr id="15" name="Gerade Verbindung 28">
              <a:extLst>
                <a:ext uri="{FF2B5EF4-FFF2-40B4-BE49-F238E27FC236}">
                  <a16:creationId xmlns:a16="http://schemas.microsoft.com/office/drawing/2014/main" id="{BE0E1948-1999-44A0-B261-866A1DF5995B}"/>
                </a:ext>
              </a:extLst>
            </p:cNvPr>
            <p:cNvCxnSpPr/>
            <p:nvPr/>
          </p:nvCxnSpPr>
          <p:spPr>
            <a:xfrm>
              <a:off x="25400" y="5986694"/>
              <a:ext cx="9072000" cy="1588"/>
            </a:xfrm>
            <a:prstGeom prst="line">
              <a:avLst/>
            </a:prstGeom>
            <a:ln w="41275">
              <a:solidFill>
                <a:schemeClr val="accent3">
                  <a:lumMod val="85000"/>
                </a:schemeClr>
              </a:solidFill>
            </a:ln>
          </p:spPr>
          <p:style>
            <a:lnRef idx="1">
              <a:schemeClr val="accent1"/>
            </a:lnRef>
            <a:fillRef idx="0">
              <a:schemeClr val="accent1"/>
            </a:fillRef>
            <a:effectRef idx="0">
              <a:schemeClr val="accent1"/>
            </a:effectRef>
            <a:fontRef idx="minor">
              <a:schemeClr val="tx1"/>
            </a:fontRef>
          </p:style>
        </p:cxnSp>
        <p:sp>
          <p:nvSpPr>
            <p:cNvPr id="16" name="Eingekerbter Richtungspfeil 29">
              <a:extLst>
                <a:ext uri="{FF2B5EF4-FFF2-40B4-BE49-F238E27FC236}">
                  <a16:creationId xmlns:a16="http://schemas.microsoft.com/office/drawing/2014/main" id="{A4600029-E40B-4FAC-BDEA-4C82CFF469F9}"/>
                </a:ext>
              </a:extLst>
            </p:cNvPr>
            <p:cNvSpPr/>
            <p:nvPr/>
          </p:nvSpPr>
          <p:spPr>
            <a:xfrm>
              <a:off x="5925672" y="6091576"/>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a:solidFill>
                  <a:schemeClr val="tx1"/>
                </a:solidFill>
              </a:endParaRPr>
            </a:p>
          </p:txBody>
        </p:sp>
      </p:grpSp>
      <p:pic>
        <p:nvPicPr>
          <p:cNvPr id="17" name="Picture 16">
            <a:extLst>
              <a:ext uri="{FF2B5EF4-FFF2-40B4-BE49-F238E27FC236}">
                <a16:creationId xmlns:a16="http://schemas.microsoft.com/office/drawing/2014/main" id="{CA0D71BC-D0A3-444E-8190-FBF35389377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0702" y="6381328"/>
            <a:ext cx="11767985" cy="469900"/>
          </a:xfrm>
          <a:prstGeom prst="rect">
            <a:avLst/>
          </a:prstGeom>
        </p:spPr>
      </p:pic>
      <p:pic>
        <p:nvPicPr>
          <p:cNvPr id="21" name="Picture 20">
            <a:extLst>
              <a:ext uri="{FF2B5EF4-FFF2-40B4-BE49-F238E27FC236}">
                <a16:creationId xmlns:a16="http://schemas.microsoft.com/office/drawing/2014/main" id="{77A80174-A369-1443-A223-27F06DFE756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3995" y="2364046"/>
            <a:ext cx="5649103" cy="3493028"/>
          </a:xfrm>
          <a:prstGeom prst="rect">
            <a:avLst/>
          </a:prstGeom>
        </p:spPr>
      </p:pic>
      <p:pic>
        <p:nvPicPr>
          <p:cNvPr id="23" name="Picture 22">
            <a:extLst>
              <a:ext uri="{FF2B5EF4-FFF2-40B4-BE49-F238E27FC236}">
                <a16:creationId xmlns:a16="http://schemas.microsoft.com/office/drawing/2014/main" id="{1C565E66-A32E-DB47-B80F-50458860295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44000" y="2255531"/>
            <a:ext cx="5820054" cy="3598733"/>
          </a:xfrm>
          <a:prstGeom prst="rect">
            <a:avLst/>
          </a:prstGeom>
        </p:spPr>
      </p:pic>
      <p:sp>
        <p:nvSpPr>
          <p:cNvPr id="26" name="Rectangle 3">
            <a:extLst>
              <a:ext uri="{FF2B5EF4-FFF2-40B4-BE49-F238E27FC236}">
                <a16:creationId xmlns:a16="http://schemas.microsoft.com/office/drawing/2014/main" id="{D0944103-A09A-9C48-87F3-F8B31AE95A04}"/>
              </a:ext>
            </a:extLst>
          </p:cNvPr>
          <p:cNvSpPr>
            <a:spLocks noChangeArrowheads="1"/>
          </p:cNvSpPr>
          <p:nvPr/>
        </p:nvSpPr>
        <p:spPr bwMode="auto">
          <a:xfrm>
            <a:off x="10432102" y="5306680"/>
            <a:ext cx="2105853" cy="620713"/>
          </a:xfrm>
          <a:prstGeom prst="rect">
            <a:avLst/>
          </a:prstGeom>
          <a:noFill/>
          <a:ln w="9525">
            <a:noFill/>
            <a:miter lim="800000"/>
            <a:headEnd/>
            <a:tailEnd/>
          </a:ln>
        </p:spPr>
        <p:txBody>
          <a:bodyPr lIns="0" tIns="0" rIns="0" bIns="0"/>
          <a:lstStyle/>
          <a:p>
            <a:r>
              <a:rPr lang="de-DE" altLang="zh-CN" sz="1600" dirty="0"/>
              <a:t>b)</a:t>
            </a:r>
            <a:r>
              <a:rPr lang="zh-CN" altLang="de-DE" sz="1600" dirty="0"/>
              <a:t> </a:t>
            </a:r>
            <a:r>
              <a:rPr lang="de-DE" altLang="zh-CN" sz="1600" dirty="0"/>
              <a:t>Gender</a:t>
            </a:r>
          </a:p>
        </p:txBody>
      </p:sp>
      <p:sp>
        <p:nvSpPr>
          <p:cNvPr id="27" name="Rectangle 3">
            <a:extLst>
              <a:ext uri="{FF2B5EF4-FFF2-40B4-BE49-F238E27FC236}">
                <a16:creationId xmlns:a16="http://schemas.microsoft.com/office/drawing/2014/main" id="{2EDEAA48-618A-2840-93D3-820E181D03A6}"/>
              </a:ext>
            </a:extLst>
          </p:cNvPr>
          <p:cNvSpPr>
            <a:spLocks noChangeArrowheads="1"/>
          </p:cNvSpPr>
          <p:nvPr/>
        </p:nvSpPr>
        <p:spPr bwMode="auto">
          <a:xfrm>
            <a:off x="4517172" y="5306680"/>
            <a:ext cx="2105853" cy="620713"/>
          </a:xfrm>
          <a:prstGeom prst="rect">
            <a:avLst/>
          </a:prstGeom>
          <a:noFill/>
          <a:ln w="9525">
            <a:noFill/>
            <a:miter lim="800000"/>
            <a:headEnd/>
            <a:tailEnd/>
          </a:ln>
        </p:spPr>
        <p:txBody>
          <a:bodyPr lIns="0" tIns="0" rIns="0" bIns="0"/>
          <a:lstStyle/>
          <a:p>
            <a:r>
              <a:rPr lang="de-DE" altLang="zh-CN" sz="1600" dirty="0"/>
              <a:t>a)</a:t>
            </a:r>
            <a:r>
              <a:rPr lang="zh-CN" altLang="de-DE" sz="1600" dirty="0"/>
              <a:t> </a:t>
            </a:r>
            <a:r>
              <a:rPr lang="de-DE" altLang="zh-CN" sz="1600" dirty="0"/>
              <a:t>Age</a:t>
            </a:r>
          </a:p>
        </p:txBody>
      </p:sp>
    </p:spTree>
    <p:extLst>
      <p:ext uri="{BB962C8B-B14F-4D97-AF65-F5344CB8AC3E}">
        <p14:creationId xmlns:p14="http://schemas.microsoft.com/office/powerpoint/2010/main" val="13725130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7CB62009-35CD-0741-AD5E-ADE00C3EFF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1709" y="1771046"/>
            <a:ext cx="6640798" cy="4106226"/>
          </a:xfrm>
          <a:prstGeom prst="rect">
            <a:avLst/>
          </a:prstGeom>
        </p:spPr>
      </p:pic>
      <p:sp>
        <p:nvSpPr>
          <p:cNvPr id="29698" name="Rectangle 2"/>
          <p:cNvSpPr>
            <a:spLocks noGrp="1" noChangeArrowheads="1"/>
          </p:cNvSpPr>
          <p:nvPr>
            <p:ph type="title"/>
          </p:nvPr>
        </p:nvSpPr>
        <p:spPr>
          <a:xfrm>
            <a:off x="520702" y="188640"/>
            <a:ext cx="9215967" cy="561975"/>
          </a:xfrm>
        </p:spPr>
        <p:txBody>
          <a:bodyPr/>
          <a:lstStyle/>
          <a:p>
            <a:r>
              <a:rPr lang="de-DE" altLang="zh-CN" dirty="0"/>
              <a:t>Evaluation</a:t>
            </a:r>
            <a:r>
              <a:rPr lang="zh-CN" altLang="de-DE" dirty="0"/>
              <a:t> </a:t>
            </a:r>
            <a:r>
              <a:rPr lang="de-DE" altLang="zh-CN" dirty="0"/>
              <a:t>–</a:t>
            </a:r>
            <a:r>
              <a:rPr lang="zh-CN" altLang="de-DE" dirty="0"/>
              <a:t> </a:t>
            </a:r>
            <a:r>
              <a:rPr lang="de-DE" altLang="zh-CN" dirty="0" err="1"/>
              <a:t>Statics</a:t>
            </a:r>
            <a:endParaRPr lang="de-DE" dirty="0"/>
          </a:p>
        </p:txBody>
      </p:sp>
      <p:grpSp>
        <p:nvGrpSpPr>
          <p:cNvPr id="4" name="Gruppieren 21">
            <a:extLst>
              <a:ext uri="{FF2B5EF4-FFF2-40B4-BE49-F238E27FC236}">
                <a16:creationId xmlns:a16="http://schemas.microsoft.com/office/drawing/2014/main" id="{AA131601-72E5-4228-A286-1E3E6D78B764}"/>
              </a:ext>
            </a:extLst>
          </p:cNvPr>
          <p:cNvGrpSpPr/>
          <p:nvPr/>
        </p:nvGrpSpPr>
        <p:grpSpPr>
          <a:xfrm>
            <a:off x="96000" y="5866557"/>
            <a:ext cx="12096000" cy="399396"/>
            <a:chOff x="25400" y="5986694"/>
            <a:chExt cx="9072000" cy="299547"/>
          </a:xfrm>
        </p:grpSpPr>
        <p:sp>
          <p:nvSpPr>
            <p:cNvPr id="5" name="Textfeld 13">
              <a:extLst>
                <a:ext uri="{FF2B5EF4-FFF2-40B4-BE49-F238E27FC236}">
                  <a16:creationId xmlns:a16="http://schemas.microsoft.com/office/drawing/2014/main" id="{2BCE988F-F02A-4D6D-B2E3-D098FA90D670}"/>
                </a:ext>
              </a:extLst>
            </p:cNvPr>
            <p:cNvSpPr txBox="1"/>
            <p:nvPr/>
          </p:nvSpPr>
          <p:spPr>
            <a:xfrm>
              <a:off x="1493183" y="6032322"/>
              <a:ext cx="950901"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de-DE" altLang="zh-CN" sz="1600" dirty="0" err="1"/>
                <a:t>Challenges</a:t>
              </a:r>
              <a:endParaRPr lang="en-US" sz="1600" dirty="0"/>
            </a:p>
          </p:txBody>
        </p:sp>
        <p:sp>
          <p:nvSpPr>
            <p:cNvPr id="6" name="Textfeld 14">
              <a:extLst>
                <a:ext uri="{FF2B5EF4-FFF2-40B4-BE49-F238E27FC236}">
                  <a16:creationId xmlns:a16="http://schemas.microsoft.com/office/drawing/2014/main" id="{C8E64975-DD4E-484D-9EF4-CB11AB9E264F}"/>
                </a:ext>
              </a:extLst>
            </p:cNvPr>
            <p:cNvSpPr txBox="1"/>
            <p:nvPr/>
          </p:nvSpPr>
          <p:spPr>
            <a:xfrm>
              <a:off x="6282440" y="6032325"/>
              <a:ext cx="916357"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1600" b="1" dirty="0"/>
                <a:t>Evaluation</a:t>
              </a:r>
            </a:p>
          </p:txBody>
        </p:sp>
        <p:sp>
          <p:nvSpPr>
            <p:cNvPr id="7" name="Textfeld 6">
              <a:extLst>
                <a:ext uri="{FF2B5EF4-FFF2-40B4-BE49-F238E27FC236}">
                  <a16:creationId xmlns:a16="http://schemas.microsoft.com/office/drawing/2014/main" id="{5B1D65DE-7E84-4D4A-AD1F-FC54B535CB1E}"/>
                </a:ext>
              </a:extLst>
            </p:cNvPr>
            <p:cNvSpPr txBox="1"/>
            <p:nvPr/>
          </p:nvSpPr>
          <p:spPr>
            <a:xfrm>
              <a:off x="3028301" y="6032323"/>
              <a:ext cx="1067456"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1600" dirty="0"/>
                <a:t>Related Work</a:t>
              </a:r>
            </a:p>
          </p:txBody>
        </p:sp>
        <p:sp>
          <p:nvSpPr>
            <p:cNvPr id="8" name="Textfeld 7">
              <a:extLst>
                <a:ext uri="{FF2B5EF4-FFF2-40B4-BE49-F238E27FC236}">
                  <a16:creationId xmlns:a16="http://schemas.microsoft.com/office/drawing/2014/main" id="{8544E219-3395-4D35-AB47-83E797162EF8}"/>
                </a:ext>
              </a:extLst>
            </p:cNvPr>
            <p:cNvSpPr txBox="1"/>
            <p:nvPr/>
          </p:nvSpPr>
          <p:spPr>
            <a:xfrm>
              <a:off x="7763010" y="6032321"/>
              <a:ext cx="1278028"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600" dirty="0"/>
                <a:t>Summary</a:t>
              </a:r>
            </a:p>
          </p:txBody>
        </p:sp>
        <p:sp>
          <p:nvSpPr>
            <p:cNvPr id="9" name="Textfeld 8">
              <a:extLst>
                <a:ext uri="{FF2B5EF4-FFF2-40B4-BE49-F238E27FC236}">
                  <a16:creationId xmlns:a16="http://schemas.microsoft.com/office/drawing/2014/main" id="{852888F9-9852-4482-8D86-9D678EB085AD}"/>
                </a:ext>
              </a:extLst>
            </p:cNvPr>
            <p:cNvSpPr txBox="1"/>
            <p:nvPr/>
          </p:nvSpPr>
          <p:spPr>
            <a:xfrm>
              <a:off x="179512" y="6032321"/>
              <a:ext cx="955711"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600" dirty="0"/>
                <a:t>Motivation</a:t>
              </a:r>
            </a:p>
          </p:txBody>
        </p:sp>
        <p:sp>
          <p:nvSpPr>
            <p:cNvPr id="10" name="Eingekerbter Richtungspfeil 23">
              <a:extLst>
                <a:ext uri="{FF2B5EF4-FFF2-40B4-BE49-F238E27FC236}">
                  <a16:creationId xmlns:a16="http://schemas.microsoft.com/office/drawing/2014/main" id="{C005311E-133F-493F-BFFC-C169B3CA8A86}"/>
                </a:ext>
              </a:extLst>
            </p:cNvPr>
            <p:cNvSpPr/>
            <p:nvPr/>
          </p:nvSpPr>
          <p:spPr>
            <a:xfrm>
              <a:off x="1234955" y="6091573"/>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dirty="0">
                <a:solidFill>
                  <a:schemeClr val="tx1"/>
                </a:solidFill>
              </a:endParaRPr>
            </a:p>
          </p:txBody>
        </p:sp>
        <p:sp>
          <p:nvSpPr>
            <p:cNvPr id="11" name="Eingekerbter Richtungspfeil 24">
              <a:extLst>
                <a:ext uri="{FF2B5EF4-FFF2-40B4-BE49-F238E27FC236}">
                  <a16:creationId xmlns:a16="http://schemas.microsoft.com/office/drawing/2014/main" id="{13B86617-4353-46AD-97C4-7F02A1BA1B80}"/>
                </a:ext>
              </a:extLst>
            </p:cNvPr>
            <p:cNvSpPr/>
            <p:nvPr/>
          </p:nvSpPr>
          <p:spPr>
            <a:xfrm>
              <a:off x="2577480" y="6091574"/>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a:solidFill>
                  <a:schemeClr val="tx1"/>
                </a:solidFill>
              </a:endParaRPr>
            </a:p>
          </p:txBody>
        </p:sp>
        <p:sp>
          <p:nvSpPr>
            <p:cNvPr id="12" name="Eingekerbter Richtungspfeil 25">
              <a:extLst>
                <a:ext uri="{FF2B5EF4-FFF2-40B4-BE49-F238E27FC236}">
                  <a16:creationId xmlns:a16="http://schemas.microsoft.com/office/drawing/2014/main" id="{40D0FAF6-EB9E-4EEF-BCBE-972523E34CB7}"/>
                </a:ext>
              </a:extLst>
            </p:cNvPr>
            <p:cNvSpPr/>
            <p:nvPr/>
          </p:nvSpPr>
          <p:spPr>
            <a:xfrm>
              <a:off x="4269488" y="6091575"/>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a:solidFill>
                  <a:schemeClr val="tx1"/>
                </a:solidFill>
              </a:endParaRPr>
            </a:p>
          </p:txBody>
        </p:sp>
        <p:sp>
          <p:nvSpPr>
            <p:cNvPr id="13" name="Textfeld 12">
              <a:extLst>
                <a:ext uri="{FF2B5EF4-FFF2-40B4-BE49-F238E27FC236}">
                  <a16:creationId xmlns:a16="http://schemas.microsoft.com/office/drawing/2014/main" id="{6910B1B0-7848-461D-A8EE-494297AF2C2C}"/>
                </a:ext>
              </a:extLst>
            </p:cNvPr>
            <p:cNvSpPr txBox="1"/>
            <p:nvPr/>
          </p:nvSpPr>
          <p:spPr>
            <a:xfrm>
              <a:off x="4788024" y="6032324"/>
              <a:ext cx="738424"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de-DE" altLang="zh-CN" sz="1600" dirty="0"/>
                <a:t>Interface</a:t>
              </a:r>
              <a:endParaRPr lang="en-US" sz="1600" dirty="0"/>
            </a:p>
          </p:txBody>
        </p:sp>
        <p:sp>
          <p:nvSpPr>
            <p:cNvPr id="14" name="Eingekerbter Richtungspfeil 27">
              <a:extLst>
                <a:ext uri="{FF2B5EF4-FFF2-40B4-BE49-F238E27FC236}">
                  <a16:creationId xmlns:a16="http://schemas.microsoft.com/office/drawing/2014/main" id="{C8C6383D-EFF4-4F8F-B7E7-55AA85D1E860}"/>
                </a:ext>
              </a:extLst>
            </p:cNvPr>
            <p:cNvSpPr/>
            <p:nvPr/>
          </p:nvSpPr>
          <p:spPr>
            <a:xfrm>
              <a:off x="7320057" y="6091577"/>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a:solidFill>
                  <a:schemeClr val="tx1"/>
                </a:solidFill>
              </a:endParaRPr>
            </a:p>
          </p:txBody>
        </p:sp>
        <p:cxnSp>
          <p:nvCxnSpPr>
            <p:cNvPr id="15" name="Gerade Verbindung 28">
              <a:extLst>
                <a:ext uri="{FF2B5EF4-FFF2-40B4-BE49-F238E27FC236}">
                  <a16:creationId xmlns:a16="http://schemas.microsoft.com/office/drawing/2014/main" id="{BE0E1948-1999-44A0-B261-866A1DF5995B}"/>
                </a:ext>
              </a:extLst>
            </p:cNvPr>
            <p:cNvCxnSpPr/>
            <p:nvPr/>
          </p:nvCxnSpPr>
          <p:spPr>
            <a:xfrm>
              <a:off x="25400" y="5986694"/>
              <a:ext cx="9072000" cy="1588"/>
            </a:xfrm>
            <a:prstGeom prst="line">
              <a:avLst/>
            </a:prstGeom>
            <a:ln w="41275">
              <a:solidFill>
                <a:schemeClr val="accent3">
                  <a:lumMod val="85000"/>
                </a:schemeClr>
              </a:solidFill>
            </a:ln>
          </p:spPr>
          <p:style>
            <a:lnRef idx="1">
              <a:schemeClr val="accent1"/>
            </a:lnRef>
            <a:fillRef idx="0">
              <a:schemeClr val="accent1"/>
            </a:fillRef>
            <a:effectRef idx="0">
              <a:schemeClr val="accent1"/>
            </a:effectRef>
            <a:fontRef idx="minor">
              <a:schemeClr val="tx1"/>
            </a:fontRef>
          </p:style>
        </p:cxnSp>
        <p:sp>
          <p:nvSpPr>
            <p:cNvPr id="16" name="Eingekerbter Richtungspfeil 29">
              <a:extLst>
                <a:ext uri="{FF2B5EF4-FFF2-40B4-BE49-F238E27FC236}">
                  <a16:creationId xmlns:a16="http://schemas.microsoft.com/office/drawing/2014/main" id="{A4600029-E40B-4FAC-BDEA-4C82CFF469F9}"/>
                </a:ext>
              </a:extLst>
            </p:cNvPr>
            <p:cNvSpPr/>
            <p:nvPr/>
          </p:nvSpPr>
          <p:spPr>
            <a:xfrm>
              <a:off x="5925672" y="6091576"/>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a:solidFill>
                  <a:schemeClr val="tx1"/>
                </a:solidFill>
              </a:endParaRPr>
            </a:p>
          </p:txBody>
        </p:sp>
      </p:grpSp>
      <p:pic>
        <p:nvPicPr>
          <p:cNvPr id="17" name="Picture 16">
            <a:extLst>
              <a:ext uri="{FF2B5EF4-FFF2-40B4-BE49-F238E27FC236}">
                <a16:creationId xmlns:a16="http://schemas.microsoft.com/office/drawing/2014/main" id="{CA0D71BC-D0A3-444E-8190-FBF3538937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702" y="6381328"/>
            <a:ext cx="11767985" cy="469900"/>
          </a:xfrm>
          <a:prstGeom prst="rect">
            <a:avLst/>
          </a:prstGeom>
        </p:spPr>
      </p:pic>
      <p:sp>
        <p:nvSpPr>
          <p:cNvPr id="30" name="Rectangle 3">
            <a:extLst>
              <a:ext uri="{FF2B5EF4-FFF2-40B4-BE49-F238E27FC236}">
                <a16:creationId xmlns:a16="http://schemas.microsoft.com/office/drawing/2014/main" id="{D53A948B-9509-224B-B9BC-BABB2015247B}"/>
              </a:ext>
            </a:extLst>
          </p:cNvPr>
          <p:cNvSpPr txBox="1">
            <a:spLocks noChangeArrowheads="1"/>
          </p:cNvSpPr>
          <p:nvPr/>
        </p:nvSpPr>
        <p:spPr bwMode="auto">
          <a:xfrm>
            <a:off x="539493" y="770494"/>
            <a:ext cx="11142133" cy="453026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419090" indent="-419090" algn="l" rtl="0" eaLnBrk="1" fontAlgn="base" hangingPunct="1">
              <a:spcBef>
                <a:spcPct val="20000"/>
              </a:spcBef>
              <a:spcAft>
                <a:spcPct val="0"/>
              </a:spcAft>
              <a:buBlip>
                <a:blip r:embed="rId4"/>
              </a:buBlip>
              <a:defRPr sz="2800" baseline="0">
                <a:solidFill>
                  <a:schemeClr val="tx1"/>
                </a:solidFill>
                <a:latin typeface="+mn-lt"/>
                <a:ea typeface="+mn-ea"/>
                <a:cs typeface="+mn-cs"/>
              </a:defRPr>
            </a:lvl1pPr>
            <a:lvl2pPr marL="1054074" indent="-419090" algn="l" rtl="0" eaLnBrk="1" fontAlgn="base" hangingPunct="1">
              <a:spcBef>
                <a:spcPct val="20000"/>
              </a:spcBef>
              <a:spcAft>
                <a:spcPct val="0"/>
              </a:spcAft>
              <a:buBlip>
                <a:blip r:embed="rId5"/>
              </a:buBlip>
              <a:defRPr sz="2400" baseline="0">
                <a:solidFill>
                  <a:schemeClr val="tx1"/>
                </a:solidFill>
                <a:latin typeface="+mn-lt"/>
              </a:defRPr>
            </a:lvl2pPr>
            <a:lvl3pPr marL="1612860" indent="-368291" algn="l" rtl="0" eaLnBrk="1" fontAlgn="base" hangingPunct="1">
              <a:spcBef>
                <a:spcPct val="20000"/>
              </a:spcBef>
              <a:spcAft>
                <a:spcPct val="0"/>
              </a:spcAft>
              <a:buBlip>
                <a:blip r:embed="rId6"/>
              </a:buBlip>
              <a:defRPr sz="2000" baseline="0">
                <a:solidFill>
                  <a:schemeClr val="tx1"/>
                </a:solidFill>
                <a:latin typeface="+mn-lt"/>
              </a:defRPr>
            </a:lvl3pPr>
            <a:lvl4pPr marL="2209745" indent="-368291" algn="l" rtl="0" eaLnBrk="1" fontAlgn="base" hangingPunct="1">
              <a:spcBef>
                <a:spcPct val="20000"/>
              </a:spcBef>
              <a:spcAft>
                <a:spcPct val="0"/>
              </a:spcAft>
              <a:buBlip>
                <a:blip r:embed="rId6"/>
              </a:buBlip>
              <a:defRPr sz="2000" baseline="0">
                <a:solidFill>
                  <a:schemeClr val="tx1"/>
                </a:solidFill>
                <a:latin typeface="+mn-lt"/>
              </a:defRPr>
            </a:lvl4pPr>
            <a:lvl5pPr marL="2793930" indent="-368291" algn="l" rtl="0" eaLnBrk="1" fontAlgn="base" hangingPunct="1">
              <a:spcBef>
                <a:spcPct val="20000"/>
              </a:spcBef>
              <a:spcAft>
                <a:spcPct val="0"/>
              </a:spcAft>
              <a:buBlip>
                <a:blip r:embed="rId6"/>
              </a:buBlip>
              <a:defRPr sz="2000" baseline="0">
                <a:solidFill>
                  <a:schemeClr val="tx1"/>
                </a:solidFill>
                <a:latin typeface="+mn-lt"/>
              </a:defRPr>
            </a:lvl5pPr>
            <a:lvl6pPr marL="3352716" indent="-304792" algn="l" rtl="0" eaLnBrk="1" fontAlgn="base" hangingPunct="1">
              <a:spcBef>
                <a:spcPct val="20000"/>
              </a:spcBef>
              <a:spcAft>
                <a:spcPct val="0"/>
              </a:spcAft>
              <a:buSzPct val="60000"/>
              <a:buBlip>
                <a:blip r:embed="rId7"/>
              </a:buBlip>
              <a:defRPr sz="1867">
                <a:solidFill>
                  <a:schemeClr val="tx1"/>
                </a:solidFill>
                <a:latin typeface="+mn-lt"/>
              </a:defRPr>
            </a:lvl6pPr>
            <a:lvl7pPr marL="3962301" indent="-304792" algn="l" rtl="0" eaLnBrk="1" fontAlgn="base" hangingPunct="1">
              <a:spcBef>
                <a:spcPct val="20000"/>
              </a:spcBef>
              <a:spcAft>
                <a:spcPct val="0"/>
              </a:spcAft>
              <a:buSzPct val="60000"/>
              <a:buBlip>
                <a:blip r:embed="rId7"/>
              </a:buBlip>
              <a:defRPr sz="1867">
                <a:solidFill>
                  <a:schemeClr val="tx1"/>
                </a:solidFill>
                <a:latin typeface="+mn-lt"/>
              </a:defRPr>
            </a:lvl7pPr>
            <a:lvl8pPr marL="4571886" indent="-304792" algn="l" rtl="0" eaLnBrk="1" fontAlgn="base" hangingPunct="1">
              <a:spcBef>
                <a:spcPct val="20000"/>
              </a:spcBef>
              <a:spcAft>
                <a:spcPct val="0"/>
              </a:spcAft>
              <a:buSzPct val="60000"/>
              <a:buBlip>
                <a:blip r:embed="rId7"/>
              </a:buBlip>
              <a:defRPr sz="1867">
                <a:solidFill>
                  <a:schemeClr val="tx1"/>
                </a:solidFill>
                <a:latin typeface="+mn-lt"/>
              </a:defRPr>
            </a:lvl8pPr>
            <a:lvl9pPr marL="5181470" indent="-304792" algn="l" rtl="0" eaLnBrk="1" fontAlgn="base" hangingPunct="1">
              <a:spcBef>
                <a:spcPct val="20000"/>
              </a:spcBef>
              <a:spcAft>
                <a:spcPct val="0"/>
              </a:spcAft>
              <a:buSzPct val="60000"/>
              <a:buBlip>
                <a:blip r:embed="rId7"/>
              </a:buBlip>
              <a:defRPr sz="1867">
                <a:solidFill>
                  <a:schemeClr val="tx1"/>
                </a:solidFill>
                <a:latin typeface="+mn-lt"/>
              </a:defRPr>
            </a:lvl9pPr>
          </a:lstStyle>
          <a:p>
            <a:pPr marL="0" indent="0">
              <a:buFontTx/>
              <a:buNone/>
            </a:pPr>
            <a:r>
              <a:rPr lang="de-DE" kern="0" dirty="0"/>
              <a:t>1.Basic Information:</a:t>
            </a:r>
          </a:p>
          <a:p>
            <a:r>
              <a:rPr lang="de-DE" dirty="0"/>
              <a:t>Q1.5: </a:t>
            </a:r>
            <a:r>
              <a:rPr lang="de-DE" dirty="0" err="1"/>
              <a:t>How</a:t>
            </a:r>
            <a:r>
              <a:rPr lang="de-DE" dirty="0"/>
              <a:t> </a:t>
            </a:r>
            <a:r>
              <a:rPr lang="de-DE" dirty="0" err="1"/>
              <a:t>familiar</a:t>
            </a:r>
            <a:r>
              <a:rPr lang="de-DE" dirty="0"/>
              <a:t> </a:t>
            </a:r>
            <a:r>
              <a:rPr lang="de-DE" dirty="0" err="1"/>
              <a:t>are</a:t>
            </a:r>
            <a:r>
              <a:rPr lang="de-DE" dirty="0"/>
              <a:t> </a:t>
            </a:r>
            <a:r>
              <a:rPr lang="de-DE" dirty="0" err="1"/>
              <a:t>you</a:t>
            </a:r>
            <a:r>
              <a:rPr lang="de-DE" dirty="0"/>
              <a:t> </a:t>
            </a:r>
            <a:r>
              <a:rPr lang="de-DE" dirty="0" err="1"/>
              <a:t>with</a:t>
            </a:r>
            <a:r>
              <a:rPr lang="de-DE" dirty="0"/>
              <a:t> </a:t>
            </a:r>
            <a:r>
              <a:rPr lang="de-DE" dirty="0" err="1"/>
              <a:t>the</a:t>
            </a:r>
            <a:r>
              <a:rPr lang="de-DE" dirty="0"/>
              <a:t> </a:t>
            </a:r>
            <a:r>
              <a:rPr lang="de-DE" dirty="0" err="1"/>
              <a:t>following</a:t>
            </a:r>
            <a:r>
              <a:rPr lang="de-DE" dirty="0"/>
              <a:t> </a:t>
            </a:r>
            <a:r>
              <a:rPr lang="de-DE" dirty="0" err="1"/>
              <a:t>concepts</a:t>
            </a:r>
            <a:r>
              <a:rPr lang="de-DE" dirty="0"/>
              <a:t>? </a:t>
            </a:r>
          </a:p>
          <a:p>
            <a:pPr lvl="1">
              <a:buFont typeface="Wingdings" pitchFamily="2" charset="2"/>
              <a:buChar char="Ø"/>
            </a:pPr>
            <a:r>
              <a:rPr lang="de-DE" altLang="zh-CN" dirty="0" err="1"/>
              <a:t>U</a:t>
            </a:r>
            <a:r>
              <a:rPr lang="de-DE" dirty="0" err="1"/>
              <a:t>sing</a:t>
            </a:r>
            <a:r>
              <a:rPr lang="de-DE" dirty="0"/>
              <a:t> LIKERT </a:t>
            </a:r>
            <a:r>
              <a:rPr lang="de-DE" dirty="0" err="1"/>
              <a:t>scale</a:t>
            </a:r>
            <a:r>
              <a:rPr lang="de-DE" dirty="0"/>
              <a:t> (1-7)</a:t>
            </a:r>
          </a:p>
          <a:p>
            <a:pPr lvl="1">
              <a:buFont typeface="Wingdings" pitchFamily="2" charset="2"/>
              <a:buChar char="Ø"/>
            </a:pPr>
            <a:r>
              <a:rPr lang="de-DE" dirty="0"/>
              <a:t>1: </a:t>
            </a:r>
            <a:r>
              <a:rPr lang="de-DE" dirty="0" err="1"/>
              <a:t>unfamiliar</a:t>
            </a:r>
            <a:endParaRPr lang="de-DE" dirty="0"/>
          </a:p>
          <a:p>
            <a:pPr lvl="1">
              <a:buFont typeface="Wingdings" pitchFamily="2" charset="2"/>
              <a:buChar char="Ø"/>
            </a:pPr>
            <a:r>
              <a:rPr lang="de-DE" dirty="0"/>
              <a:t>7:  </a:t>
            </a:r>
            <a:r>
              <a:rPr lang="de-DE" dirty="0" err="1"/>
              <a:t>very</a:t>
            </a:r>
            <a:r>
              <a:rPr lang="de-DE" dirty="0"/>
              <a:t> </a:t>
            </a:r>
            <a:r>
              <a:rPr lang="de-DE" dirty="0" err="1"/>
              <a:t>familiar</a:t>
            </a:r>
            <a:endParaRPr lang="de-DE" dirty="0"/>
          </a:p>
        </p:txBody>
      </p:sp>
    </p:spTree>
    <p:extLst>
      <p:ext uri="{BB962C8B-B14F-4D97-AF65-F5344CB8AC3E}">
        <p14:creationId xmlns:p14="http://schemas.microsoft.com/office/powerpoint/2010/main" val="14955878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520702" y="260648"/>
            <a:ext cx="9215967" cy="561975"/>
          </a:xfrm>
        </p:spPr>
        <p:txBody>
          <a:bodyPr/>
          <a:lstStyle/>
          <a:p>
            <a:r>
              <a:rPr lang="de-DE" altLang="zh-CN" dirty="0"/>
              <a:t>Evaluation</a:t>
            </a:r>
            <a:endParaRPr lang="de-DE" dirty="0"/>
          </a:p>
        </p:txBody>
      </p:sp>
      <p:grpSp>
        <p:nvGrpSpPr>
          <p:cNvPr id="4" name="Gruppieren 21">
            <a:extLst>
              <a:ext uri="{FF2B5EF4-FFF2-40B4-BE49-F238E27FC236}">
                <a16:creationId xmlns:a16="http://schemas.microsoft.com/office/drawing/2014/main" id="{AA131601-72E5-4228-A286-1E3E6D78B764}"/>
              </a:ext>
            </a:extLst>
          </p:cNvPr>
          <p:cNvGrpSpPr/>
          <p:nvPr/>
        </p:nvGrpSpPr>
        <p:grpSpPr>
          <a:xfrm>
            <a:off x="96000" y="5866557"/>
            <a:ext cx="12096000" cy="399396"/>
            <a:chOff x="25400" y="5986694"/>
            <a:chExt cx="9072000" cy="299547"/>
          </a:xfrm>
        </p:grpSpPr>
        <p:sp>
          <p:nvSpPr>
            <p:cNvPr id="5" name="Textfeld 13">
              <a:extLst>
                <a:ext uri="{FF2B5EF4-FFF2-40B4-BE49-F238E27FC236}">
                  <a16:creationId xmlns:a16="http://schemas.microsoft.com/office/drawing/2014/main" id="{2BCE988F-F02A-4D6D-B2E3-D098FA90D670}"/>
                </a:ext>
              </a:extLst>
            </p:cNvPr>
            <p:cNvSpPr txBox="1"/>
            <p:nvPr/>
          </p:nvSpPr>
          <p:spPr>
            <a:xfrm>
              <a:off x="1493183" y="6032322"/>
              <a:ext cx="950901"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de-DE" altLang="zh-CN" sz="1600" dirty="0" err="1"/>
                <a:t>Challenges</a:t>
              </a:r>
              <a:endParaRPr lang="en-US" sz="1600" dirty="0"/>
            </a:p>
          </p:txBody>
        </p:sp>
        <p:sp>
          <p:nvSpPr>
            <p:cNvPr id="6" name="Textfeld 14">
              <a:extLst>
                <a:ext uri="{FF2B5EF4-FFF2-40B4-BE49-F238E27FC236}">
                  <a16:creationId xmlns:a16="http://schemas.microsoft.com/office/drawing/2014/main" id="{C8E64975-DD4E-484D-9EF4-CB11AB9E264F}"/>
                </a:ext>
              </a:extLst>
            </p:cNvPr>
            <p:cNvSpPr txBox="1"/>
            <p:nvPr/>
          </p:nvSpPr>
          <p:spPr>
            <a:xfrm>
              <a:off x="6282440" y="6032325"/>
              <a:ext cx="916357"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1600" b="1" dirty="0"/>
                <a:t>Evaluation</a:t>
              </a:r>
            </a:p>
          </p:txBody>
        </p:sp>
        <p:sp>
          <p:nvSpPr>
            <p:cNvPr id="7" name="Textfeld 6">
              <a:extLst>
                <a:ext uri="{FF2B5EF4-FFF2-40B4-BE49-F238E27FC236}">
                  <a16:creationId xmlns:a16="http://schemas.microsoft.com/office/drawing/2014/main" id="{5B1D65DE-7E84-4D4A-AD1F-FC54B535CB1E}"/>
                </a:ext>
              </a:extLst>
            </p:cNvPr>
            <p:cNvSpPr txBox="1"/>
            <p:nvPr/>
          </p:nvSpPr>
          <p:spPr>
            <a:xfrm>
              <a:off x="3028301" y="6032323"/>
              <a:ext cx="1067456"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1600" dirty="0"/>
                <a:t>Related Work</a:t>
              </a:r>
            </a:p>
          </p:txBody>
        </p:sp>
        <p:sp>
          <p:nvSpPr>
            <p:cNvPr id="8" name="Textfeld 7">
              <a:extLst>
                <a:ext uri="{FF2B5EF4-FFF2-40B4-BE49-F238E27FC236}">
                  <a16:creationId xmlns:a16="http://schemas.microsoft.com/office/drawing/2014/main" id="{8544E219-3395-4D35-AB47-83E797162EF8}"/>
                </a:ext>
              </a:extLst>
            </p:cNvPr>
            <p:cNvSpPr txBox="1"/>
            <p:nvPr/>
          </p:nvSpPr>
          <p:spPr>
            <a:xfrm>
              <a:off x="7763010" y="6032321"/>
              <a:ext cx="1278028"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600" dirty="0"/>
                <a:t>Summary</a:t>
              </a:r>
            </a:p>
          </p:txBody>
        </p:sp>
        <p:sp>
          <p:nvSpPr>
            <p:cNvPr id="9" name="Textfeld 8">
              <a:extLst>
                <a:ext uri="{FF2B5EF4-FFF2-40B4-BE49-F238E27FC236}">
                  <a16:creationId xmlns:a16="http://schemas.microsoft.com/office/drawing/2014/main" id="{852888F9-9852-4482-8D86-9D678EB085AD}"/>
                </a:ext>
              </a:extLst>
            </p:cNvPr>
            <p:cNvSpPr txBox="1"/>
            <p:nvPr/>
          </p:nvSpPr>
          <p:spPr>
            <a:xfrm>
              <a:off x="179512" y="6032321"/>
              <a:ext cx="955711"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600" dirty="0"/>
                <a:t>Motivation</a:t>
              </a:r>
            </a:p>
          </p:txBody>
        </p:sp>
        <p:sp>
          <p:nvSpPr>
            <p:cNvPr id="10" name="Eingekerbter Richtungspfeil 23">
              <a:extLst>
                <a:ext uri="{FF2B5EF4-FFF2-40B4-BE49-F238E27FC236}">
                  <a16:creationId xmlns:a16="http://schemas.microsoft.com/office/drawing/2014/main" id="{C005311E-133F-493F-BFFC-C169B3CA8A86}"/>
                </a:ext>
              </a:extLst>
            </p:cNvPr>
            <p:cNvSpPr/>
            <p:nvPr/>
          </p:nvSpPr>
          <p:spPr>
            <a:xfrm>
              <a:off x="1234955" y="6091573"/>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dirty="0">
                <a:solidFill>
                  <a:schemeClr val="tx1"/>
                </a:solidFill>
              </a:endParaRPr>
            </a:p>
          </p:txBody>
        </p:sp>
        <p:sp>
          <p:nvSpPr>
            <p:cNvPr id="11" name="Eingekerbter Richtungspfeil 24">
              <a:extLst>
                <a:ext uri="{FF2B5EF4-FFF2-40B4-BE49-F238E27FC236}">
                  <a16:creationId xmlns:a16="http://schemas.microsoft.com/office/drawing/2014/main" id="{13B86617-4353-46AD-97C4-7F02A1BA1B80}"/>
                </a:ext>
              </a:extLst>
            </p:cNvPr>
            <p:cNvSpPr/>
            <p:nvPr/>
          </p:nvSpPr>
          <p:spPr>
            <a:xfrm>
              <a:off x="2577480" y="6091574"/>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a:solidFill>
                  <a:schemeClr val="tx1"/>
                </a:solidFill>
              </a:endParaRPr>
            </a:p>
          </p:txBody>
        </p:sp>
        <p:sp>
          <p:nvSpPr>
            <p:cNvPr id="12" name="Eingekerbter Richtungspfeil 25">
              <a:extLst>
                <a:ext uri="{FF2B5EF4-FFF2-40B4-BE49-F238E27FC236}">
                  <a16:creationId xmlns:a16="http://schemas.microsoft.com/office/drawing/2014/main" id="{40D0FAF6-EB9E-4EEF-BCBE-972523E34CB7}"/>
                </a:ext>
              </a:extLst>
            </p:cNvPr>
            <p:cNvSpPr/>
            <p:nvPr/>
          </p:nvSpPr>
          <p:spPr>
            <a:xfrm>
              <a:off x="4269488" y="6091575"/>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a:solidFill>
                  <a:schemeClr val="tx1"/>
                </a:solidFill>
              </a:endParaRPr>
            </a:p>
          </p:txBody>
        </p:sp>
        <p:sp>
          <p:nvSpPr>
            <p:cNvPr id="13" name="Textfeld 12">
              <a:extLst>
                <a:ext uri="{FF2B5EF4-FFF2-40B4-BE49-F238E27FC236}">
                  <a16:creationId xmlns:a16="http://schemas.microsoft.com/office/drawing/2014/main" id="{6910B1B0-7848-461D-A8EE-494297AF2C2C}"/>
                </a:ext>
              </a:extLst>
            </p:cNvPr>
            <p:cNvSpPr txBox="1"/>
            <p:nvPr/>
          </p:nvSpPr>
          <p:spPr>
            <a:xfrm>
              <a:off x="4788024" y="6032324"/>
              <a:ext cx="738424"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de-DE" altLang="zh-CN" sz="1600" dirty="0"/>
                <a:t>Interface</a:t>
              </a:r>
              <a:endParaRPr lang="en-US" sz="1600" dirty="0"/>
            </a:p>
          </p:txBody>
        </p:sp>
        <p:sp>
          <p:nvSpPr>
            <p:cNvPr id="14" name="Eingekerbter Richtungspfeil 27">
              <a:extLst>
                <a:ext uri="{FF2B5EF4-FFF2-40B4-BE49-F238E27FC236}">
                  <a16:creationId xmlns:a16="http://schemas.microsoft.com/office/drawing/2014/main" id="{C8C6383D-EFF4-4F8F-B7E7-55AA85D1E860}"/>
                </a:ext>
              </a:extLst>
            </p:cNvPr>
            <p:cNvSpPr/>
            <p:nvPr/>
          </p:nvSpPr>
          <p:spPr>
            <a:xfrm>
              <a:off x="7320057" y="6091577"/>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a:solidFill>
                  <a:schemeClr val="tx1"/>
                </a:solidFill>
              </a:endParaRPr>
            </a:p>
          </p:txBody>
        </p:sp>
        <p:cxnSp>
          <p:nvCxnSpPr>
            <p:cNvPr id="15" name="Gerade Verbindung 28">
              <a:extLst>
                <a:ext uri="{FF2B5EF4-FFF2-40B4-BE49-F238E27FC236}">
                  <a16:creationId xmlns:a16="http://schemas.microsoft.com/office/drawing/2014/main" id="{BE0E1948-1999-44A0-B261-866A1DF5995B}"/>
                </a:ext>
              </a:extLst>
            </p:cNvPr>
            <p:cNvCxnSpPr/>
            <p:nvPr/>
          </p:nvCxnSpPr>
          <p:spPr>
            <a:xfrm>
              <a:off x="25400" y="5986694"/>
              <a:ext cx="9072000" cy="1588"/>
            </a:xfrm>
            <a:prstGeom prst="line">
              <a:avLst/>
            </a:prstGeom>
            <a:ln w="41275">
              <a:solidFill>
                <a:schemeClr val="accent3">
                  <a:lumMod val="85000"/>
                </a:schemeClr>
              </a:solidFill>
            </a:ln>
          </p:spPr>
          <p:style>
            <a:lnRef idx="1">
              <a:schemeClr val="accent1"/>
            </a:lnRef>
            <a:fillRef idx="0">
              <a:schemeClr val="accent1"/>
            </a:fillRef>
            <a:effectRef idx="0">
              <a:schemeClr val="accent1"/>
            </a:effectRef>
            <a:fontRef idx="minor">
              <a:schemeClr val="tx1"/>
            </a:fontRef>
          </p:style>
        </p:cxnSp>
        <p:sp>
          <p:nvSpPr>
            <p:cNvPr id="16" name="Eingekerbter Richtungspfeil 29">
              <a:extLst>
                <a:ext uri="{FF2B5EF4-FFF2-40B4-BE49-F238E27FC236}">
                  <a16:creationId xmlns:a16="http://schemas.microsoft.com/office/drawing/2014/main" id="{A4600029-E40B-4FAC-BDEA-4C82CFF469F9}"/>
                </a:ext>
              </a:extLst>
            </p:cNvPr>
            <p:cNvSpPr/>
            <p:nvPr/>
          </p:nvSpPr>
          <p:spPr>
            <a:xfrm>
              <a:off x="5925672" y="6091576"/>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a:solidFill>
                  <a:schemeClr val="tx1"/>
                </a:solidFill>
              </a:endParaRPr>
            </a:p>
          </p:txBody>
        </p:sp>
      </p:grpSp>
      <p:pic>
        <p:nvPicPr>
          <p:cNvPr id="17" name="Picture 16">
            <a:extLst>
              <a:ext uri="{FF2B5EF4-FFF2-40B4-BE49-F238E27FC236}">
                <a16:creationId xmlns:a16="http://schemas.microsoft.com/office/drawing/2014/main" id="{CA0D71BC-D0A3-444E-8190-FBF3538937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702" y="6381328"/>
            <a:ext cx="11767985" cy="469900"/>
          </a:xfrm>
          <a:prstGeom prst="rect">
            <a:avLst/>
          </a:prstGeom>
        </p:spPr>
      </p:pic>
      <p:sp>
        <p:nvSpPr>
          <p:cNvPr id="3" name="Content Placeholder 2">
            <a:extLst>
              <a:ext uri="{FF2B5EF4-FFF2-40B4-BE49-F238E27FC236}">
                <a16:creationId xmlns:a16="http://schemas.microsoft.com/office/drawing/2014/main" id="{E58EF739-6D76-E843-B451-DAB6DE6138F6}"/>
              </a:ext>
            </a:extLst>
          </p:cNvPr>
          <p:cNvSpPr>
            <a:spLocks noGrp="1"/>
          </p:cNvSpPr>
          <p:nvPr>
            <p:ph idx="1"/>
          </p:nvPr>
        </p:nvSpPr>
        <p:spPr/>
        <p:txBody>
          <a:bodyPr/>
          <a:lstStyle/>
          <a:p>
            <a:r>
              <a:rPr lang="de-DE" dirty="0"/>
              <a:t>Q2.1: </a:t>
            </a:r>
            <a:r>
              <a:rPr lang="de-DE" dirty="0" err="1"/>
              <a:t>How</a:t>
            </a:r>
            <a:r>
              <a:rPr lang="de-DE" dirty="0"/>
              <a:t> </a:t>
            </a:r>
            <a:r>
              <a:rPr lang="de-DE" dirty="0" err="1"/>
              <a:t>many</a:t>
            </a:r>
            <a:r>
              <a:rPr lang="de-DE" dirty="0"/>
              <a:t> </a:t>
            </a:r>
            <a:r>
              <a:rPr lang="de-DE" dirty="0" err="1"/>
              <a:t>attributes</a:t>
            </a:r>
            <a:r>
              <a:rPr lang="de-DE" dirty="0"/>
              <a:t> </a:t>
            </a:r>
            <a:r>
              <a:rPr lang="de-DE" dirty="0" err="1"/>
              <a:t>are</a:t>
            </a:r>
            <a:r>
              <a:rPr lang="de-DE" dirty="0"/>
              <a:t> </a:t>
            </a:r>
            <a:r>
              <a:rPr lang="de-DE" dirty="0" err="1"/>
              <a:t>available</a:t>
            </a:r>
            <a:r>
              <a:rPr lang="de-DE" dirty="0"/>
              <a:t> in </a:t>
            </a:r>
            <a:r>
              <a:rPr lang="de-DE" dirty="0" err="1"/>
              <a:t>this</a:t>
            </a:r>
            <a:r>
              <a:rPr lang="de-DE" dirty="0"/>
              <a:t> </a:t>
            </a:r>
            <a:r>
              <a:rPr lang="de-DE" dirty="0" err="1"/>
              <a:t>data</a:t>
            </a:r>
            <a:r>
              <a:rPr lang="de-DE" dirty="0"/>
              <a:t> </a:t>
            </a:r>
            <a:r>
              <a:rPr lang="de-DE" dirty="0" err="1"/>
              <a:t>set</a:t>
            </a:r>
            <a:r>
              <a:rPr lang="de-DE" dirty="0"/>
              <a:t>? </a:t>
            </a:r>
          </a:p>
          <a:p>
            <a:r>
              <a:rPr lang="de-DE" dirty="0"/>
              <a:t>Q2.2: </a:t>
            </a:r>
            <a:r>
              <a:rPr lang="de-DE" dirty="0" err="1"/>
              <a:t>How</a:t>
            </a:r>
            <a:r>
              <a:rPr lang="de-DE" dirty="0"/>
              <a:t> </a:t>
            </a:r>
            <a:r>
              <a:rPr lang="de-DE" dirty="0" err="1"/>
              <a:t>many</a:t>
            </a:r>
            <a:r>
              <a:rPr lang="de-DE" dirty="0"/>
              <a:t> </a:t>
            </a:r>
            <a:r>
              <a:rPr lang="de-DE" dirty="0" err="1"/>
              <a:t>pairs</a:t>
            </a:r>
            <a:r>
              <a:rPr lang="de-DE" dirty="0"/>
              <a:t> </a:t>
            </a:r>
            <a:r>
              <a:rPr lang="de-DE" dirty="0" err="1"/>
              <a:t>of</a:t>
            </a:r>
            <a:r>
              <a:rPr lang="de-DE" dirty="0"/>
              <a:t> </a:t>
            </a:r>
            <a:r>
              <a:rPr lang="de-DE" dirty="0" err="1"/>
              <a:t>attributes</a:t>
            </a:r>
            <a:r>
              <a:rPr lang="de-DE" dirty="0"/>
              <a:t> </a:t>
            </a:r>
            <a:r>
              <a:rPr lang="de-DE" dirty="0" err="1"/>
              <a:t>are</a:t>
            </a:r>
            <a:r>
              <a:rPr lang="de-DE" dirty="0"/>
              <a:t> </a:t>
            </a:r>
            <a:r>
              <a:rPr lang="de-DE" dirty="0" err="1"/>
              <a:t>available</a:t>
            </a:r>
            <a:r>
              <a:rPr lang="de-DE" dirty="0"/>
              <a:t> in </a:t>
            </a:r>
            <a:r>
              <a:rPr lang="de-DE" dirty="0" err="1"/>
              <a:t>this</a:t>
            </a:r>
            <a:r>
              <a:rPr lang="de-DE" dirty="0"/>
              <a:t> </a:t>
            </a:r>
            <a:r>
              <a:rPr lang="de-DE" dirty="0" err="1"/>
              <a:t>data</a:t>
            </a:r>
            <a:r>
              <a:rPr lang="de-DE" dirty="0"/>
              <a:t> </a:t>
            </a:r>
            <a:r>
              <a:rPr lang="de-DE" dirty="0" err="1"/>
              <a:t>set</a:t>
            </a:r>
            <a:r>
              <a:rPr lang="de-DE" dirty="0"/>
              <a:t>? </a:t>
            </a:r>
          </a:p>
          <a:p>
            <a:pPr marL="0" indent="0">
              <a:buNone/>
            </a:pPr>
            <a:endParaRPr lang="de-DE" dirty="0"/>
          </a:p>
          <a:p>
            <a:pPr marL="0" indent="0">
              <a:buNone/>
            </a:pPr>
            <a:r>
              <a:rPr lang="de-DE" dirty="0" err="1"/>
              <a:t>Whatever</a:t>
            </a:r>
            <a:r>
              <a:rPr lang="de-DE" dirty="0"/>
              <a:t> </a:t>
            </a:r>
            <a:r>
              <a:rPr lang="de-DE" dirty="0" err="1"/>
              <a:t>method</a:t>
            </a:r>
            <a:r>
              <a:rPr lang="de-DE" dirty="0"/>
              <a:t> </a:t>
            </a:r>
            <a:r>
              <a:rPr lang="de-DE" dirty="0" err="1"/>
              <a:t>the</a:t>
            </a:r>
            <a:r>
              <a:rPr lang="de-DE" dirty="0"/>
              <a:t> </a:t>
            </a:r>
            <a:r>
              <a:rPr lang="de-DE" dirty="0" err="1"/>
              <a:t>user</a:t>
            </a:r>
            <a:r>
              <a:rPr lang="de-DE" dirty="0"/>
              <a:t> </a:t>
            </a:r>
            <a:r>
              <a:rPr lang="de-DE" dirty="0" err="1"/>
              <a:t>uses</a:t>
            </a:r>
            <a:r>
              <a:rPr lang="de-DE" dirty="0"/>
              <a:t>, </a:t>
            </a:r>
            <a:r>
              <a:rPr lang="de-DE" dirty="0" err="1"/>
              <a:t>the</a:t>
            </a:r>
            <a:r>
              <a:rPr lang="de-DE" dirty="0"/>
              <a:t> </a:t>
            </a:r>
            <a:r>
              <a:rPr lang="de-DE" dirty="0" err="1"/>
              <a:t>user</a:t>
            </a:r>
            <a:r>
              <a:rPr lang="de-DE" dirty="0"/>
              <a:t> </a:t>
            </a:r>
            <a:r>
              <a:rPr lang="de-DE" dirty="0" err="1"/>
              <a:t>can</a:t>
            </a:r>
            <a:r>
              <a:rPr lang="de-DE" dirty="0"/>
              <a:t> </a:t>
            </a:r>
            <a:r>
              <a:rPr lang="de-DE" dirty="0" err="1"/>
              <a:t>get</a:t>
            </a:r>
            <a:r>
              <a:rPr lang="de-DE" dirty="0"/>
              <a:t> </a:t>
            </a:r>
            <a:r>
              <a:rPr lang="de-DE" dirty="0" err="1"/>
              <a:t>the</a:t>
            </a:r>
            <a:r>
              <a:rPr lang="de-DE" dirty="0"/>
              <a:t> </a:t>
            </a:r>
            <a:r>
              <a:rPr lang="de-DE" dirty="0" err="1"/>
              <a:t>correct</a:t>
            </a:r>
            <a:r>
              <a:rPr lang="de-DE" dirty="0"/>
              <a:t> </a:t>
            </a:r>
            <a:r>
              <a:rPr lang="de-DE" dirty="0" err="1"/>
              <a:t>answer</a:t>
            </a:r>
            <a:r>
              <a:rPr lang="de-DE" dirty="0"/>
              <a:t>.</a:t>
            </a:r>
          </a:p>
        </p:txBody>
      </p:sp>
    </p:spTree>
    <p:extLst>
      <p:ext uri="{BB962C8B-B14F-4D97-AF65-F5344CB8AC3E}">
        <p14:creationId xmlns:p14="http://schemas.microsoft.com/office/powerpoint/2010/main" val="17560640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A922270B-228B-934E-86EA-FDBC7AB2B0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5600" y="1474574"/>
            <a:ext cx="7353176" cy="4546714"/>
          </a:xfrm>
          <a:prstGeom prst="rect">
            <a:avLst/>
          </a:prstGeom>
        </p:spPr>
      </p:pic>
      <p:sp>
        <p:nvSpPr>
          <p:cNvPr id="29698" name="Rectangle 2"/>
          <p:cNvSpPr>
            <a:spLocks noGrp="1" noChangeArrowheads="1"/>
          </p:cNvSpPr>
          <p:nvPr>
            <p:ph type="title"/>
          </p:nvPr>
        </p:nvSpPr>
        <p:spPr>
          <a:xfrm>
            <a:off x="520702" y="260648"/>
            <a:ext cx="9215967" cy="561975"/>
          </a:xfrm>
        </p:spPr>
        <p:txBody>
          <a:bodyPr/>
          <a:lstStyle/>
          <a:p>
            <a:r>
              <a:rPr lang="de-DE" altLang="zh-CN" dirty="0"/>
              <a:t>Evaluation</a:t>
            </a:r>
            <a:endParaRPr lang="de-DE" dirty="0"/>
          </a:p>
        </p:txBody>
      </p:sp>
      <p:grpSp>
        <p:nvGrpSpPr>
          <p:cNvPr id="4" name="Gruppieren 21">
            <a:extLst>
              <a:ext uri="{FF2B5EF4-FFF2-40B4-BE49-F238E27FC236}">
                <a16:creationId xmlns:a16="http://schemas.microsoft.com/office/drawing/2014/main" id="{AA131601-72E5-4228-A286-1E3E6D78B764}"/>
              </a:ext>
            </a:extLst>
          </p:cNvPr>
          <p:cNvGrpSpPr/>
          <p:nvPr/>
        </p:nvGrpSpPr>
        <p:grpSpPr>
          <a:xfrm>
            <a:off x="96000" y="5866557"/>
            <a:ext cx="12096000" cy="399396"/>
            <a:chOff x="25400" y="5986694"/>
            <a:chExt cx="9072000" cy="299547"/>
          </a:xfrm>
        </p:grpSpPr>
        <p:sp>
          <p:nvSpPr>
            <p:cNvPr id="5" name="Textfeld 13">
              <a:extLst>
                <a:ext uri="{FF2B5EF4-FFF2-40B4-BE49-F238E27FC236}">
                  <a16:creationId xmlns:a16="http://schemas.microsoft.com/office/drawing/2014/main" id="{2BCE988F-F02A-4D6D-B2E3-D098FA90D670}"/>
                </a:ext>
              </a:extLst>
            </p:cNvPr>
            <p:cNvSpPr txBox="1"/>
            <p:nvPr/>
          </p:nvSpPr>
          <p:spPr>
            <a:xfrm>
              <a:off x="1493183" y="6032322"/>
              <a:ext cx="950901"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de-DE" altLang="zh-CN" sz="1600" dirty="0" err="1"/>
                <a:t>Challenges</a:t>
              </a:r>
              <a:endParaRPr lang="en-US" sz="1600" dirty="0"/>
            </a:p>
          </p:txBody>
        </p:sp>
        <p:sp>
          <p:nvSpPr>
            <p:cNvPr id="6" name="Textfeld 14">
              <a:extLst>
                <a:ext uri="{FF2B5EF4-FFF2-40B4-BE49-F238E27FC236}">
                  <a16:creationId xmlns:a16="http://schemas.microsoft.com/office/drawing/2014/main" id="{C8E64975-DD4E-484D-9EF4-CB11AB9E264F}"/>
                </a:ext>
              </a:extLst>
            </p:cNvPr>
            <p:cNvSpPr txBox="1"/>
            <p:nvPr/>
          </p:nvSpPr>
          <p:spPr>
            <a:xfrm>
              <a:off x="6282440" y="6032325"/>
              <a:ext cx="916357"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1600" b="1" dirty="0"/>
                <a:t>Evaluation</a:t>
              </a:r>
            </a:p>
          </p:txBody>
        </p:sp>
        <p:sp>
          <p:nvSpPr>
            <p:cNvPr id="7" name="Textfeld 6">
              <a:extLst>
                <a:ext uri="{FF2B5EF4-FFF2-40B4-BE49-F238E27FC236}">
                  <a16:creationId xmlns:a16="http://schemas.microsoft.com/office/drawing/2014/main" id="{5B1D65DE-7E84-4D4A-AD1F-FC54B535CB1E}"/>
                </a:ext>
              </a:extLst>
            </p:cNvPr>
            <p:cNvSpPr txBox="1"/>
            <p:nvPr/>
          </p:nvSpPr>
          <p:spPr>
            <a:xfrm>
              <a:off x="3028301" y="6032323"/>
              <a:ext cx="1067456"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1600" dirty="0"/>
                <a:t>Related Work</a:t>
              </a:r>
            </a:p>
          </p:txBody>
        </p:sp>
        <p:sp>
          <p:nvSpPr>
            <p:cNvPr id="8" name="Textfeld 7">
              <a:extLst>
                <a:ext uri="{FF2B5EF4-FFF2-40B4-BE49-F238E27FC236}">
                  <a16:creationId xmlns:a16="http://schemas.microsoft.com/office/drawing/2014/main" id="{8544E219-3395-4D35-AB47-83E797162EF8}"/>
                </a:ext>
              </a:extLst>
            </p:cNvPr>
            <p:cNvSpPr txBox="1"/>
            <p:nvPr/>
          </p:nvSpPr>
          <p:spPr>
            <a:xfrm>
              <a:off x="7763010" y="6032321"/>
              <a:ext cx="1278028"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600" dirty="0"/>
                <a:t>Summary</a:t>
              </a:r>
            </a:p>
          </p:txBody>
        </p:sp>
        <p:sp>
          <p:nvSpPr>
            <p:cNvPr id="9" name="Textfeld 8">
              <a:extLst>
                <a:ext uri="{FF2B5EF4-FFF2-40B4-BE49-F238E27FC236}">
                  <a16:creationId xmlns:a16="http://schemas.microsoft.com/office/drawing/2014/main" id="{852888F9-9852-4482-8D86-9D678EB085AD}"/>
                </a:ext>
              </a:extLst>
            </p:cNvPr>
            <p:cNvSpPr txBox="1"/>
            <p:nvPr/>
          </p:nvSpPr>
          <p:spPr>
            <a:xfrm>
              <a:off x="179512" y="6032321"/>
              <a:ext cx="955711"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600" dirty="0"/>
                <a:t>Motivation</a:t>
              </a:r>
            </a:p>
          </p:txBody>
        </p:sp>
        <p:sp>
          <p:nvSpPr>
            <p:cNvPr id="10" name="Eingekerbter Richtungspfeil 23">
              <a:extLst>
                <a:ext uri="{FF2B5EF4-FFF2-40B4-BE49-F238E27FC236}">
                  <a16:creationId xmlns:a16="http://schemas.microsoft.com/office/drawing/2014/main" id="{C005311E-133F-493F-BFFC-C169B3CA8A86}"/>
                </a:ext>
              </a:extLst>
            </p:cNvPr>
            <p:cNvSpPr/>
            <p:nvPr/>
          </p:nvSpPr>
          <p:spPr>
            <a:xfrm>
              <a:off x="1234955" y="6091573"/>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dirty="0">
                <a:solidFill>
                  <a:schemeClr val="tx1"/>
                </a:solidFill>
              </a:endParaRPr>
            </a:p>
          </p:txBody>
        </p:sp>
        <p:sp>
          <p:nvSpPr>
            <p:cNvPr id="11" name="Eingekerbter Richtungspfeil 24">
              <a:extLst>
                <a:ext uri="{FF2B5EF4-FFF2-40B4-BE49-F238E27FC236}">
                  <a16:creationId xmlns:a16="http://schemas.microsoft.com/office/drawing/2014/main" id="{13B86617-4353-46AD-97C4-7F02A1BA1B80}"/>
                </a:ext>
              </a:extLst>
            </p:cNvPr>
            <p:cNvSpPr/>
            <p:nvPr/>
          </p:nvSpPr>
          <p:spPr>
            <a:xfrm>
              <a:off x="2577480" y="6091574"/>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a:solidFill>
                  <a:schemeClr val="tx1"/>
                </a:solidFill>
              </a:endParaRPr>
            </a:p>
          </p:txBody>
        </p:sp>
        <p:sp>
          <p:nvSpPr>
            <p:cNvPr id="12" name="Eingekerbter Richtungspfeil 25">
              <a:extLst>
                <a:ext uri="{FF2B5EF4-FFF2-40B4-BE49-F238E27FC236}">
                  <a16:creationId xmlns:a16="http://schemas.microsoft.com/office/drawing/2014/main" id="{40D0FAF6-EB9E-4EEF-BCBE-972523E34CB7}"/>
                </a:ext>
              </a:extLst>
            </p:cNvPr>
            <p:cNvSpPr/>
            <p:nvPr/>
          </p:nvSpPr>
          <p:spPr>
            <a:xfrm>
              <a:off x="4269488" y="6091575"/>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a:solidFill>
                  <a:schemeClr val="tx1"/>
                </a:solidFill>
              </a:endParaRPr>
            </a:p>
          </p:txBody>
        </p:sp>
        <p:sp>
          <p:nvSpPr>
            <p:cNvPr id="13" name="Textfeld 12">
              <a:extLst>
                <a:ext uri="{FF2B5EF4-FFF2-40B4-BE49-F238E27FC236}">
                  <a16:creationId xmlns:a16="http://schemas.microsoft.com/office/drawing/2014/main" id="{6910B1B0-7848-461D-A8EE-494297AF2C2C}"/>
                </a:ext>
              </a:extLst>
            </p:cNvPr>
            <p:cNvSpPr txBox="1"/>
            <p:nvPr/>
          </p:nvSpPr>
          <p:spPr>
            <a:xfrm>
              <a:off x="4788024" y="6032324"/>
              <a:ext cx="738424"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de-DE" altLang="zh-CN" sz="1600" dirty="0"/>
                <a:t>Interface</a:t>
              </a:r>
              <a:endParaRPr lang="en-US" sz="1600" dirty="0"/>
            </a:p>
          </p:txBody>
        </p:sp>
        <p:sp>
          <p:nvSpPr>
            <p:cNvPr id="14" name="Eingekerbter Richtungspfeil 27">
              <a:extLst>
                <a:ext uri="{FF2B5EF4-FFF2-40B4-BE49-F238E27FC236}">
                  <a16:creationId xmlns:a16="http://schemas.microsoft.com/office/drawing/2014/main" id="{C8C6383D-EFF4-4F8F-B7E7-55AA85D1E860}"/>
                </a:ext>
              </a:extLst>
            </p:cNvPr>
            <p:cNvSpPr/>
            <p:nvPr/>
          </p:nvSpPr>
          <p:spPr>
            <a:xfrm>
              <a:off x="7320057" y="6091577"/>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a:solidFill>
                  <a:schemeClr val="tx1"/>
                </a:solidFill>
              </a:endParaRPr>
            </a:p>
          </p:txBody>
        </p:sp>
        <p:cxnSp>
          <p:nvCxnSpPr>
            <p:cNvPr id="15" name="Gerade Verbindung 28">
              <a:extLst>
                <a:ext uri="{FF2B5EF4-FFF2-40B4-BE49-F238E27FC236}">
                  <a16:creationId xmlns:a16="http://schemas.microsoft.com/office/drawing/2014/main" id="{BE0E1948-1999-44A0-B261-866A1DF5995B}"/>
                </a:ext>
              </a:extLst>
            </p:cNvPr>
            <p:cNvCxnSpPr/>
            <p:nvPr/>
          </p:nvCxnSpPr>
          <p:spPr>
            <a:xfrm>
              <a:off x="25400" y="5986694"/>
              <a:ext cx="9072000" cy="1588"/>
            </a:xfrm>
            <a:prstGeom prst="line">
              <a:avLst/>
            </a:prstGeom>
            <a:ln w="41275">
              <a:solidFill>
                <a:schemeClr val="accent3">
                  <a:lumMod val="85000"/>
                </a:schemeClr>
              </a:solidFill>
            </a:ln>
          </p:spPr>
          <p:style>
            <a:lnRef idx="1">
              <a:schemeClr val="accent1"/>
            </a:lnRef>
            <a:fillRef idx="0">
              <a:schemeClr val="accent1"/>
            </a:fillRef>
            <a:effectRef idx="0">
              <a:schemeClr val="accent1"/>
            </a:effectRef>
            <a:fontRef idx="minor">
              <a:schemeClr val="tx1"/>
            </a:fontRef>
          </p:style>
        </p:cxnSp>
        <p:sp>
          <p:nvSpPr>
            <p:cNvPr id="16" name="Eingekerbter Richtungspfeil 29">
              <a:extLst>
                <a:ext uri="{FF2B5EF4-FFF2-40B4-BE49-F238E27FC236}">
                  <a16:creationId xmlns:a16="http://schemas.microsoft.com/office/drawing/2014/main" id="{A4600029-E40B-4FAC-BDEA-4C82CFF469F9}"/>
                </a:ext>
              </a:extLst>
            </p:cNvPr>
            <p:cNvSpPr/>
            <p:nvPr/>
          </p:nvSpPr>
          <p:spPr>
            <a:xfrm>
              <a:off x="5925672" y="6091576"/>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a:solidFill>
                  <a:schemeClr val="tx1"/>
                </a:solidFill>
              </a:endParaRPr>
            </a:p>
          </p:txBody>
        </p:sp>
      </p:grpSp>
      <p:pic>
        <p:nvPicPr>
          <p:cNvPr id="17" name="Picture 16">
            <a:extLst>
              <a:ext uri="{FF2B5EF4-FFF2-40B4-BE49-F238E27FC236}">
                <a16:creationId xmlns:a16="http://schemas.microsoft.com/office/drawing/2014/main" id="{CA0D71BC-D0A3-444E-8190-FBF3538937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702" y="6381328"/>
            <a:ext cx="11767985" cy="469900"/>
          </a:xfrm>
          <a:prstGeom prst="rect">
            <a:avLst/>
          </a:prstGeom>
        </p:spPr>
      </p:pic>
      <p:sp>
        <p:nvSpPr>
          <p:cNvPr id="24" name="Rectangle 3">
            <a:extLst>
              <a:ext uri="{FF2B5EF4-FFF2-40B4-BE49-F238E27FC236}">
                <a16:creationId xmlns:a16="http://schemas.microsoft.com/office/drawing/2014/main" id="{6E5B364C-15F2-214B-B6C2-CD701955A417}"/>
              </a:ext>
            </a:extLst>
          </p:cNvPr>
          <p:cNvSpPr>
            <a:spLocks noChangeArrowheads="1"/>
          </p:cNvSpPr>
          <p:nvPr/>
        </p:nvSpPr>
        <p:spPr bwMode="auto">
          <a:xfrm>
            <a:off x="7298885" y="5301208"/>
            <a:ext cx="4723288" cy="620713"/>
          </a:xfrm>
          <a:prstGeom prst="rect">
            <a:avLst/>
          </a:prstGeom>
          <a:noFill/>
          <a:ln w="9525">
            <a:noFill/>
            <a:miter lim="800000"/>
            <a:headEnd/>
            <a:tailEnd/>
          </a:ln>
        </p:spPr>
        <p:txBody>
          <a:bodyPr lIns="0" tIns="0" rIns="0" bIns="0"/>
          <a:lstStyle/>
          <a:p>
            <a:r>
              <a:rPr lang="de-DE" dirty="0"/>
              <a:t>Fig. </a:t>
            </a:r>
            <a:r>
              <a:rPr lang="de-DE" dirty="0" err="1"/>
              <a:t>Accuracy</a:t>
            </a:r>
            <a:r>
              <a:rPr lang="de-DE" dirty="0"/>
              <a:t> rate </a:t>
            </a:r>
            <a:r>
              <a:rPr lang="de-DE" dirty="0" err="1"/>
              <a:t>of</a:t>
            </a:r>
            <a:r>
              <a:rPr lang="de-DE" dirty="0"/>
              <a:t> </a:t>
            </a:r>
            <a:r>
              <a:rPr lang="de-DE" dirty="0" err="1"/>
              <a:t>each</a:t>
            </a:r>
            <a:r>
              <a:rPr lang="de-DE" dirty="0"/>
              <a:t> </a:t>
            </a:r>
            <a:r>
              <a:rPr lang="de-DE" dirty="0" err="1"/>
              <a:t>question</a:t>
            </a:r>
            <a:r>
              <a:rPr lang="de-DE" dirty="0"/>
              <a:t> type </a:t>
            </a:r>
            <a:r>
              <a:rPr lang="de-DE" altLang="zh-CN" dirty="0" err="1"/>
              <a:t>using</a:t>
            </a:r>
            <a:r>
              <a:rPr lang="zh-CN" altLang="de-DE" dirty="0"/>
              <a:t> </a:t>
            </a:r>
            <a:r>
              <a:rPr lang="de-DE" dirty="0"/>
              <a:t>different </a:t>
            </a:r>
            <a:r>
              <a:rPr lang="de-DE" dirty="0" err="1"/>
              <a:t>visualization</a:t>
            </a:r>
            <a:r>
              <a:rPr lang="de-DE" dirty="0"/>
              <a:t> </a:t>
            </a:r>
            <a:r>
              <a:rPr lang="de-DE" dirty="0" err="1"/>
              <a:t>methods</a:t>
            </a:r>
            <a:r>
              <a:rPr lang="de-DE" dirty="0"/>
              <a:t> </a:t>
            </a:r>
            <a:endParaRPr lang="de-DE" sz="1600" dirty="0"/>
          </a:p>
          <a:p>
            <a:endParaRPr lang="de-DE" sz="1600" dirty="0"/>
          </a:p>
        </p:txBody>
      </p:sp>
      <p:sp>
        <p:nvSpPr>
          <p:cNvPr id="26" name="Content Placeholder 25">
            <a:extLst>
              <a:ext uri="{FF2B5EF4-FFF2-40B4-BE49-F238E27FC236}">
                <a16:creationId xmlns:a16="http://schemas.microsoft.com/office/drawing/2014/main" id="{32A27DF2-3010-4843-A6D5-1E2CF9563A16}"/>
              </a:ext>
            </a:extLst>
          </p:cNvPr>
          <p:cNvSpPr>
            <a:spLocks noGrp="1"/>
          </p:cNvSpPr>
          <p:nvPr>
            <p:ph idx="1"/>
          </p:nvPr>
        </p:nvSpPr>
        <p:spPr>
          <a:xfrm>
            <a:off x="479376" y="838993"/>
            <a:ext cx="9629965" cy="4894263"/>
          </a:xfrm>
        </p:spPr>
        <p:txBody>
          <a:bodyPr/>
          <a:lstStyle/>
          <a:p>
            <a:pPr marL="0" indent="0">
              <a:buNone/>
            </a:pPr>
            <a:r>
              <a:rPr lang="de-DE" sz="2400" dirty="0"/>
              <a:t>Q2.3: </a:t>
            </a:r>
            <a:r>
              <a:rPr lang="de-DE" sz="2400" dirty="0" err="1"/>
              <a:t>What</a:t>
            </a:r>
            <a:r>
              <a:rPr lang="de-DE" sz="2400" dirty="0"/>
              <a:t> </a:t>
            </a:r>
            <a:r>
              <a:rPr lang="de-DE" sz="2400" dirty="0" err="1"/>
              <a:t>is</a:t>
            </a:r>
            <a:r>
              <a:rPr lang="de-DE" sz="2400" dirty="0"/>
              <a:t> </a:t>
            </a:r>
            <a:r>
              <a:rPr lang="de-DE" sz="2400" dirty="0" err="1"/>
              <a:t>the</a:t>
            </a:r>
            <a:r>
              <a:rPr lang="de-DE" sz="2400" dirty="0"/>
              <a:t> </a:t>
            </a:r>
            <a:r>
              <a:rPr lang="de-DE" sz="2400" dirty="0" err="1"/>
              <a:t>correlation</a:t>
            </a:r>
            <a:r>
              <a:rPr lang="de-DE" sz="2400" dirty="0"/>
              <a:t> </a:t>
            </a:r>
            <a:r>
              <a:rPr lang="de-DE" sz="2400" dirty="0" err="1"/>
              <a:t>value</a:t>
            </a:r>
            <a:r>
              <a:rPr lang="de-DE" sz="2400" dirty="0"/>
              <a:t> </a:t>
            </a:r>
            <a:r>
              <a:rPr lang="de-DE" sz="2400" dirty="0" err="1"/>
              <a:t>between</a:t>
            </a:r>
            <a:r>
              <a:rPr lang="de-DE" sz="2400" dirty="0"/>
              <a:t> </a:t>
            </a:r>
            <a:r>
              <a:rPr lang="de-DE" sz="2400" i="1" u="sng" dirty="0"/>
              <a:t>Attribute A</a:t>
            </a:r>
            <a:r>
              <a:rPr lang="de-DE" sz="2400" dirty="0"/>
              <a:t> </a:t>
            </a:r>
            <a:r>
              <a:rPr lang="de-DE" sz="2400" dirty="0" err="1"/>
              <a:t>and</a:t>
            </a:r>
            <a:r>
              <a:rPr lang="de-DE" sz="2400" dirty="0"/>
              <a:t> </a:t>
            </a:r>
            <a:r>
              <a:rPr lang="de-DE" sz="2400" i="1" u="sng" dirty="0"/>
              <a:t>Attribute B</a:t>
            </a:r>
            <a:r>
              <a:rPr lang="de-DE" sz="2400" dirty="0"/>
              <a:t> at </a:t>
            </a:r>
            <a:r>
              <a:rPr lang="de-DE" sz="2400" i="1" u="sng" dirty="0" err="1"/>
              <a:t>Timestamp</a:t>
            </a:r>
            <a:r>
              <a:rPr lang="de-DE" sz="2400" i="1" u="sng" dirty="0"/>
              <a:t> T</a:t>
            </a:r>
            <a:r>
              <a:rPr lang="de-DE" sz="2400" dirty="0"/>
              <a:t> (</a:t>
            </a:r>
            <a:r>
              <a:rPr lang="de-DE" sz="2400" dirty="0" err="1"/>
              <a:t>with</a:t>
            </a:r>
            <a:r>
              <a:rPr lang="de-DE" sz="2400" dirty="0"/>
              <a:t> </a:t>
            </a:r>
            <a:r>
              <a:rPr lang="de-DE" sz="2400" dirty="0" err="1"/>
              <a:t>precision</a:t>
            </a:r>
            <a:r>
              <a:rPr lang="de-DE" sz="2400" dirty="0"/>
              <a:t> +- 0.1) ? </a:t>
            </a:r>
          </a:p>
        </p:txBody>
      </p:sp>
      <p:sp>
        <p:nvSpPr>
          <p:cNvPr id="21" name="Rounded Rectangle 20">
            <a:extLst>
              <a:ext uri="{FF2B5EF4-FFF2-40B4-BE49-F238E27FC236}">
                <a16:creationId xmlns:a16="http://schemas.microsoft.com/office/drawing/2014/main" id="{1021D602-A112-7A4F-B390-E00BD4DBA6D1}"/>
              </a:ext>
            </a:extLst>
          </p:cNvPr>
          <p:cNvSpPr/>
          <p:nvPr/>
        </p:nvSpPr>
        <p:spPr>
          <a:xfrm>
            <a:off x="4655840" y="1988840"/>
            <a:ext cx="4790992" cy="3312368"/>
          </a:xfrm>
          <a:prstGeom prst="roundRect">
            <a:avLst/>
          </a:prstGeom>
          <a:solidFill>
            <a:schemeClr val="accent3">
              <a:lumMod val="85000"/>
              <a:alpha val="9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3355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de-DE" dirty="0"/>
              <a:t>Outline </a:t>
            </a:r>
          </a:p>
        </p:txBody>
      </p:sp>
      <p:sp>
        <p:nvSpPr>
          <p:cNvPr id="29699" name="Rectangle 3"/>
          <p:cNvSpPr>
            <a:spLocks noGrp="1" noChangeArrowheads="1"/>
          </p:cNvSpPr>
          <p:nvPr>
            <p:ph type="body" idx="1"/>
          </p:nvPr>
        </p:nvSpPr>
        <p:spPr>
          <a:xfrm>
            <a:off x="522818" y="1198564"/>
            <a:ext cx="11142133" cy="4530264"/>
          </a:xfrm>
        </p:spPr>
        <p:txBody>
          <a:bodyPr/>
          <a:lstStyle/>
          <a:p>
            <a:r>
              <a:rPr lang="de-DE" altLang="zh-CN" dirty="0"/>
              <a:t>Motivation</a:t>
            </a:r>
          </a:p>
          <a:p>
            <a:r>
              <a:rPr lang="de-DE" altLang="zh-CN" dirty="0" err="1"/>
              <a:t>Challenges</a:t>
            </a:r>
            <a:endParaRPr lang="de-DE" altLang="zh-CN" dirty="0"/>
          </a:p>
          <a:p>
            <a:r>
              <a:rPr lang="de-DE" altLang="zh-CN" dirty="0" err="1"/>
              <a:t>Related</a:t>
            </a:r>
            <a:r>
              <a:rPr lang="zh-CN" altLang="de-DE" dirty="0"/>
              <a:t> </a:t>
            </a:r>
            <a:r>
              <a:rPr lang="de-DE" altLang="zh-CN" dirty="0"/>
              <a:t>Work</a:t>
            </a:r>
          </a:p>
          <a:p>
            <a:r>
              <a:rPr lang="de-DE" altLang="zh-CN" dirty="0"/>
              <a:t>Interface</a:t>
            </a:r>
          </a:p>
          <a:p>
            <a:r>
              <a:rPr lang="de-DE" altLang="zh-CN" dirty="0"/>
              <a:t>Evaluation</a:t>
            </a:r>
          </a:p>
          <a:p>
            <a:r>
              <a:rPr lang="de-DE" altLang="zh-CN" dirty="0"/>
              <a:t>Summary</a:t>
            </a:r>
            <a:endParaRPr lang="de-DE" dirty="0"/>
          </a:p>
        </p:txBody>
      </p:sp>
      <p:grpSp>
        <p:nvGrpSpPr>
          <p:cNvPr id="4" name="Gruppieren 21">
            <a:extLst>
              <a:ext uri="{FF2B5EF4-FFF2-40B4-BE49-F238E27FC236}">
                <a16:creationId xmlns:a16="http://schemas.microsoft.com/office/drawing/2014/main" id="{AA131601-72E5-4228-A286-1E3E6D78B764}"/>
              </a:ext>
            </a:extLst>
          </p:cNvPr>
          <p:cNvGrpSpPr/>
          <p:nvPr/>
        </p:nvGrpSpPr>
        <p:grpSpPr>
          <a:xfrm>
            <a:off x="96000" y="5866557"/>
            <a:ext cx="12096000" cy="399396"/>
            <a:chOff x="25400" y="5986694"/>
            <a:chExt cx="9072000" cy="299547"/>
          </a:xfrm>
        </p:grpSpPr>
        <p:sp>
          <p:nvSpPr>
            <p:cNvPr id="5" name="Textfeld 13">
              <a:extLst>
                <a:ext uri="{FF2B5EF4-FFF2-40B4-BE49-F238E27FC236}">
                  <a16:creationId xmlns:a16="http://schemas.microsoft.com/office/drawing/2014/main" id="{2BCE988F-F02A-4D6D-B2E3-D098FA90D670}"/>
                </a:ext>
              </a:extLst>
            </p:cNvPr>
            <p:cNvSpPr txBox="1"/>
            <p:nvPr/>
          </p:nvSpPr>
          <p:spPr>
            <a:xfrm>
              <a:off x="1493183" y="6032322"/>
              <a:ext cx="950901"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de-DE" altLang="zh-CN" sz="1600" dirty="0" err="1"/>
                <a:t>Challenges</a:t>
              </a:r>
              <a:endParaRPr lang="en-US" sz="1600" dirty="0"/>
            </a:p>
          </p:txBody>
        </p:sp>
        <p:sp>
          <p:nvSpPr>
            <p:cNvPr id="6" name="Textfeld 14">
              <a:extLst>
                <a:ext uri="{FF2B5EF4-FFF2-40B4-BE49-F238E27FC236}">
                  <a16:creationId xmlns:a16="http://schemas.microsoft.com/office/drawing/2014/main" id="{C8E64975-DD4E-484D-9EF4-CB11AB9E264F}"/>
                </a:ext>
              </a:extLst>
            </p:cNvPr>
            <p:cNvSpPr txBox="1"/>
            <p:nvPr/>
          </p:nvSpPr>
          <p:spPr>
            <a:xfrm>
              <a:off x="6282440" y="6032325"/>
              <a:ext cx="855042"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1600" dirty="0"/>
                <a:t>Evaluation</a:t>
              </a:r>
            </a:p>
          </p:txBody>
        </p:sp>
        <p:sp>
          <p:nvSpPr>
            <p:cNvPr id="7" name="Textfeld 6">
              <a:extLst>
                <a:ext uri="{FF2B5EF4-FFF2-40B4-BE49-F238E27FC236}">
                  <a16:creationId xmlns:a16="http://schemas.microsoft.com/office/drawing/2014/main" id="{5B1D65DE-7E84-4D4A-AD1F-FC54B535CB1E}"/>
                </a:ext>
              </a:extLst>
            </p:cNvPr>
            <p:cNvSpPr txBox="1"/>
            <p:nvPr/>
          </p:nvSpPr>
          <p:spPr>
            <a:xfrm>
              <a:off x="3028301" y="6032323"/>
              <a:ext cx="1067456"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1600" dirty="0"/>
                <a:t>Related Work</a:t>
              </a:r>
            </a:p>
          </p:txBody>
        </p:sp>
        <p:sp>
          <p:nvSpPr>
            <p:cNvPr id="8" name="Textfeld 7">
              <a:extLst>
                <a:ext uri="{FF2B5EF4-FFF2-40B4-BE49-F238E27FC236}">
                  <a16:creationId xmlns:a16="http://schemas.microsoft.com/office/drawing/2014/main" id="{8544E219-3395-4D35-AB47-83E797162EF8}"/>
                </a:ext>
              </a:extLst>
            </p:cNvPr>
            <p:cNvSpPr txBox="1"/>
            <p:nvPr/>
          </p:nvSpPr>
          <p:spPr>
            <a:xfrm>
              <a:off x="7763010" y="6032321"/>
              <a:ext cx="1278028"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600" dirty="0"/>
                <a:t>Summary</a:t>
              </a:r>
            </a:p>
          </p:txBody>
        </p:sp>
        <p:sp>
          <p:nvSpPr>
            <p:cNvPr id="9" name="Textfeld 8">
              <a:extLst>
                <a:ext uri="{FF2B5EF4-FFF2-40B4-BE49-F238E27FC236}">
                  <a16:creationId xmlns:a16="http://schemas.microsoft.com/office/drawing/2014/main" id="{852888F9-9852-4482-8D86-9D678EB085AD}"/>
                </a:ext>
              </a:extLst>
            </p:cNvPr>
            <p:cNvSpPr txBox="1"/>
            <p:nvPr/>
          </p:nvSpPr>
          <p:spPr>
            <a:xfrm>
              <a:off x="179512" y="6032321"/>
              <a:ext cx="955711"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600" dirty="0"/>
                <a:t>Motivation</a:t>
              </a:r>
            </a:p>
          </p:txBody>
        </p:sp>
        <p:sp>
          <p:nvSpPr>
            <p:cNvPr id="10" name="Eingekerbter Richtungspfeil 23">
              <a:extLst>
                <a:ext uri="{FF2B5EF4-FFF2-40B4-BE49-F238E27FC236}">
                  <a16:creationId xmlns:a16="http://schemas.microsoft.com/office/drawing/2014/main" id="{C005311E-133F-493F-BFFC-C169B3CA8A86}"/>
                </a:ext>
              </a:extLst>
            </p:cNvPr>
            <p:cNvSpPr/>
            <p:nvPr/>
          </p:nvSpPr>
          <p:spPr>
            <a:xfrm>
              <a:off x="1234955" y="6091573"/>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dirty="0">
                <a:solidFill>
                  <a:schemeClr val="tx1"/>
                </a:solidFill>
              </a:endParaRPr>
            </a:p>
          </p:txBody>
        </p:sp>
        <p:sp>
          <p:nvSpPr>
            <p:cNvPr id="11" name="Eingekerbter Richtungspfeil 24">
              <a:extLst>
                <a:ext uri="{FF2B5EF4-FFF2-40B4-BE49-F238E27FC236}">
                  <a16:creationId xmlns:a16="http://schemas.microsoft.com/office/drawing/2014/main" id="{13B86617-4353-46AD-97C4-7F02A1BA1B80}"/>
                </a:ext>
              </a:extLst>
            </p:cNvPr>
            <p:cNvSpPr/>
            <p:nvPr/>
          </p:nvSpPr>
          <p:spPr>
            <a:xfrm>
              <a:off x="2577480" y="6091574"/>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a:solidFill>
                  <a:schemeClr val="tx1"/>
                </a:solidFill>
              </a:endParaRPr>
            </a:p>
          </p:txBody>
        </p:sp>
        <p:sp>
          <p:nvSpPr>
            <p:cNvPr id="12" name="Eingekerbter Richtungspfeil 25">
              <a:extLst>
                <a:ext uri="{FF2B5EF4-FFF2-40B4-BE49-F238E27FC236}">
                  <a16:creationId xmlns:a16="http://schemas.microsoft.com/office/drawing/2014/main" id="{40D0FAF6-EB9E-4EEF-BCBE-972523E34CB7}"/>
                </a:ext>
              </a:extLst>
            </p:cNvPr>
            <p:cNvSpPr/>
            <p:nvPr/>
          </p:nvSpPr>
          <p:spPr>
            <a:xfrm>
              <a:off x="4269488" y="6091575"/>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a:solidFill>
                  <a:schemeClr val="tx1"/>
                </a:solidFill>
              </a:endParaRPr>
            </a:p>
          </p:txBody>
        </p:sp>
        <p:sp>
          <p:nvSpPr>
            <p:cNvPr id="13" name="Textfeld 12">
              <a:extLst>
                <a:ext uri="{FF2B5EF4-FFF2-40B4-BE49-F238E27FC236}">
                  <a16:creationId xmlns:a16="http://schemas.microsoft.com/office/drawing/2014/main" id="{6910B1B0-7848-461D-A8EE-494297AF2C2C}"/>
                </a:ext>
              </a:extLst>
            </p:cNvPr>
            <p:cNvSpPr txBox="1"/>
            <p:nvPr/>
          </p:nvSpPr>
          <p:spPr>
            <a:xfrm>
              <a:off x="4788024" y="6032324"/>
              <a:ext cx="738424"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de-DE" altLang="zh-CN" sz="1600" dirty="0"/>
                <a:t>Interface</a:t>
              </a:r>
              <a:endParaRPr lang="en-US" sz="1600" dirty="0"/>
            </a:p>
          </p:txBody>
        </p:sp>
        <p:sp>
          <p:nvSpPr>
            <p:cNvPr id="14" name="Eingekerbter Richtungspfeil 27">
              <a:extLst>
                <a:ext uri="{FF2B5EF4-FFF2-40B4-BE49-F238E27FC236}">
                  <a16:creationId xmlns:a16="http://schemas.microsoft.com/office/drawing/2014/main" id="{C8C6383D-EFF4-4F8F-B7E7-55AA85D1E860}"/>
                </a:ext>
              </a:extLst>
            </p:cNvPr>
            <p:cNvSpPr/>
            <p:nvPr/>
          </p:nvSpPr>
          <p:spPr>
            <a:xfrm>
              <a:off x="7320057" y="6091577"/>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a:solidFill>
                  <a:schemeClr val="tx1"/>
                </a:solidFill>
              </a:endParaRPr>
            </a:p>
          </p:txBody>
        </p:sp>
        <p:cxnSp>
          <p:nvCxnSpPr>
            <p:cNvPr id="15" name="Gerade Verbindung 28">
              <a:extLst>
                <a:ext uri="{FF2B5EF4-FFF2-40B4-BE49-F238E27FC236}">
                  <a16:creationId xmlns:a16="http://schemas.microsoft.com/office/drawing/2014/main" id="{BE0E1948-1999-44A0-B261-866A1DF5995B}"/>
                </a:ext>
              </a:extLst>
            </p:cNvPr>
            <p:cNvCxnSpPr/>
            <p:nvPr/>
          </p:nvCxnSpPr>
          <p:spPr>
            <a:xfrm>
              <a:off x="25400" y="5986694"/>
              <a:ext cx="9072000" cy="1588"/>
            </a:xfrm>
            <a:prstGeom prst="line">
              <a:avLst/>
            </a:prstGeom>
            <a:ln w="41275">
              <a:solidFill>
                <a:schemeClr val="accent3">
                  <a:lumMod val="85000"/>
                </a:schemeClr>
              </a:solidFill>
            </a:ln>
          </p:spPr>
          <p:style>
            <a:lnRef idx="1">
              <a:schemeClr val="accent1"/>
            </a:lnRef>
            <a:fillRef idx="0">
              <a:schemeClr val="accent1"/>
            </a:fillRef>
            <a:effectRef idx="0">
              <a:schemeClr val="accent1"/>
            </a:effectRef>
            <a:fontRef idx="minor">
              <a:schemeClr val="tx1"/>
            </a:fontRef>
          </p:style>
        </p:cxnSp>
        <p:sp>
          <p:nvSpPr>
            <p:cNvPr id="16" name="Eingekerbter Richtungspfeil 29">
              <a:extLst>
                <a:ext uri="{FF2B5EF4-FFF2-40B4-BE49-F238E27FC236}">
                  <a16:creationId xmlns:a16="http://schemas.microsoft.com/office/drawing/2014/main" id="{A4600029-E40B-4FAC-BDEA-4C82CFF469F9}"/>
                </a:ext>
              </a:extLst>
            </p:cNvPr>
            <p:cNvSpPr/>
            <p:nvPr/>
          </p:nvSpPr>
          <p:spPr>
            <a:xfrm>
              <a:off x="5925672" y="6091576"/>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a:solidFill>
                  <a:schemeClr val="tx1"/>
                </a:solidFill>
              </a:endParaRPr>
            </a:p>
          </p:txBody>
        </p:sp>
      </p:grpSp>
      <p:pic>
        <p:nvPicPr>
          <p:cNvPr id="17" name="Picture 16">
            <a:extLst>
              <a:ext uri="{FF2B5EF4-FFF2-40B4-BE49-F238E27FC236}">
                <a16:creationId xmlns:a16="http://schemas.microsoft.com/office/drawing/2014/main" id="{8EBE7D80-D462-8342-AF93-45F1008FE5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702" y="6381328"/>
            <a:ext cx="11767985" cy="4699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01318982-912B-5743-A66B-FD568AA3E6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5600" y="1474574"/>
            <a:ext cx="7353176" cy="4546714"/>
          </a:xfrm>
          <a:prstGeom prst="rect">
            <a:avLst/>
          </a:prstGeom>
        </p:spPr>
      </p:pic>
      <p:sp>
        <p:nvSpPr>
          <p:cNvPr id="29698" name="Rectangle 2"/>
          <p:cNvSpPr>
            <a:spLocks noGrp="1" noChangeArrowheads="1"/>
          </p:cNvSpPr>
          <p:nvPr>
            <p:ph type="title"/>
          </p:nvPr>
        </p:nvSpPr>
        <p:spPr/>
        <p:txBody>
          <a:bodyPr/>
          <a:lstStyle/>
          <a:p>
            <a:r>
              <a:rPr lang="de-DE" altLang="zh-CN" dirty="0"/>
              <a:t>Evaluation</a:t>
            </a:r>
            <a:endParaRPr lang="de-DE" dirty="0"/>
          </a:p>
        </p:txBody>
      </p:sp>
      <p:grpSp>
        <p:nvGrpSpPr>
          <p:cNvPr id="4" name="Gruppieren 21">
            <a:extLst>
              <a:ext uri="{FF2B5EF4-FFF2-40B4-BE49-F238E27FC236}">
                <a16:creationId xmlns:a16="http://schemas.microsoft.com/office/drawing/2014/main" id="{AA131601-72E5-4228-A286-1E3E6D78B764}"/>
              </a:ext>
            </a:extLst>
          </p:cNvPr>
          <p:cNvGrpSpPr/>
          <p:nvPr/>
        </p:nvGrpSpPr>
        <p:grpSpPr>
          <a:xfrm>
            <a:off x="96000" y="5866557"/>
            <a:ext cx="12096000" cy="399396"/>
            <a:chOff x="25400" y="5986694"/>
            <a:chExt cx="9072000" cy="299547"/>
          </a:xfrm>
        </p:grpSpPr>
        <p:sp>
          <p:nvSpPr>
            <p:cNvPr id="5" name="Textfeld 13">
              <a:extLst>
                <a:ext uri="{FF2B5EF4-FFF2-40B4-BE49-F238E27FC236}">
                  <a16:creationId xmlns:a16="http://schemas.microsoft.com/office/drawing/2014/main" id="{2BCE988F-F02A-4D6D-B2E3-D098FA90D670}"/>
                </a:ext>
              </a:extLst>
            </p:cNvPr>
            <p:cNvSpPr txBox="1"/>
            <p:nvPr/>
          </p:nvSpPr>
          <p:spPr>
            <a:xfrm>
              <a:off x="1493183" y="6032322"/>
              <a:ext cx="950901"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de-DE" altLang="zh-CN" sz="1600" dirty="0" err="1"/>
                <a:t>Challenges</a:t>
              </a:r>
              <a:endParaRPr lang="en-US" sz="1600" dirty="0"/>
            </a:p>
          </p:txBody>
        </p:sp>
        <p:sp>
          <p:nvSpPr>
            <p:cNvPr id="6" name="Textfeld 14">
              <a:extLst>
                <a:ext uri="{FF2B5EF4-FFF2-40B4-BE49-F238E27FC236}">
                  <a16:creationId xmlns:a16="http://schemas.microsoft.com/office/drawing/2014/main" id="{C8E64975-DD4E-484D-9EF4-CB11AB9E264F}"/>
                </a:ext>
              </a:extLst>
            </p:cNvPr>
            <p:cNvSpPr txBox="1"/>
            <p:nvPr/>
          </p:nvSpPr>
          <p:spPr>
            <a:xfrm>
              <a:off x="6282440" y="6032325"/>
              <a:ext cx="916357"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1600" b="1" dirty="0"/>
                <a:t>Evaluation</a:t>
              </a:r>
            </a:p>
          </p:txBody>
        </p:sp>
        <p:sp>
          <p:nvSpPr>
            <p:cNvPr id="7" name="Textfeld 6">
              <a:extLst>
                <a:ext uri="{FF2B5EF4-FFF2-40B4-BE49-F238E27FC236}">
                  <a16:creationId xmlns:a16="http://schemas.microsoft.com/office/drawing/2014/main" id="{5B1D65DE-7E84-4D4A-AD1F-FC54B535CB1E}"/>
                </a:ext>
              </a:extLst>
            </p:cNvPr>
            <p:cNvSpPr txBox="1"/>
            <p:nvPr/>
          </p:nvSpPr>
          <p:spPr>
            <a:xfrm>
              <a:off x="3028301" y="6032323"/>
              <a:ext cx="1067456"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1600" dirty="0"/>
                <a:t>Related Work</a:t>
              </a:r>
            </a:p>
          </p:txBody>
        </p:sp>
        <p:sp>
          <p:nvSpPr>
            <p:cNvPr id="8" name="Textfeld 7">
              <a:extLst>
                <a:ext uri="{FF2B5EF4-FFF2-40B4-BE49-F238E27FC236}">
                  <a16:creationId xmlns:a16="http://schemas.microsoft.com/office/drawing/2014/main" id="{8544E219-3395-4D35-AB47-83E797162EF8}"/>
                </a:ext>
              </a:extLst>
            </p:cNvPr>
            <p:cNvSpPr txBox="1"/>
            <p:nvPr/>
          </p:nvSpPr>
          <p:spPr>
            <a:xfrm>
              <a:off x="7763010" y="6032321"/>
              <a:ext cx="1278028"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600" dirty="0"/>
                <a:t>Summary</a:t>
              </a:r>
            </a:p>
          </p:txBody>
        </p:sp>
        <p:sp>
          <p:nvSpPr>
            <p:cNvPr id="9" name="Textfeld 8">
              <a:extLst>
                <a:ext uri="{FF2B5EF4-FFF2-40B4-BE49-F238E27FC236}">
                  <a16:creationId xmlns:a16="http://schemas.microsoft.com/office/drawing/2014/main" id="{852888F9-9852-4482-8D86-9D678EB085AD}"/>
                </a:ext>
              </a:extLst>
            </p:cNvPr>
            <p:cNvSpPr txBox="1"/>
            <p:nvPr/>
          </p:nvSpPr>
          <p:spPr>
            <a:xfrm>
              <a:off x="179512" y="6032321"/>
              <a:ext cx="955711"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600" dirty="0"/>
                <a:t>Motivation</a:t>
              </a:r>
            </a:p>
          </p:txBody>
        </p:sp>
        <p:sp>
          <p:nvSpPr>
            <p:cNvPr id="10" name="Eingekerbter Richtungspfeil 23">
              <a:extLst>
                <a:ext uri="{FF2B5EF4-FFF2-40B4-BE49-F238E27FC236}">
                  <a16:creationId xmlns:a16="http://schemas.microsoft.com/office/drawing/2014/main" id="{C005311E-133F-493F-BFFC-C169B3CA8A86}"/>
                </a:ext>
              </a:extLst>
            </p:cNvPr>
            <p:cNvSpPr/>
            <p:nvPr/>
          </p:nvSpPr>
          <p:spPr>
            <a:xfrm>
              <a:off x="1234955" y="6091573"/>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dirty="0">
                <a:solidFill>
                  <a:schemeClr val="tx1"/>
                </a:solidFill>
              </a:endParaRPr>
            </a:p>
          </p:txBody>
        </p:sp>
        <p:sp>
          <p:nvSpPr>
            <p:cNvPr id="11" name="Eingekerbter Richtungspfeil 24">
              <a:extLst>
                <a:ext uri="{FF2B5EF4-FFF2-40B4-BE49-F238E27FC236}">
                  <a16:creationId xmlns:a16="http://schemas.microsoft.com/office/drawing/2014/main" id="{13B86617-4353-46AD-97C4-7F02A1BA1B80}"/>
                </a:ext>
              </a:extLst>
            </p:cNvPr>
            <p:cNvSpPr/>
            <p:nvPr/>
          </p:nvSpPr>
          <p:spPr>
            <a:xfrm>
              <a:off x="2577480" y="6091574"/>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a:solidFill>
                  <a:schemeClr val="tx1"/>
                </a:solidFill>
              </a:endParaRPr>
            </a:p>
          </p:txBody>
        </p:sp>
        <p:sp>
          <p:nvSpPr>
            <p:cNvPr id="12" name="Eingekerbter Richtungspfeil 25">
              <a:extLst>
                <a:ext uri="{FF2B5EF4-FFF2-40B4-BE49-F238E27FC236}">
                  <a16:creationId xmlns:a16="http://schemas.microsoft.com/office/drawing/2014/main" id="{40D0FAF6-EB9E-4EEF-BCBE-972523E34CB7}"/>
                </a:ext>
              </a:extLst>
            </p:cNvPr>
            <p:cNvSpPr/>
            <p:nvPr/>
          </p:nvSpPr>
          <p:spPr>
            <a:xfrm>
              <a:off x="4269488" y="6091575"/>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a:solidFill>
                  <a:schemeClr val="tx1"/>
                </a:solidFill>
              </a:endParaRPr>
            </a:p>
          </p:txBody>
        </p:sp>
        <p:sp>
          <p:nvSpPr>
            <p:cNvPr id="13" name="Textfeld 12">
              <a:extLst>
                <a:ext uri="{FF2B5EF4-FFF2-40B4-BE49-F238E27FC236}">
                  <a16:creationId xmlns:a16="http://schemas.microsoft.com/office/drawing/2014/main" id="{6910B1B0-7848-461D-A8EE-494297AF2C2C}"/>
                </a:ext>
              </a:extLst>
            </p:cNvPr>
            <p:cNvSpPr txBox="1"/>
            <p:nvPr/>
          </p:nvSpPr>
          <p:spPr>
            <a:xfrm>
              <a:off x="4788024" y="6032324"/>
              <a:ext cx="738424"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de-DE" altLang="zh-CN" sz="1600" dirty="0"/>
                <a:t>Interface</a:t>
              </a:r>
              <a:endParaRPr lang="en-US" sz="1600" dirty="0"/>
            </a:p>
          </p:txBody>
        </p:sp>
        <p:sp>
          <p:nvSpPr>
            <p:cNvPr id="14" name="Eingekerbter Richtungspfeil 27">
              <a:extLst>
                <a:ext uri="{FF2B5EF4-FFF2-40B4-BE49-F238E27FC236}">
                  <a16:creationId xmlns:a16="http://schemas.microsoft.com/office/drawing/2014/main" id="{C8C6383D-EFF4-4F8F-B7E7-55AA85D1E860}"/>
                </a:ext>
              </a:extLst>
            </p:cNvPr>
            <p:cNvSpPr/>
            <p:nvPr/>
          </p:nvSpPr>
          <p:spPr>
            <a:xfrm>
              <a:off x="7320057" y="6091577"/>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a:solidFill>
                  <a:schemeClr val="tx1"/>
                </a:solidFill>
              </a:endParaRPr>
            </a:p>
          </p:txBody>
        </p:sp>
        <p:cxnSp>
          <p:nvCxnSpPr>
            <p:cNvPr id="15" name="Gerade Verbindung 28">
              <a:extLst>
                <a:ext uri="{FF2B5EF4-FFF2-40B4-BE49-F238E27FC236}">
                  <a16:creationId xmlns:a16="http://schemas.microsoft.com/office/drawing/2014/main" id="{BE0E1948-1999-44A0-B261-866A1DF5995B}"/>
                </a:ext>
              </a:extLst>
            </p:cNvPr>
            <p:cNvCxnSpPr/>
            <p:nvPr/>
          </p:nvCxnSpPr>
          <p:spPr>
            <a:xfrm>
              <a:off x="25400" y="5986694"/>
              <a:ext cx="9072000" cy="1588"/>
            </a:xfrm>
            <a:prstGeom prst="line">
              <a:avLst/>
            </a:prstGeom>
            <a:ln w="41275">
              <a:solidFill>
                <a:schemeClr val="accent3">
                  <a:lumMod val="85000"/>
                </a:schemeClr>
              </a:solidFill>
            </a:ln>
          </p:spPr>
          <p:style>
            <a:lnRef idx="1">
              <a:schemeClr val="accent1"/>
            </a:lnRef>
            <a:fillRef idx="0">
              <a:schemeClr val="accent1"/>
            </a:fillRef>
            <a:effectRef idx="0">
              <a:schemeClr val="accent1"/>
            </a:effectRef>
            <a:fontRef idx="minor">
              <a:schemeClr val="tx1"/>
            </a:fontRef>
          </p:style>
        </p:cxnSp>
        <p:sp>
          <p:nvSpPr>
            <p:cNvPr id="16" name="Eingekerbter Richtungspfeil 29">
              <a:extLst>
                <a:ext uri="{FF2B5EF4-FFF2-40B4-BE49-F238E27FC236}">
                  <a16:creationId xmlns:a16="http://schemas.microsoft.com/office/drawing/2014/main" id="{A4600029-E40B-4FAC-BDEA-4C82CFF469F9}"/>
                </a:ext>
              </a:extLst>
            </p:cNvPr>
            <p:cNvSpPr/>
            <p:nvPr/>
          </p:nvSpPr>
          <p:spPr>
            <a:xfrm>
              <a:off x="5925672" y="6091576"/>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a:solidFill>
                  <a:schemeClr val="tx1"/>
                </a:solidFill>
              </a:endParaRPr>
            </a:p>
          </p:txBody>
        </p:sp>
      </p:grpSp>
      <p:pic>
        <p:nvPicPr>
          <p:cNvPr id="17" name="Picture 16">
            <a:extLst>
              <a:ext uri="{FF2B5EF4-FFF2-40B4-BE49-F238E27FC236}">
                <a16:creationId xmlns:a16="http://schemas.microsoft.com/office/drawing/2014/main" id="{CA0D71BC-D0A3-444E-8190-FBF3538937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0702" y="6381328"/>
            <a:ext cx="11767985" cy="469900"/>
          </a:xfrm>
          <a:prstGeom prst="rect">
            <a:avLst/>
          </a:prstGeom>
        </p:spPr>
      </p:pic>
      <p:sp>
        <p:nvSpPr>
          <p:cNvPr id="24" name="Rectangle 3">
            <a:extLst>
              <a:ext uri="{FF2B5EF4-FFF2-40B4-BE49-F238E27FC236}">
                <a16:creationId xmlns:a16="http://schemas.microsoft.com/office/drawing/2014/main" id="{6E5B364C-15F2-214B-B6C2-CD701955A417}"/>
              </a:ext>
            </a:extLst>
          </p:cNvPr>
          <p:cNvSpPr>
            <a:spLocks noChangeArrowheads="1"/>
          </p:cNvSpPr>
          <p:nvPr/>
        </p:nvSpPr>
        <p:spPr bwMode="auto">
          <a:xfrm>
            <a:off x="7298885" y="5301208"/>
            <a:ext cx="4723288" cy="620713"/>
          </a:xfrm>
          <a:prstGeom prst="rect">
            <a:avLst/>
          </a:prstGeom>
          <a:noFill/>
          <a:ln w="9525">
            <a:noFill/>
            <a:miter lim="800000"/>
            <a:headEnd/>
            <a:tailEnd/>
          </a:ln>
        </p:spPr>
        <p:txBody>
          <a:bodyPr lIns="0" tIns="0" rIns="0" bIns="0"/>
          <a:lstStyle/>
          <a:p>
            <a:r>
              <a:rPr lang="de-DE" dirty="0"/>
              <a:t>Fig. </a:t>
            </a:r>
            <a:r>
              <a:rPr lang="de-DE" dirty="0" err="1"/>
              <a:t>Accuracy</a:t>
            </a:r>
            <a:r>
              <a:rPr lang="de-DE" dirty="0"/>
              <a:t> rate </a:t>
            </a:r>
            <a:r>
              <a:rPr lang="de-DE" dirty="0" err="1"/>
              <a:t>of</a:t>
            </a:r>
            <a:r>
              <a:rPr lang="de-DE" dirty="0"/>
              <a:t> </a:t>
            </a:r>
            <a:r>
              <a:rPr lang="de-DE" dirty="0" err="1"/>
              <a:t>each</a:t>
            </a:r>
            <a:r>
              <a:rPr lang="de-DE" dirty="0"/>
              <a:t> </a:t>
            </a:r>
            <a:r>
              <a:rPr lang="de-DE" dirty="0" err="1"/>
              <a:t>question</a:t>
            </a:r>
            <a:r>
              <a:rPr lang="de-DE" dirty="0"/>
              <a:t> type </a:t>
            </a:r>
            <a:r>
              <a:rPr lang="de-DE" altLang="zh-CN" dirty="0" err="1"/>
              <a:t>using</a:t>
            </a:r>
            <a:r>
              <a:rPr lang="zh-CN" altLang="de-DE" dirty="0"/>
              <a:t> </a:t>
            </a:r>
            <a:r>
              <a:rPr lang="de-DE" dirty="0"/>
              <a:t>different </a:t>
            </a:r>
            <a:r>
              <a:rPr lang="de-DE" dirty="0" err="1"/>
              <a:t>visualization</a:t>
            </a:r>
            <a:r>
              <a:rPr lang="de-DE" dirty="0"/>
              <a:t> </a:t>
            </a:r>
            <a:r>
              <a:rPr lang="de-DE" dirty="0" err="1"/>
              <a:t>methods</a:t>
            </a:r>
            <a:r>
              <a:rPr lang="de-DE" dirty="0"/>
              <a:t> </a:t>
            </a:r>
            <a:endParaRPr lang="de-DE" sz="1600" dirty="0"/>
          </a:p>
          <a:p>
            <a:endParaRPr lang="de-DE" sz="1600" dirty="0"/>
          </a:p>
        </p:txBody>
      </p:sp>
      <p:sp>
        <p:nvSpPr>
          <p:cNvPr id="26" name="Content Placeholder 25">
            <a:extLst>
              <a:ext uri="{FF2B5EF4-FFF2-40B4-BE49-F238E27FC236}">
                <a16:creationId xmlns:a16="http://schemas.microsoft.com/office/drawing/2014/main" id="{32A27DF2-3010-4843-A6D5-1E2CF9563A16}"/>
              </a:ext>
            </a:extLst>
          </p:cNvPr>
          <p:cNvSpPr>
            <a:spLocks noGrp="1"/>
          </p:cNvSpPr>
          <p:nvPr>
            <p:ph idx="1"/>
          </p:nvPr>
        </p:nvSpPr>
        <p:spPr>
          <a:xfrm>
            <a:off x="522818" y="1052736"/>
            <a:ext cx="11142133" cy="4894263"/>
          </a:xfrm>
        </p:spPr>
        <p:txBody>
          <a:bodyPr/>
          <a:lstStyle/>
          <a:p>
            <a:pPr marL="0" indent="0">
              <a:buNone/>
            </a:pPr>
            <a:r>
              <a:rPr lang="de-DE" sz="2400" dirty="0"/>
              <a:t>Q2.4: </a:t>
            </a:r>
            <a:r>
              <a:rPr lang="de-DE" sz="2400" dirty="0" err="1"/>
              <a:t>Which</a:t>
            </a:r>
            <a:r>
              <a:rPr lang="de-DE" sz="2400" dirty="0"/>
              <a:t> pair </a:t>
            </a:r>
            <a:r>
              <a:rPr lang="de-DE" sz="2400" dirty="0" err="1"/>
              <a:t>of</a:t>
            </a:r>
            <a:r>
              <a:rPr lang="de-DE" sz="2400" dirty="0"/>
              <a:t> </a:t>
            </a:r>
            <a:r>
              <a:rPr lang="de-DE" sz="2400" dirty="0" err="1"/>
              <a:t>attributes</a:t>
            </a:r>
            <a:r>
              <a:rPr lang="de-DE" sz="2400" dirty="0"/>
              <a:t> </a:t>
            </a:r>
            <a:r>
              <a:rPr lang="de-DE" sz="2400" dirty="0" err="1"/>
              <a:t>has</a:t>
            </a:r>
            <a:r>
              <a:rPr lang="de-DE" sz="2400" dirty="0"/>
              <a:t> </a:t>
            </a:r>
            <a:r>
              <a:rPr lang="de-DE" sz="2400" dirty="0" err="1"/>
              <a:t>the</a:t>
            </a:r>
            <a:r>
              <a:rPr lang="de-DE" sz="2400" dirty="0"/>
              <a:t> </a:t>
            </a:r>
            <a:r>
              <a:rPr lang="de-DE" sz="2400" dirty="0" err="1"/>
              <a:t>biggest</a:t>
            </a:r>
            <a:r>
              <a:rPr lang="de-DE" sz="2400" dirty="0"/>
              <a:t> </a:t>
            </a:r>
            <a:r>
              <a:rPr lang="de-DE" sz="2400" dirty="0" err="1"/>
              <a:t>correlation</a:t>
            </a:r>
            <a:r>
              <a:rPr lang="de-DE" sz="2400" dirty="0"/>
              <a:t> at </a:t>
            </a:r>
            <a:r>
              <a:rPr lang="de-DE" sz="2400" i="1" u="sng" dirty="0" err="1"/>
              <a:t>Timestamp</a:t>
            </a:r>
            <a:r>
              <a:rPr lang="de-DE" sz="2400" i="1" u="sng" dirty="0"/>
              <a:t> T </a:t>
            </a:r>
            <a:r>
              <a:rPr lang="de-DE" sz="2400" dirty="0"/>
              <a:t>? </a:t>
            </a:r>
          </a:p>
          <a:p>
            <a:pPr marL="0" indent="0">
              <a:buNone/>
            </a:pPr>
            <a:endParaRPr lang="de-DE" sz="2400" dirty="0"/>
          </a:p>
        </p:txBody>
      </p:sp>
      <p:sp>
        <p:nvSpPr>
          <p:cNvPr id="25" name="Rounded Rectangle 24">
            <a:extLst>
              <a:ext uri="{FF2B5EF4-FFF2-40B4-BE49-F238E27FC236}">
                <a16:creationId xmlns:a16="http://schemas.microsoft.com/office/drawing/2014/main" id="{5ED4AB55-26F6-6645-87FB-81794C76856A}"/>
              </a:ext>
            </a:extLst>
          </p:cNvPr>
          <p:cNvSpPr/>
          <p:nvPr/>
        </p:nvSpPr>
        <p:spPr>
          <a:xfrm>
            <a:off x="5523142" y="1988840"/>
            <a:ext cx="3923689" cy="3312368"/>
          </a:xfrm>
          <a:prstGeom prst="roundRect">
            <a:avLst/>
          </a:prstGeom>
          <a:solidFill>
            <a:schemeClr val="accent3">
              <a:lumMod val="85000"/>
              <a:alpha val="9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a:extLst>
              <a:ext uri="{FF2B5EF4-FFF2-40B4-BE49-F238E27FC236}">
                <a16:creationId xmlns:a16="http://schemas.microsoft.com/office/drawing/2014/main" id="{2342FD89-6FA7-C44D-ACB3-22745A61F6AC}"/>
              </a:ext>
            </a:extLst>
          </p:cNvPr>
          <p:cNvSpPr/>
          <p:nvPr/>
        </p:nvSpPr>
        <p:spPr>
          <a:xfrm>
            <a:off x="3647728" y="1988840"/>
            <a:ext cx="1008112" cy="3312368"/>
          </a:xfrm>
          <a:prstGeom prst="roundRect">
            <a:avLst/>
          </a:prstGeom>
          <a:solidFill>
            <a:schemeClr val="accent3">
              <a:lumMod val="85000"/>
              <a:alpha val="9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42808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2CB13103-FA2F-D242-AF20-854223C08A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5600" y="1474574"/>
            <a:ext cx="7353176" cy="4546714"/>
          </a:xfrm>
          <a:prstGeom prst="rect">
            <a:avLst/>
          </a:prstGeom>
        </p:spPr>
      </p:pic>
      <p:sp>
        <p:nvSpPr>
          <p:cNvPr id="29698" name="Rectangle 2"/>
          <p:cNvSpPr>
            <a:spLocks noGrp="1" noChangeArrowheads="1"/>
          </p:cNvSpPr>
          <p:nvPr>
            <p:ph type="title"/>
          </p:nvPr>
        </p:nvSpPr>
        <p:spPr/>
        <p:txBody>
          <a:bodyPr/>
          <a:lstStyle/>
          <a:p>
            <a:r>
              <a:rPr lang="de-DE" altLang="zh-CN" dirty="0"/>
              <a:t>Evaluation</a:t>
            </a:r>
            <a:endParaRPr lang="de-DE" dirty="0"/>
          </a:p>
        </p:txBody>
      </p:sp>
      <p:grpSp>
        <p:nvGrpSpPr>
          <p:cNvPr id="4" name="Gruppieren 21">
            <a:extLst>
              <a:ext uri="{FF2B5EF4-FFF2-40B4-BE49-F238E27FC236}">
                <a16:creationId xmlns:a16="http://schemas.microsoft.com/office/drawing/2014/main" id="{AA131601-72E5-4228-A286-1E3E6D78B764}"/>
              </a:ext>
            </a:extLst>
          </p:cNvPr>
          <p:cNvGrpSpPr/>
          <p:nvPr/>
        </p:nvGrpSpPr>
        <p:grpSpPr>
          <a:xfrm>
            <a:off x="96000" y="5866557"/>
            <a:ext cx="12096000" cy="399396"/>
            <a:chOff x="25400" y="5986694"/>
            <a:chExt cx="9072000" cy="299547"/>
          </a:xfrm>
        </p:grpSpPr>
        <p:sp>
          <p:nvSpPr>
            <p:cNvPr id="5" name="Textfeld 13">
              <a:extLst>
                <a:ext uri="{FF2B5EF4-FFF2-40B4-BE49-F238E27FC236}">
                  <a16:creationId xmlns:a16="http://schemas.microsoft.com/office/drawing/2014/main" id="{2BCE988F-F02A-4D6D-B2E3-D098FA90D670}"/>
                </a:ext>
              </a:extLst>
            </p:cNvPr>
            <p:cNvSpPr txBox="1"/>
            <p:nvPr/>
          </p:nvSpPr>
          <p:spPr>
            <a:xfrm>
              <a:off x="1493183" y="6032322"/>
              <a:ext cx="950901"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de-DE" altLang="zh-CN" sz="1600" dirty="0" err="1"/>
                <a:t>Challenges</a:t>
              </a:r>
              <a:endParaRPr lang="en-US" sz="1600" dirty="0"/>
            </a:p>
          </p:txBody>
        </p:sp>
        <p:sp>
          <p:nvSpPr>
            <p:cNvPr id="6" name="Textfeld 14">
              <a:extLst>
                <a:ext uri="{FF2B5EF4-FFF2-40B4-BE49-F238E27FC236}">
                  <a16:creationId xmlns:a16="http://schemas.microsoft.com/office/drawing/2014/main" id="{C8E64975-DD4E-484D-9EF4-CB11AB9E264F}"/>
                </a:ext>
              </a:extLst>
            </p:cNvPr>
            <p:cNvSpPr txBox="1"/>
            <p:nvPr/>
          </p:nvSpPr>
          <p:spPr>
            <a:xfrm>
              <a:off x="6282440" y="6032325"/>
              <a:ext cx="916357"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1600" b="1" dirty="0"/>
                <a:t>Evaluation</a:t>
              </a:r>
            </a:p>
          </p:txBody>
        </p:sp>
        <p:sp>
          <p:nvSpPr>
            <p:cNvPr id="7" name="Textfeld 6">
              <a:extLst>
                <a:ext uri="{FF2B5EF4-FFF2-40B4-BE49-F238E27FC236}">
                  <a16:creationId xmlns:a16="http://schemas.microsoft.com/office/drawing/2014/main" id="{5B1D65DE-7E84-4D4A-AD1F-FC54B535CB1E}"/>
                </a:ext>
              </a:extLst>
            </p:cNvPr>
            <p:cNvSpPr txBox="1"/>
            <p:nvPr/>
          </p:nvSpPr>
          <p:spPr>
            <a:xfrm>
              <a:off x="3028301" y="6032323"/>
              <a:ext cx="1067456"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1600" dirty="0"/>
                <a:t>Related Work</a:t>
              </a:r>
            </a:p>
          </p:txBody>
        </p:sp>
        <p:sp>
          <p:nvSpPr>
            <p:cNvPr id="8" name="Textfeld 7">
              <a:extLst>
                <a:ext uri="{FF2B5EF4-FFF2-40B4-BE49-F238E27FC236}">
                  <a16:creationId xmlns:a16="http://schemas.microsoft.com/office/drawing/2014/main" id="{8544E219-3395-4D35-AB47-83E797162EF8}"/>
                </a:ext>
              </a:extLst>
            </p:cNvPr>
            <p:cNvSpPr txBox="1"/>
            <p:nvPr/>
          </p:nvSpPr>
          <p:spPr>
            <a:xfrm>
              <a:off x="7763010" y="6032321"/>
              <a:ext cx="1278028"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600" dirty="0"/>
                <a:t>Summary</a:t>
              </a:r>
            </a:p>
          </p:txBody>
        </p:sp>
        <p:sp>
          <p:nvSpPr>
            <p:cNvPr id="9" name="Textfeld 8">
              <a:extLst>
                <a:ext uri="{FF2B5EF4-FFF2-40B4-BE49-F238E27FC236}">
                  <a16:creationId xmlns:a16="http://schemas.microsoft.com/office/drawing/2014/main" id="{852888F9-9852-4482-8D86-9D678EB085AD}"/>
                </a:ext>
              </a:extLst>
            </p:cNvPr>
            <p:cNvSpPr txBox="1"/>
            <p:nvPr/>
          </p:nvSpPr>
          <p:spPr>
            <a:xfrm>
              <a:off x="179512" y="6032321"/>
              <a:ext cx="955711"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600" dirty="0"/>
                <a:t>Motivation</a:t>
              </a:r>
            </a:p>
          </p:txBody>
        </p:sp>
        <p:sp>
          <p:nvSpPr>
            <p:cNvPr id="10" name="Eingekerbter Richtungspfeil 23">
              <a:extLst>
                <a:ext uri="{FF2B5EF4-FFF2-40B4-BE49-F238E27FC236}">
                  <a16:creationId xmlns:a16="http://schemas.microsoft.com/office/drawing/2014/main" id="{C005311E-133F-493F-BFFC-C169B3CA8A86}"/>
                </a:ext>
              </a:extLst>
            </p:cNvPr>
            <p:cNvSpPr/>
            <p:nvPr/>
          </p:nvSpPr>
          <p:spPr>
            <a:xfrm>
              <a:off x="1234955" y="6091573"/>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dirty="0">
                <a:solidFill>
                  <a:schemeClr val="tx1"/>
                </a:solidFill>
              </a:endParaRPr>
            </a:p>
          </p:txBody>
        </p:sp>
        <p:sp>
          <p:nvSpPr>
            <p:cNvPr id="11" name="Eingekerbter Richtungspfeil 24">
              <a:extLst>
                <a:ext uri="{FF2B5EF4-FFF2-40B4-BE49-F238E27FC236}">
                  <a16:creationId xmlns:a16="http://schemas.microsoft.com/office/drawing/2014/main" id="{13B86617-4353-46AD-97C4-7F02A1BA1B80}"/>
                </a:ext>
              </a:extLst>
            </p:cNvPr>
            <p:cNvSpPr/>
            <p:nvPr/>
          </p:nvSpPr>
          <p:spPr>
            <a:xfrm>
              <a:off x="2577480" y="6091574"/>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a:solidFill>
                  <a:schemeClr val="tx1"/>
                </a:solidFill>
              </a:endParaRPr>
            </a:p>
          </p:txBody>
        </p:sp>
        <p:sp>
          <p:nvSpPr>
            <p:cNvPr id="12" name="Eingekerbter Richtungspfeil 25">
              <a:extLst>
                <a:ext uri="{FF2B5EF4-FFF2-40B4-BE49-F238E27FC236}">
                  <a16:creationId xmlns:a16="http://schemas.microsoft.com/office/drawing/2014/main" id="{40D0FAF6-EB9E-4EEF-BCBE-972523E34CB7}"/>
                </a:ext>
              </a:extLst>
            </p:cNvPr>
            <p:cNvSpPr/>
            <p:nvPr/>
          </p:nvSpPr>
          <p:spPr>
            <a:xfrm>
              <a:off x="4269488" y="6091575"/>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a:solidFill>
                  <a:schemeClr val="tx1"/>
                </a:solidFill>
              </a:endParaRPr>
            </a:p>
          </p:txBody>
        </p:sp>
        <p:sp>
          <p:nvSpPr>
            <p:cNvPr id="13" name="Textfeld 12">
              <a:extLst>
                <a:ext uri="{FF2B5EF4-FFF2-40B4-BE49-F238E27FC236}">
                  <a16:creationId xmlns:a16="http://schemas.microsoft.com/office/drawing/2014/main" id="{6910B1B0-7848-461D-A8EE-494297AF2C2C}"/>
                </a:ext>
              </a:extLst>
            </p:cNvPr>
            <p:cNvSpPr txBox="1"/>
            <p:nvPr/>
          </p:nvSpPr>
          <p:spPr>
            <a:xfrm>
              <a:off x="4788024" y="6032324"/>
              <a:ext cx="738424"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de-DE" altLang="zh-CN" sz="1600" dirty="0"/>
                <a:t>Interface</a:t>
              </a:r>
              <a:endParaRPr lang="en-US" sz="1600" dirty="0"/>
            </a:p>
          </p:txBody>
        </p:sp>
        <p:sp>
          <p:nvSpPr>
            <p:cNvPr id="14" name="Eingekerbter Richtungspfeil 27">
              <a:extLst>
                <a:ext uri="{FF2B5EF4-FFF2-40B4-BE49-F238E27FC236}">
                  <a16:creationId xmlns:a16="http://schemas.microsoft.com/office/drawing/2014/main" id="{C8C6383D-EFF4-4F8F-B7E7-55AA85D1E860}"/>
                </a:ext>
              </a:extLst>
            </p:cNvPr>
            <p:cNvSpPr/>
            <p:nvPr/>
          </p:nvSpPr>
          <p:spPr>
            <a:xfrm>
              <a:off x="7320057" y="6091577"/>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a:solidFill>
                  <a:schemeClr val="tx1"/>
                </a:solidFill>
              </a:endParaRPr>
            </a:p>
          </p:txBody>
        </p:sp>
        <p:cxnSp>
          <p:nvCxnSpPr>
            <p:cNvPr id="15" name="Gerade Verbindung 28">
              <a:extLst>
                <a:ext uri="{FF2B5EF4-FFF2-40B4-BE49-F238E27FC236}">
                  <a16:creationId xmlns:a16="http://schemas.microsoft.com/office/drawing/2014/main" id="{BE0E1948-1999-44A0-B261-866A1DF5995B}"/>
                </a:ext>
              </a:extLst>
            </p:cNvPr>
            <p:cNvCxnSpPr/>
            <p:nvPr/>
          </p:nvCxnSpPr>
          <p:spPr>
            <a:xfrm>
              <a:off x="25400" y="5986694"/>
              <a:ext cx="9072000" cy="1588"/>
            </a:xfrm>
            <a:prstGeom prst="line">
              <a:avLst/>
            </a:prstGeom>
            <a:ln w="41275">
              <a:solidFill>
                <a:schemeClr val="accent3">
                  <a:lumMod val="85000"/>
                </a:schemeClr>
              </a:solidFill>
            </a:ln>
          </p:spPr>
          <p:style>
            <a:lnRef idx="1">
              <a:schemeClr val="accent1"/>
            </a:lnRef>
            <a:fillRef idx="0">
              <a:schemeClr val="accent1"/>
            </a:fillRef>
            <a:effectRef idx="0">
              <a:schemeClr val="accent1"/>
            </a:effectRef>
            <a:fontRef idx="minor">
              <a:schemeClr val="tx1"/>
            </a:fontRef>
          </p:style>
        </p:cxnSp>
        <p:sp>
          <p:nvSpPr>
            <p:cNvPr id="16" name="Eingekerbter Richtungspfeil 29">
              <a:extLst>
                <a:ext uri="{FF2B5EF4-FFF2-40B4-BE49-F238E27FC236}">
                  <a16:creationId xmlns:a16="http://schemas.microsoft.com/office/drawing/2014/main" id="{A4600029-E40B-4FAC-BDEA-4C82CFF469F9}"/>
                </a:ext>
              </a:extLst>
            </p:cNvPr>
            <p:cNvSpPr/>
            <p:nvPr/>
          </p:nvSpPr>
          <p:spPr>
            <a:xfrm>
              <a:off x="5925672" y="6091576"/>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a:solidFill>
                  <a:schemeClr val="tx1"/>
                </a:solidFill>
              </a:endParaRPr>
            </a:p>
          </p:txBody>
        </p:sp>
      </p:grpSp>
      <p:pic>
        <p:nvPicPr>
          <p:cNvPr id="17" name="Picture 16">
            <a:extLst>
              <a:ext uri="{FF2B5EF4-FFF2-40B4-BE49-F238E27FC236}">
                <a16:creationId xmlns:a16="http://schemas.microsoft.com/office/drawing/2014/main" id="{CA0D71BC-D0A3-444E-8190-FBF3538937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0702" y="6381328"/>
            <a:ext cx="11767985" cy="469900"/>
          </a:xfrm>
          <a:prstGeom prst="rect">
            <a:avLst/>
          </a:prstGeom>
        </p:spPr>
      </p:pic>
      <p:sp>
        <p:nvSpPr>
          <p:cNvPr id="24" name="Rectangle 3">
            <a:extLst>
              <a:ext uri="{FF2B5EF4-FFF2-40B4-BE49-F238E27FC236}">
                <a16:creationId xmlns:a16="http://schemas.microsoft.com/office/drawing/2014/main" id="{6E5B364C-15F2-214B-B6C2-CD701955A417}"/>
              </a:ext>
            </a:extLst>
          </p:cNvPr>
          <p:cNvSpPr>
            <a:spLocks noChangeArrowheads="1"/>
          </p:cNvSpPr>
          <p:nvPr/>
        </p:nvSpPr>
        <p:spPr bwMode="auto">
          <a:xfrm>
            <a:off x="7298885" y="5301208"/>
            <a:ext cx="4723288" cy="620713"/>
          </a:xfrm>
          <a:prstGeom prst="rect">
            <a:avLst/>
          </a:prstGeom>
          <a:noFill/>
          <a:ln w="9525">
            <a:noFill/>
            <a:miter lim="800000"/>
            <a:headEnd/>
            <a:tailEnd/>
          </a:ln>
        </p:spPr>
        <p:txBody>
          <a:bodyPr lIns="0" tIns="0" rIns="0" bIns="0"/>
          <a:lstStyle/>
          <a:p>
            <a:r>
              <a:rPr lang="de-DE" dirty="0"/>
              <a:t>Fig. </a:t>
            </a:r>
            <a:r>
              <a:rPr lang="de-DE" dirty="0" err="1"/>
              <a:t>Accuracy</a:t>
            </a:r>
            <a:r>
              <a:rPr lang="de-DE" dirty="0"/>
              <a:t> rate </a:t>
            </a:r>
            <a:r>
              <a:rPr lang="de-DE" dirty="0" err="1"/>
              <a:t>of</a:t>
            </a:r>
            <a:r>
              <a:rPr lang="de-DE" dirty="0"/>
              <a:t> </a:t>
            </a:r>
            <a:r>
              <a:rPr lang="de-DE" dirty="0" err="1"/>
              <a:t>each</a:t>
            </a:r>
            <a:r>
              <a:rPr lang="de-DE" dirty="0"/>
              <a:t> </a:t>
            </a:r>
            <a:r>
              <a:rPr lang="de-DE" dirty="0" err="1"/>
              <a:t>question</a:t>
            </a:r>
            <a:r>
              <a:rPr lang="de-DE" dirty="0"/>
              <a:t> type </a:t>
            </a:r>
            <a:r>
              <a:rPr lang="de-DE" altLang="zh-CN" dirty="0" err="1"/>
              <a:t>using</a:t>
            </a:r>
            <a:r>
              <a:rPr lang="zh-CN" altLang="de-DE" dirty="0"/>
              <a:t> </a:t>
            </a:r>
            <a:r>
              <a:rPr lang="de-DE" dirty="0"/>
              <a:t>different </a:t>
            </a:r>
            <a:r>
              <a:rPr lang="de-DE" dirty="0" err="1"/>
              <a:t>visualization</a:t>
            </a:r>
            <a:r>
              <a:rPr lang="de-DE" dirty="0"/>
              <a:t> </a:t>
            </a:r>
            <a:r>
              <a:rPr lang="de-DE" dirty="0" err="1"/>
              <a:t>methods</a:t>
            </a:r>
            <a:r>
              <a:rPr lang="de-DE" dirty="0"/>
              <a:t> </a:t>
            </a:r>
            <a:endParaRPr lang="de-DE" sz="1600" dirty="0"/>
          </a:p>
          <a:p>
            <a:endParaRPr lang="de-DE" sz="1600" dirty="0"/>
          </a:p>
        </p:txBody>
      </p:sp>
      <p:sp>
        <p:nvSpPr>
          <p:cNvPr id="26" name="Content Placeholder 25">
            <a:extLst>
              <a:ext uri="{FF2B5EF4-FFF2-40B4-BE49-F238E27FC236}">
                <a16:creationId xmlns:a16="http://schemas.microsoft.com/office/drawing/2014/main" id="{32A27DF2-3010-4843-A6D5-1E2CF9563A16}"/>
              </a:ext>
            </a:extLst>
          </p:cNvPr>
          <p:cNvSpPr>
            <a:spLocks noGrp="1"/>
          </p:cNvSpPr>
          <p:nvPr>
            <p:ph idx="1"/>
          </p:nvPr>
        </p:nvSpPr>
        <p:spPr>
          <a:xfrm>
            <a:off x="522818" y="1052736"/>
            <a:ext cx="11142133" cy="4894263"/>
          </a:xfrm>
        </p:spPr>
        <p:txBody>
          <a:bodyPr/>
          <a:lstStyle/>
          <a:p>
            <a:pPr marL="0" indent="0">
              <a:buNone/>
            </a:pPr>
            <a:r>
              <a:rPr lang="de-DE" sz="2400" dirty="0"/>
              <a:t>Q2.5: </a:t>
            </a:r>
            <a:r>
              <a:rPr lang="de-DE" sz="2400" dirty="0" err="1"/>
              <a:t>Which</a:t>
            </a:r>
            <a:r>
              <a:rPr lang="de-DE" sz="2400" dirty="0"/>
              <a:t> pair </a:t>
            </a:r>
            <a:r>
              <a:rPr lang="de-DE" sz="2400" dirty="0" err="1"/>
              <a:t>of</a:t>
            </a:r>
            <a:r>
              <a:rPr lang="de-DE" sz="2400" dirty="0"/>
              <a:t> </a:t>
            </a:r>
            <a:r>
              <a:rPr lang="de-DE" sz="2400" dirty="0" err="1"/>
              <a:t>attributes</a:t>
            </a:r>
            <a:r>
              <a:rPr lang="de-DE" sz="2400" dirty="0"/>
              <a:t> </a:t>
            </a:r>
            <a:r>
              <a:rPr lang="de-DE" sz="2400" dirty="0" err="1"/>
              <a:t>has</a:t>
            </a:r>
            <a:r>
              <a:rPr lang="de-DE" sz="2400" dirty="0"/>
              <a:t> </a:t>
            </a:r>
            <a:r>
              <a:rPr lang="de-DE" sz="2400" dirty="0" err="1"/>
              <a:t>the</a:t>
            </a:r>
            <a:r>
              <a:rPr lang="de-DE" sz="2400" dirty="0"/>
              <a:t> </a:t>
            </a:r>
            <a:r>
              <a:rPr lang="de-DE" sz="2400" dirty="0" err="1"/>
              <a:t>smallest</a:t>
            </a:r>
            <a:r>
              <a:rPr lang="de-DE" sz="2400" dirty="0"/>
              <a:t> </a:t>
            </a:r>
            <a:r>
              <a:rPr lang="de-DE" sz="2400" dirty="0" err="1"/>
              <a:t>correlation</a:t>
            </a:r>
            <a:r>
              <a:rPr lang="de-DE" sz="2400" dirty="0"/>
              <a:t> at </a:t>
            </a:r>
            <a:r>
              <a:rPr lang="de-DE" sz="2400" i="1" u="sng" dirty="0" err="1"/>
              <a:t>Timestamp</a:t>
            </a:r>
            <a:r>
              <a:rPr lang="de-DE" sz="2400" i="1" u="sng" dirty="0"/>
              <a:t> T </a:t>
            </a:r>
            <a:r>
              <a:rPr lang="de-DE" sz="2400" dirty="0"/>
              <a:t>? </a:t>
            </a:r>
          </a:p>
          <a:p>
            <a:pPr marL="0" indent="0">
              <a:buNone/>
            </a:pPr>
            <a:endParaRPr lang="de-DE" sz="2400" dirty="0"/>
          </a:p>
        </p:txBody>
      </p:sp>
      <p:sp>
        <p:nvSpPr>
          <p:cNvPr id="21" name="Rounded Rectangle 20">
            <a:extLst>
              <a:ext uri="{FF2B5EF4-FFF2-40B4-BE49-F238E27FC236}">
                <a16:creationId xmlns:a16="http://schemas.microsoft.com/office/drawing/2014/main" id="{66D1E56F-6024-A949-A6C0-5672095E1316}"/>
              </a:ext>
            </a:extLst>
          </p:cNvPr>
          <p:cNvSpPr/>
          <p:nvPr/>
        </p:nvSpPr>
        <p:spPr>
          <a:xfrm>
            <a:off x="3647728" y="1988840"/>
            <a:ext cx="1875415" cy="3312368"/>
          </a:xfrm>
          <a:prstGeom prst="roundRect">
            <a:avLst/>
          </a:prstGeom>
          <a:solidFill>
            <a:schemeClr val="accent3">
              <a:lumMod val="85000"/>
              <a:alpha val="9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a:extLst>
              <a:ext uri="{FF2B5EF4-FFF2-40B4-BE49-F238E27FC236}">
                <a16:creationId xmlns:a16="http://schemas.microsoft.com/office/drawing/2014/main" id="{80F20D40-D011-384B-9F90-4DBF4D167C5F}"/>
              </a:ext>
            </a:extLst>
          </p:cNvPr>
          <p:cNvSpPr/>
          <p:nvPr/>
        </p:nvSpPr>
        <p:spPr>
          <a:xfrm>
            <a:off x="6528048" y="1988840"/>
            <a:ext cx="2915577" cy="3312368"/>
          </a:xfrm>
          <a:prstGeom prst="roundRect">
            <a:avLst/>
          </a:prstGeom>
          <a:solidFill>
            <a:schemeClr val="accent3">
              <a:lumMod val="85000"/>
              <a:alpha val="9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15242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125A4A36-40BB-6B4A-A0DB-6D20D71442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5600" y="1474574"/>
            <a:ext cx="7353176" cy="4546714"/>
          </a:xfrm>
          <a:prstGeom prst="rect">
            <a:avLst/>
          </a:prstGeom>
        </p:spPr>
      </p:pic>
      <p:sp>
        <p:nvSpPr>
          <p:cNvPr id="29698" name="Rectangle 2"/>
          <p:cNvSpPr>
            <a:spLocks noGrp="1" noChangeArrowheads="1"/>
          </p:cNvSpPr>
          <p:nvPr>
            <p:ph type="title"/>
          </p:nvPr>
        </p:nvSpPr>
        <p:spPr>
          <a:xfrm>
            <a:off x="520702" y="218539"/>
            <a:ext cx="9215967" cy="618173"/>
          </a:xfrm>
        </p:spPr>
        <p:txBody>
          <a:bodyPr/>
          <a:lstStyle/>
          <a:p>
            <a:r>
              <a:rPr lang="de-DE" altLang="zh-CN" dirty="0"/>
              <a:t>Evaluation</a:t>
            </a:r>
            <a:endParaRPr lang="de-DE" dirty="0"/>
          </a:p>
        </p:txBody>
      </p:sp>
      <p:grpSp>
        <p:nvGrpSpPr>
          <p:cNvPr id="4" name="Gruppieren 21">
            <a:extLst>
              <a:ext uri="{FF2B5EF4-FFF2-40B4-BE49-F238E27FC236}">
                <a16:creationId xmlns:a16="http://schemas.microsoft.com/office/drawing/2014/main" id="{AA131601-72E5-4228-A286-1E3E6D78B764}"/>
              </a:ext>
            </a:extLst>
          </p:cNvPr>
          <p:cNvGrpSpPr/>
          <p:nvPr/>
        </p:nvGrpSpPr>
        <p:grpSpPr>
          <a:xfrm>
            <a:off x="96000" y="5866557"/>
            <a:ext cx="12096000" cy="399396"/>
            <a:chOff x="25400" y="5986694"/>
            <a:chExt cx="9072000" cy="299547"/>
          </a:xfrm>
        </p:grpSpPr>
        <p:sp>
          <p:nvSpPr>
            <p:cNvPr id="5" name="Textfeld 13">
              <a:extLst>
                <a:ext uri="{FF2B5EF4-FFF2-40B4-BE49-F238E27FC236}">
                  <a16:creationId xmlns:a16="http://schemas.microsoft.com/office/drawing/2014/main" id="{2BCE988F-F02A-4D6D-B2E3-D098FA90D670}"/>
                </a:ext>
              </a:extLst>
            </p:cNvPr>
            <p:cNvSpPr txBox="1"/>
            <p:nvPr/>
          </p:nvSpPr>
          <p:spPr>
            <a:xfrm>
              <a:off x="1493183" y="6032322"/>
              <a:ext cx="950901"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de-DE" altLang="zh-CN" sz="1600" dirty="0" err="1"/>
                <a:t>Challenges</a:t>
              </a:r>
              <a:endParaRPr lang="en-US" sz="1600" dirty="0"/>
            </a:p>
          </p:txBody>
        </p:sp>
        <p:sp>
          <p:nvSpPr>
            <p:cNvPr id="6" name="Textfeld 14">
              <a:extLst>
                <a:ext uri="{FF2B5EF4-FFF2-40B4-BE49-F238E27FC236}">
                  <a16:creationId xmlns:a16="http://schemas.microsoft.com/office/drawing/2014/main" id="{C8E64975-DD4E-484D-9EF4-CB11AB9E264F}"/>
                </a:ext>
              </a:extLst>
            </p:cNvPr>
            <p:cNvSpPr txBox="1"/>
            <p:nvPr/>
          </p:nvSpPr>
          <p:spPr>
            <a:xfrm>
              <a:off x="6282440" y="6032325"/>
              <a:ext cx="916357"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1600" b="1" dirty="0"/>
                <a:t>Evaluation</a:t>
              </a:r>
            </a:p>
          </p:txBody>
        </p:sp>
        <p:sp>
          <p:nvSpPr>
            <p:cNvPr id="7" name="Textfeld 6">
              <a:extLst>
                <a:ext uri="{FF2B5EF4-FFF2-40B4-BE49-F238E27FC236}">
                  <a16:creationId xmlns:a16="http://schemas.microsoft.com/office/drawing/2014/main" id="{5B1D65DE-7E84-4D4A-AD1F-FC54B535CB1E}"/>
                </a:ext>
              </a:extLst>
            </p:cNvPr>
            <p:cNvSpPr txBox="1"/>
            <p:nvPr/>
          </p:nvSpPr>
          <p:spPr>
            <a:xfrm>
              <a:off x="3028301" y="6032323"/>
              <a:ext cx="1067456"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1600" dirty="0"/>
                <a:t>Related Work</a:t>
              </a:r>
            </a:p>
          </p:txBody>
        </p:sp>
        <p:sp>
          <p:nvSpPr>
            <p:cNvPr id="8" name="Textfeld 7">
              <a:extLst>
                <a:ext uri="{FF2B5EF4-FFF2-40B4-BE49-F238E27FC236}">
                  <a16:creationId xmlns:a16="http://schemas.microsoft.com/office/drawing/2014/main" id="{8544E219-3395-4D35-AB47-83E797162EF8}"/>
                </a:ext>
              </a:extLst>
            </p:cNvPr>
            <p:cNvSpPr txBox="1"/>
            <p:nvPr/>
          </p:nvSpPr>
          <p:spPr>
            <a:xfrm>
              <a:off x="7763010" y="6032321"/>
              <a:ext cx="1278028"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600" dirty="0"/>
                <a:t>Summary</a:t>
              </a:r>
            </a:p>
          </p:txBody>
        </p:sp>
        <p:sp>
          <p:nvSpPr>
            <p:cNvPr id="9" name="Textfeld 8">
              <a:extLst>
                <a:ext uri="{FF2B5EF4-FFF2-40B4-BE49-F238E27FC236}">
                  <a16:creationId xmlns:a16="http://schemas.microsoft.com/office/drawing/2014/main" id="{852888F9-9852-4482-8D86-9D678EB085AD}"/>
                </a:ext>
              </a:extLst>
            </p:cNvPr>
            <p:cNvSpPr txBox="1"/>
            <p:nvPr/>
          </p:nvSpPr>
          <p:spPr>
            <a:xfrm>
              <a:off x="179512" y="6032321"/>
              <a:ext cx="955711"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600" dirty="0"/>
                <a:t>Motivation</a:t>
              </a:r>
            </a:p>
          </p:txBody>
        </p:sp>
        <p:sp>
          <p:nvSpPr>
            <p:cNvPr id="10" name="Eingekerbter Richtungspfeil 23">
              <a:extLst>
                <a:ext uri="{FF2B5EF4-FFF2-40B4-BE49-F238E27FC236}">
                  <a16:creationId xmlns:a16="http://schemas.microsoft.com/office/drawing/2014/main" id="{C005311E-133F-493F-BFFC-C169B3CA8A86}"/>
                </a:ext>
              </a:extLst>
            </p:cNvPr>
            <p:cNvSpPr/>
            <p:nvPr/>
          </p:nvSpPr>
          <p:spPr>
            <a:xfrm>
              <a:off x="1234955" y="6091573"/>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dirty="0">
                <a:solidFill>
                  <a:schemeClr val="tx1"/>
                </a:solidFill>
              </a:endParaRPr>
            </a:p>
          </p:txBody>
        </p:sp>
        <p:sp>
          <p:nvSpPr>
            <p:cNvPr id="11" name="Eingekerbter Richtungspfeil 24">
              <a:extLst>
                <a:ext uri="{FF2B5EF4-FFF2-40B4-BE49-F238E27FC236}">
                  <a16:creationId xmlns:a16="http://schemas.microsoft.com/office/drawing/2014/main" id="{13B86617-4353-46AD-97C4-7F02A1BA1B80}"/>
                </a:ext>
              </a:extLst>
            </p:cNvPr>
            <p:cNvSpPr/>
            <p:nvPr/>
          </p:nvSpPr>
          <p:spPr>
            <a:xfrm>
              <a:off x="2577480" y="6091574"/>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a:solidFill>
                  <a:schemeClr val="tx1"/>
                </a:solidFill>
              </a:endParaRPr>
            </a:p>
          </p:txBody>
        </p:sp>
        <p:sp>
          <p:nvSpPr>
            <p:cNvPr id="12" name="Eingekerbter Richtungspfeil 25">
              <a:extLst>
                <a:ext uri="{FF2B5EF4-FFF2-40B4-BE49-F238E27FC236}">
                  <a16:creationId xmlns:a16="http://schemas.microsoft.com/office/drawing/2014/main" id="{40D0FAF6-EB9E-4EEF-BCBE-972523E34CB7}"/>
                </a:ext>
              </a:extLst>
            </p:cNvPr>
            <p:cNvSpPr/>
            <p:nvPr/>
          </p:nvSpPr>
          <p:spPr>
            <a:xfrm>
              <a:off x="4269488" y="6091575"/>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a:solidFill>
                  <a:schemeClr val="tx1"/>
                </a:solidFill>
              </a:endParaRPr>
            </a:p>
          </p:txBody>
        </p:sp>
        <p:sp>
          <p:nvSpPr>
            <p:cNvPr id="13" name="Textfeld 12">
              <a:extLst>
                <a:ext uri="{FF2B5EF4-FFF2-40B4-BE49-F238E27FC236}">
                  <a16:creationId xmlns:a16="http://schemas.microsoft.com/office/drawing/2014/main" id="{6910B1B0-7848-461D-A8EE-494297AF2C2C}"/>
                </a:ext>
              </a:extLst>
            </p:cNvPr>
            <p:cNvSpPr txBox="1"/>
            <p:nvPr/>
          </p:nvSpPr>
          <p:spPr>
            <a:xfrm>
              <a:off x="4788024" y="6032324"/>
              <a:ext cx="738424"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de-DE" altLang="zh-CN" sz="1600" dirty="0"/>
                <a:t>Interface</a:t>
              </a:r>
              <a:endParaRPr lang="en-US" sz="1600" dirty="0"/>
            </a:p>
          </p:txBody>
        </p:sp>
        <p:sp>
          <p:nvSpPr>
            <p:cNvPr id="14" name="Eingekerbter Richtungspfeil 27">
              <a:extLst>
                <a:ext uri="{FF2B5EF4-FFF2-40B4-BE49-F238E27FC236}">
                  <a16:creationId xmlns:a16="http://schemas.microsoft.com/office/drawing/2014/main" id="{C8C6383D-EFF4-4F8F-B7E7-55AA85D1E860}"/>
                </a:ext>
              </a:extLst>
            </p:cNvPr>
            <p:cNvSpPr/>
            <p:nvPr/>
          </p:nvSpPr>
          <p:spPr>
            <a:xfrm>
              <a:off x="7320057" y="6091577"/>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a:solidFill>
                  <a:schemeClr val="tx1"/>
                </a:solidFill>
              </a:endParaRPr>
            </a:p>
          </p:txBody>
        </p:sp>
        <p:cxnSp>
          <p:nvCxnSpPr>
            <p:cNvPr id="15" name="Gerade Verbindung 28">
              <a:extLst>
                <a:ext uri="{FF2B5EF4-FFF2-40B4-BE49-F238E27FC236}">
                  <a16:creationId xmlns:a16="http://schemas.microsoft.com/office/drawing/2014/main" id="{BE0E1948-1999-44A0-B261-866A1DF5995B}"/>
                </a:ext>
              </a:extLst>
            </p:cNvPr>
            <p:cNvCxnSpPr/>
            <p:nvPr/>
          </p:nvCxnSpPr>
          <p:spPr>
            <a:xfrm>
              <a:off x="25400" y="5986694"/>
              <a:ext cx="9072000" cy="1588"/>
            </a:xfrm>
            <a:prstGeom prst="line">
              <a:avLst/>
            </a:prstGeom>
            <a:ln w="41275">
              <a:solidFill>
                <a:schemeClr val="accent3">
                  <a:lumMod val="85000"/>
                </a:schemeClr>
              </a:solidFill>
            </a:ln>
          </p:spPr>
          <p:style>
            <a:lnRef idx="1">
              <a:schemeClr val="accent1"/>
            </a:lnRef>
            <a:fillRef idx="0">
              <a:schemeClr val="accent1"/>
            </a:fillRef>
            <a:effectRef idx="0">
              <a:schemeClr val="accent1"/>
            </a:effectRef>
            <a:fontRef idx="minor">
              <a:schemeClr val="tx1"/>
            </a:fontRef>
          </p:style>
        </p:cxnSp>
        <p:sp>
          <p:nvSpPr>
            <p:cNvPr id="16" name="Eingekerbter Richtungspfeil 29">
              <a:extLst>
                <a:ext uri="{FF2B5EF4-FFF2-40B4-BE49-F238E27FC236}">
                  <a16:creationId xmlns:a16="http://schemas.microsoft.com/office/drawing/2014/main" id="{A4600029-E40B-4FAC-BDEA-4C82CFF469F9}"/>
                </a:ext>
              </a:extLst>
            </p:cNvPr>
            <p:cNvSpPr/>
            <p:nvPr/>
          </p:nvSpPr>
          <p:spPr>
            <a:xfrm>
              <a:off x="5925672" y="6091576"/>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a:solidFill>
                  <a:schemeClr val="tx1"/>
                </a:solidFill>
              </a:endParaRPr>
            </a:p>
          </p:txBody>
        </p:sp>
      </p:grpSp>
      <p:pic>
        <p:nvPicPr>
          <p:cNvPr id="17" name="Picture 16">
            <a:extLst>
              <a:ext uri="{FF2B5EF4-FFF2-40B4-BE49-F238E27FC236}">
                <a16:creationId xmlns:a16="http://schemas.microsoft.com/office/drawing/2014/main" id="{CA0D71BC-D0A3-444E-8190-FBF3538937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0702" y="6381328"/>
            <a:ext cx="11767985" cy="469900"/>
          </a:xfrm>
          <a:prstGeom prst="rect">
            <a:avLst/>
          </a:prstGeom>
        </p:spPr>
      </p:pic>
      <p:sp>
        <p:nvSpPr>
          <p:cNvPr id="24" name="Rectangle 3">
            <a:extLst>
              <a:ext uri="{FF2B5EF4-FFF2-40B4-BE49-F238E27FC236}">
                <a16:creationId xmlns:a16="http://schemas.microsoft.com/office/drawing/2014/main" id="{6E5B364C-15F2-214B-B6C2-CD701955A417}"/>
              </a:ext>
            </a:extLst>
          </p:cNvPr>
          <p:cNvSpPr>
            <a:spLocks noChangeArrowheads="1"/>
          </p:cNvSpPr>
          <p:nvPr/>
        </p:nvSpPr>
        <p:spPr bwMode="auto">
          <a:xfrm>
            <a:off x="7298885" y="5301208"/>
            <a:ext cx="4723288" cy="620713"/>
          </a:xfrm>
          <a:prstGeom prst="rect">
            <a:avLst/>
          </a:prstGeom>
          <a:noFill/>
          <a:ln w="9525">
            <a:noFill/>
            <a:miter lim="800000"/>
            <a:headEnd/>
            <a:tailEnd/>
          </a:ln>
        </p:spPr>
        <p:txBody>
          <a:bodyPr lIns="0" tIns="0" rIns="0" bIns="0"/>
          <a:lstStyle/>
          <a:p>
            <a:r>
              <a:rPr lang="de-DE" dirty="0"/>
              <a:t>Fig. </a:t>
            </a:r>
            <a:r>
              <a:rPr lang="de-DE" dirty="0" err="1"/>
              <a:t>Accuracy</a:t>
            </a:r>
            <a:r>
              <a:rPr lang="de-DE" dirty="0"/>
              <a:t> rate </a:t>
            </a:r>
            <a:r>
              <a:rPr lang="de-DE" dirty="0" err="1"/>
              <a:t>of</a:t>
            </a:r>
            <a:r>
              <a:rPr lang="de-DE" dirty="0"/>
              <a:t> </a:t>
            </a:r>
            <a:r>
              <a:rPr lang="de-DE" dirty="0" err="1"/>
              <a:t>each</a:t>
            </a:r>
            <a:r>
              <a:rPr lang="de-DE" dirty="0"/>
              <a:t> </a:t>
            </a:r>
            <a:r>
              <a:rPr lang="de-DE" dirty="0" err="1"/>
              <a:t>question</a:t>
            </a:r>
            <a:r>
              <a:rPr lang="de-DE" dirty="0"/>
              <a:t> type </a:t>
            </a:r>
            <a:r>
              <a:rPr lang="de-DE" altLang="zh-CN" dirty="0" err="1"/>
              <a:t>using</a:t>
            </a:r>
            <a:r>
              <a:rPr lang="zh-CN" altLang="de-DE" dirty="0"/>
              <a:t> </a:t>
            </a:r>
            <a:r>
              <a:rPr lang="de-DE" dirty="0"/>
              <a:t>different </a:t>
            </a:r>
            <a:r>
              <a:rPr lang="de-DE" dirty="0" err="1"/>
              <a:t>visualization</a:t>
            </a:r>
            <a:r>
              <a:rPr lang="de-DE" dirty="0"/>
              <a:t> </a:t>
            </a:r>
            <a:r>
              <a:rPr lang="de-DE" dirty="0" err="1"/>
              <a:t>methods</a:t>
            </a:r>
            <a:r>
              <a:rPr lang="de-DE" dirty="0"/>
              <a:t> </a:t>
            </a:r>
            <a:endParaRPr lang="de-DE" sz="1600" dirty="0"/>
          </a:p>
          <a:p>
            <a:endParaRPr lang="de-DE" sz="1600" dirty="0"/>
          </a:p>
        </p:txBody>
      </p:sp>
      <p:sp>
        <p:nvSpPr>
          <p:cNvPr id="26" name="Content Placeholder 25">
            <a:extLst>
              <a:ext uri="{FF2B5EF4-FFF2-40B4-BE49-F238E27FC236}">
                <a16:creationId xmlns:a16="http://schemas.microsoft.com/office/drawing/2014/main" id="{32A27DF2-3010-4843-A6D5-1E2CF9563A16}"/>
              </a:ext>
            </a:extLst>
          </p:cNvPr>
          <p:cNvSpPr>
            <a:spLocks noGrp="1"/>
          </p:cNvSpPr>
          <p:nvPr>
            <p:ph idx="1"/>
          </p:nvPr>
        </p:nvSpPr>
        <p:spPr>
          <a:xfrm>
            <a:off x="522818" y="836712"/>
            <a:ext cx="11142133" cy="4894263"/>
          </a:xfrm>
        </p:spPr>
        <p:txBody>
          <a:bodyPr/>
          <a:lstStyle/>
          <a:p>
            <a:pPr marL="0" indent="0">
              <a:buNone/>
            </a:pPr>
            <a:r>
              <a:rPr lang="de-DE" sz="2400" dirty="0"/>
              <a:t>Q2.6: The </a:t>
            </a:r>
            <a:r>
              <a:rPr lang="de-DE" sz="2400" dirty="0" err="1"/>
              <a:t>following</a:t>
            </a:r>
            <a:r>
              <a:rPr lang="de-DE" sz="2400" dirty="0"/>
              <a:t> </a:t>
            </a:r>
            <a:r>
              <a:rPr lang="de-DE" sz="2400" dirty="0" err="1"/>
              <a:t>statement</a:t>
            </a:r>
            <a:r>
              <a:rPr lang="de-DE" sz="2400" dirty="0"/>
              <a:t> </a:t>
            </a:r>
            <a:r>
              <a:rPr lang="de-DE" sz="2400" dirty="0" err="1"/>
              <a:t>is</a:t>
            </a:r>
            <a:r>
              <a:rPr lang="de-DE" sz="2400" dirty="0"/>
              <a:t> </a:t>
            </a:r>
            <a:r>
              <a:rPr lang="de-DE" sz="2400" dirty="0" err="1"/>
              <a:t>true</a:t>
            </a:r>
            <a:r>
              <a:rPr lang="de-DE" sz="2400" dirty="0"/>
              <a:t> </a:t>
            </a:r>
            <a:r>
              <a:rPr lang="de-DE" sz="2400" dirty="0" err="1"/>
              <a:t>or</a:t>
            </a:r>
            <a:r>
              <a:rPr lang="de-DE" sz="2400" dirty="0"/>
              <a:t> </a:t>
            </a:r>
            <a:r>
              <a:rPr lang="de-DE" sz="2400" dirty="0" err="1"/>
              <a:t>false</a:t>
            </a:r>
            <a:r>
              <a:rPr lang="de-DE" sz="2400" dirty="0"/>
              <a:t>: “The </a:t>
            </a:r>
            <a:r>
              <a:rPr lang="de-DE" sz="2400" dirty="0" err="1"/>
              <a:t>correlation</a:t>
            </a:r>
            <a:r>
              <a:rPr lang="de-DE" sz="2400" dirty="0"/>
              <a:t> </a:t>
            </a:r>
            <a:r>
              <a:rPr lang="de-DE" sz="2400" dirty="0" err="1"/>
              <a:t>value</a:t>
            </a:r>
            <a:r>
              <a:rPr lang="de-DE" sz="2400" dirty="0"/>
              <a:t>           </a:t>
            </a:r>
            <a:r>
              <a:rPr lang="de-DE" sz="2400" dirty="0" err="1"/>
              <a:t>between</a:t>
            </a:r>
            <a:r>
              <a:rPr lang="de-DE" sz="2400" dirty="0"/>
              <a:t> </a:t>
            </a:r>
            <a:r>
              <a:rPr lang="de-DE" sz="2400" i="1" u="sng" dirty="0"/>
              <a:t>Attribute A</a:t>
            </a:r>
            <a:r>
              <a:rPr lang="de-DE" sz="2400" dirty="0"/>
              <a:t> </a:t>
            </a:r>
            <a:r>
              <a:rPr lang="de-DE" sz="2400" dirty="0" err="1"/>
              <a:t>and</a:t>
            </a:r>
            <a:r>
              <a:rPr lang="de-DE" sz="2400" dirty="0"/>
              <a:t> </a:t>
            </a:r>
            <a:r>
              <a:rPr lang="de-DE" sz="2400" i="1" u="sng" dirty="0"/>
              <a:t>Attribute B</a:t>
            </a:r>
            <a:r>
              <a:rPr lang="de-DE" sz="2400" dirty="0"/>
              <a:t> </a:t>
            </a:r>
            <a:r>
              <a:rPr lang="de-DE" sz="2400" dirty="0" err="1"/>
              <a:t>remains</a:t>
            </a:r>
            <a:r>
              <a:rPr lang="de-DE" sz="2400" dirty="0"/>
              <a:t> </a:t>
            </a:r>
            <a:r>
              <a:rPr lang="de-DE" sz="2400" dirty="0" err="1"/>
              <a:t>the</a:t>
            </a:r>
            <a:r>
              <a:rPr lang="de-DE" sz="2400" dirty="0"/>
              <a:t> same at </a:t>
            </a:r>
            <a:r>
              <a:rPr lang="de-DE" sz="2400" i="1" u="sng" dirty="0" err="1"/>
              <a:t>Timestamp</a:t>
            </a:r>
            <a:r>
              <a:rPr lang="de-DE" sz="2400" i="1" u="sng" dirty="0"/>
              <a:t> T1</a:t>
            </a:r>
            <a:r>
              <a:rPr lang="de-DE" sz="2400" dirty="0"/>
              <a:t> </a:t>
            </a:r>
            <a:r>
              <a:rPr lang="de-DE" sz="2400" dirty="0" err="1"/>
              <a:t>and</a:t>
            </a:r>
            <a:r>
              <a:rPr lang="de-DE" sz="2400" dirty="0"/>
              <a:t> at </a:t>
            </a:r>
            <a:r>
              <a:rPr lang="de-DE" sz="2400" i="1" u="sng" dirty="0" err="1"/>
              <a:t>Timestamp</a:t>
            </a:r>
            <a:r>
              <a:rPr lang="de-DE" sz="2400" i="1" u="sng" dirty="0"/>
              <a:t> T2</a:t>
            </a:r>
            <a:r>
              <a:rPr lang="de-DE" sz="2400" dirty="0"/>
              <a:t>”?</a:t>
            </a:r>
          </a:p>
          <a:p>
            <a:pPr marL="0" indent="0">
              <a:buNone/>
            </a:pPr>
            <a:endParaRPr lang="de-DE" sz="2400" dirty="0"/>
          </a:p>
        </p:txBody>
      </p:sp>
      <p:sp>
        <p:nvSpPr>
          <p:cNvPr id="21" name="Rounded Rectangle 20">
            <a:extLst>
              <a:ext uri="{FF2B5EF4-FFF2-40B4-BE49-F238E27FC236}">
                <a16:creationId xmlns:a16="http://schemas.microsoft.com/office/drawing/2014/main" id="{4CF4A25D-EB64-FD4D-B6C2-F20CB470E08E}"/>
              </a:ext>
            </a:extLst>
          </p:cNvPr>
          <p:cNvSpPr/>
          <p:nvPr/>
        </p:nvSpPr>
        <p:spPr>
          <a:xfrm>
            <a:off x="3647728" y="1988840"/>
            <a:ext cx="2880320" cy="3312368"/>
          </a:xfrm>
          <a:prstGeom prst="roundRect">
            <a:avLst/>
          </a:prstGeom>
          <a:solidFill>
            <a:schemeClr val="accent3">
              <a:lumMod val="85000"/>
              <a:alpha val="9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a:extLst>
              <a:ext uri="{FF2B5EF4-FFF2-40B4-BE49-F238E27FC236}">
                <a16:creationId xmlns:a16="http://schemas.microsoft.com/office/drawing/2014/main" id="{F01D7EAC-D829-6840-9211-F1807116B8F9}"/>
              </a:ext>
            </a:extLst>
          </p:cNvPr>
          <p:cNvSpPr/>
          <p:nvPr/>
        </p:nvSpPr>
        <p:spPr>
          <a:xfrm>
            <a:off x="7536160" y="1988840"/>
            <a:ext cx="1910672" cy="3312368"/>
          </a:xfrm>
          <a:prstGeom prst="roundRect">
            <a:avLst/>
          </a:prstGeom>
          <a:solidFill>
            <a:schemeClr val="accent3">
              <a:lumMod val="85000"/>
              <a:alpha val="9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70564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C4B16AE5-A199-F14D-8B39-05EDBEA4FD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5600" y="1474574"/>
            <a:ext cx="7353176" cy="4546714"/>
          </a:xfrm>
          <a:prstGeom prst="rect">
            <a:avLst/>
          </a:prstGeom>
        </p:spPr>
      </p:pic>
      <p:sp>
        <p:nvSpPr>
          <p:cNvPr id="29698" name="Rectangle 2"/>
          <p:cNvSpPr>
            <a:spLocks noGrp="1" noChangeArrowheads="1"/>
          </p:cNvSpPr>
          <p:nvPr>
            <p:ph type="title"/>
          </p:nvPr>
        </p:nvSpPr>
        <p:spPr>
          <a:xfrm>
            <a:off x="520702" y="260648"/>
            <a:ext cx="9215967" cy="561975"/>
          </a:xfrm>
        </p:spPr>
        <p:txBody>
          <a:bodyPr/>
          <a:lstStyle/>
          <a:p>
            <a:r>
              <a:rPr lang="de-DE" altLang="zh-CN" dirty="0"/>
              <a:t>Evaluation</a:t>
            </a:r>
            <a:endParaRPr lang="de-DE" dirty="0"/>
          </a:p>
        </p:txBody>
      </p:sp>
      <p:grpSp>
        <p:nvGrpSpPr>
          <p:cNvPr id="4" name="Gruppieren 21">
            <a:extLst>
              <a:ext uri="{FF2B5EF4-FFF2-40B4-BE49-F238E27FC236}">
                <a16:creationId xmlns:a16="http://schemas.microsoft.com/office/drawing/2014/main" id="{AA131601-72E5-4228-A286-1E3E6D78B764}"/>
              </a:ext>
            </a:extLst>
          </p:cNvPr>
          <p:cNvGrpSpPr/>
          <p:nvPr/>
        </p:nvGrpSpPr>
        <p:grpSpPr>
          <a:xfrm>
            <a:off x="96000" y="5866557"/>
            <a:ext cx="12096000" cy="399396"/>
            <a:chOff x="25400" y="5986694"/>
            <a:chExt cx="9072000" cy="299547"/>
          </a:xfrm>
        </p:grpSpPr>
        <p:sp>
          <p:nvSpPr>
            <p:cNvPr id="5" name="Textfeld 13">
              <a:extLst>
                <a:ext uri="{FF2B5EF4-FFF2-40B4-BE49-F238E27FC236}">
                  <a16:creationId xmlns:a16="http://schemas.microsoft.com/office/drawing/2014/main" id="{2BCE988F-F02A-4D6D-B2E3-D098FA90D670}"/>
                </a:ext>
              </a:extLst>
            </p:cNvPr>
            <p:cNvSpPr txBox="1"/>
            <p:nvPr/>
          </p:nvSpPr>
          <p:spPr>
            <a:xfrm>
              <a:off x="1493183" y="6032322"/>
              <a:ext cx="950901"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de-DE" altLang="zh-CN" sz="1600" dirty="0" err="1"/>
                <a:t>Challenges</a:t>
              </a:r>
              <a:endParaRPr lang="en-US" sz="1600" dirty="0"/>
            </a:p>
          </p:txBody>
        </p:sp>
        <p:sp>
          <p:nvSpPr>
            <p:cNvPr id="6" name="Textfeld 14">
              <a:extLst>
                <a:ext uri="{FF2B5EF4-FFF2-40B4-BE49-F238E27FC236}">
                  <a16:creationId xmlns:a16="http://schemas.microsoft.com/office/drawing/2014/main" id="{C8E64975-DD4E-484D-9EF4-CB11AB9E264F}"/>
                </a:ext>
              </a:extLst>
            </p:cNvPr>
            <p:cNvSpPr txBox="1"/>
            <p:nvPr/>
          </p:nvSpPr>
          <p:spPr>
            <a:xfrm>
              <a:off x="6282440" y="6032325"/>
              <a:ext cx="916357"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1600" b="1" dirty="0"/>
                <a:t>Evaluation</a:t>
              </a:r>
            </a:p>
          </p:txBody>
        </p:sp>
        <p:sp>
          <p:nvSpPr>
            <p:cNvPr id="7" name="Textfeld 6">
              <a:extLst>
                <a:ext uri="{FF2B5EF4-FFF2-40B4-BE49-F238E27FC236}">
                  <a16:creationId xmlns:a16="http://schemas.microsoft.com/office/drawing/2014/main" id="{5B1D65DE-7E84-4D4A-AD1F-FC54B535CB1E}"/>
                </a:ext>
              </a:extLst>
            </p:cNvPr>
            <p:cNvSpPr txBox="1"/>
            <p:nvPr/>
          </p:nvSpPr>
          <p:spPr>
            <a:xfrm>
              <a:off x="3028301" y="6032323"/>
              <a:ext cx="1067456"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1600" dirty="0"/>
                <a:t>Related Work</a:t>
              </a:r>
            </a:p>
          </p:txBody>
        </p:sp>
        <p:sp>
          <p:nvSpPr>
            <p:cNvPr id="8" name="Textfeld 7">
              <a:extLst>
                <a:ext uri="{FF2B5EF4-FFF2-40B4-BE49-F238E27FC236}">
                  <a16:creationId xmlns:a16="http://schemas.microsoft.com/office/drawing/2014/main" id="{8544E219-3395-4D35-AB47-83E797162EF8}"/>
                </a:ext>
              </a:extLst>
            </p:cNvPr>
            <p:cNvSpPr txBox="1"/>
            <p:nvPr/>
          </p:nvSpPr>
          <p:spPr>
            <a:xfrm>
              <a:off x="7763010" y="6032321"/>
              <a:ext cx="1278028"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600" dirty="0"/>
                <a:t>Summary</a:t>
              </a:r>
            </a:p>
          </p:txBody>
        </p:sp>
        <p:sp>
          <p:nvSpPr>
            <p:cNvPr id="9" name="Textfeld 8">
              <a:extLst>
                <a:ext uri="{FF2B5EF4-FFF2-40B4-BE49-F238E27FC236}">
                  <a16:creationId xmlns:a16="http://schemas.microsoft.com/office/drawing/2014/main" id="{852888F9-9852-4482-8D86-9D678EB085AD}"/>
                </a:ext>
              </a:extLst>
            </p:cNvPr>
            <p:cNvSpPr txBox="1"/>
            <p:nvPr/>
          </p:nvSpPr>
          <p:spPr>
            <a:xfrm>
              <a:off x="179512" y="6032321"/>
              <a:ext cx="955711"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600" dirty="0"/>
                <a:t>Motivation</a:t>
              </a:r>
            </a:p>
          </p:txBody>
        </p:sp>
        <p:sp>
          <p:nvSpPr>
            <p:cNvPr id="10" name="Eingekerbter Richtungspfeil 23">
              <a:extLst>
                <a:ext uri="{FF2B5EF4-FFF2-40B4-BE49-F238E27FC236}">
                  <a16:creationId xmlns:a16="http://schemas.microsoft.com/office/drawing/2014/main" id="{C005311E-133F-493F-BFFC-C169B3CA8A86}"/>
                </a:ext>
              </a:extLst>
            </p:cNvPr>
            <p:cNvSpPr/>
            <p:nvPr/>
          </p:nvSpPr>
          <p:spPr>
            <a:xfrm>
              <a:off x="1234955" y="6091573"/>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dirty="0">
                <a:solidFill>
                  <a:schemeClr val="tx1"/>
                </a:solidFill>
              </a:endParaRPr>
            </a:p>
          </p:txBody>
        </p:sp>
        <p:sp>
          <p:nvSpPr>
            <p:cNvPr id="11" name="Eingekerbter Richtungspfeil 24">
              <a:extLst>
                <a:ext uri="{FF2B5EF4-FFF2-40B4-BE49-F238E27FC236}">
                  <a16:creationId xmlns:a16="http://schemas.microsoft.com/office/drawing/2014/main" id="{13B86617-4353-46AD-97C4-7F02A1BA1B80}"/>
                </a:ext>
              </a:extLst>
            </p:cNvPr>
            <p:cNvSpPr/>
            <p:nvPr/>
          </p:nvSpPr>
          <p:spPr>
            <a:xfrm>
              <a:off x="2577480" y="6091574"/>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a:solidFill>
                  <a:schemeClr val="tx1"/>
                </a:solidFill>
              </a:endParaRPr>
            </a:p>
          </p:txBody>
        </p:sp>
        <p:sp>
          <p:nvSpPr>
            <p:cNvPr id="12" name="Eingekerbter Richtungspfeil 25">
              <a:extLst>
                <a:ext uri="{FF2B5EF4-FFF2-40B4-BE49-F238E27FC236}">
                  <a16:creationId xmlns:a16="http://schemas.microsoft.com/office/drawing/2014/main" id="{40D0FAF6-EB9E-4EEF-BCBE-972523E34CB7}"/>
                </a:ext>
              </a:extLst>
            </p:cNvPr>
            <p:cNvSpPr/>
            <p:nvPr/>
          </p:nvSpPr>
          <p:spPr>
            <a:xfrm>
              <a:off x="4269488" y="6091575"/>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a:solidFill>
                  <a:schemeClr val="tx1"/>
                </a:solidFill>
              </a:endParaRPr>
            </a:p>
          </p:txBody>
        </p:sp>
        <p:sp>
          <p:nvSpPr>
            <p:cNvPr id="13" name="Textfeld 12">
              <a:extLst>
                <a:ext uri="{FF2B5EF4-FFF2-40B4-BE49-F238E27FC236}">
                  <a16:creationId xmlns:a16="http://schemas.microsoft.com/office/drawing/2014/main" id="{6910B1B0-7848-461D-A8EE-494297AF2C2C}"/>
                </a:ext>
              </a:extLst>
            </p:cNvPr>
            <p:cNvSpPr txBox="1"/>
            <p:nvPr/>
          </p:nvSpPr>
          <p:spPr>
            <a:xfrm>
              <a:off x="4788024" y="6032324"/>
              <a:ext cx="738424"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de-DE" altLang="zh-CN" sz="1600" dirty="0"/>
                <a:t>Interface</a:t>
              </a:r>
              <a:endParaRPr lang="en-US" sz="1600" dirty="0"/>
            </a:p>
          </p:txBody>
        </p:sp>
        <p:sp>
          <p:nvSpPr>
            <p:cNvPr id="14" name="Eingekerbter Richtungspfeil 27">
              <a:extLst>
                <a:ext uri="{FF2B5EF4-FFF2-40B4-BE49-F238E27FC236}">
                  <a16:creationId xmlns:a16="http://schemas.microsoft.com/office/drawing/2014/main" id="{C8C6383D-EFF4-4F8F-B7E7-55AA85D1E860}"/>
                </a:ext>
              </a:extLst>
            </p:cNvPr>
            <p:cNvSpPr/>
            <p:nvPr/>
          </p:nvSpPr>
          <p:spPr>
            <a:xfrm>
              <a:off x="7320057" y="6091577"/>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a:solidFill>
                  <a:schemeClr val="tx1"/>
                </a:solidFill>
              </a:endParaRPr>
            </a:p>
          </p:txBody>
        </p:sp>
        <p:cxnSp>
          <p:nvCxnSpPr>
            <p:cNvPr id="15" name="Gerade Verbindung 28">
              <a:extLst>
                <a:ext uri="{FF2B5EF4-FFF2-40B4-BE49-F238E27FC236}">
                  <a16:creationId xmlns:a16="http://schemas.microsoft.com/office/drawing/2014/main" id="{BE0E1948-1999-44A0-B261-866A1DF5995B}"/>
                </a:ext>
              </a:extLst>
            </p:cNvPr>
            <p:cNvCxnSpPr/>
            <p:nvPr/>
          </p:nvCxnSpPr>
          <p:spPr>
            <a:xfrm>
              <a:off x="25400" y="5986694"/>
              <a:ext cx="9072000" cy="1588"/>
            </a:xfrm>
            <a:prstGeom prst="line">
              <a:avLst/>
            </a:prstGeom>
            <a:ln w="41275">
              <a:solidFill>
                <a:schemeClr val="accent3">
                  <a:lumMod val="85000"/>
                </a:schemeClr>
              </a:solidFill>
            </a:ln>
          </p:spPr>
          <p:style>
            <a:lnRef idx="1">
              <a:schemeClr val="accent1"/>
            </a:lnRef>
            <a:fillRef idx="0">
              <a:schemeClr val="accent1"/>
            </a:fillRef>
            <a:effectRef idx="0">
              <a:schemeClr val="accent1"/>
            </a:effectRef>
            <a:fontRef idx="minor">
              <a:schemeClr val="tx1"/>
            </a:fontRef>
          </p:style>
        </p:cxnSp>
        <p:sp>
          <p:nvSpPr>
            <p:cNvPr id="16" name="Eingekerbter Richtungspfeil 29">
              <a:extLst>
                <a:ext uri="{FF2B5EF4-FFF2-40B4-BE49-F238E27FC236}">
                  <a16:creationId xmlns:a16="http://schemas.microsoft.com/office/drawing/2014/main" id="{A4600029-E40B-4FAC-BDEA-4C82CFF469F9}"/>
                </a:ext>
              </a:extLst>
            </p:cNvPr>
            <p:cNvSpPr/>
            <p:nvPr/>
          </p:nvSpPr>
          <p:spPr>
            <a:xfrm>
              <a:off x="5925672" y="6091576"/>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a:solidFill>
                  <a:schemeClr val="tx1"/>
                </a:solidFill>
              </a:endParaRPr>
            </a:p>
          </p:txBody>
        </p:sp>
      </p:grpSp>
      <p:pic>
        <p:nvPicPr>
          <p:cNvPr id="17" name="Picture 16">
            <a:extLst>
              <a:ext uri="{FF2B5EF4-FFF2-40B4-BE49-F238E27FC236}">
                <a16:creationId xmlns:a16="http://schemas.microsoft.com/office/drawing/2014/main" id="{CA0D71BC-D0A3-444E-8190-FBF3538937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0702" y="6381328"/>
            <a:ext cx="11767985" cy="469900"/>
          </a:xfrm>
          <a:prstGeom prst="rect">
            <a:avLst/>
          </a:prstGeom>
        </p:spPr>
      </p:pic>
      <p:sp>
        <p:nvSpPr>
          <p:cNvPr id="24" name="Rectangle 3">
            <a:extLst>
              <a:ext uri="{FF2B5EF4-FFF2-40B4-BE49-F238E27FC236}">
                <a16:creationId xmlns:a16="http://schemas.microsoft.com/office/drawing/2014/main" id="{6E5B364C-15F2-214B-B6C2-CD701955A417}"/>
              </a:ext>
            </a:extLst>
          </p:cNvPr>
          <p:cNvSpPr>
            <a:spLocks noChangeArrowheads="1"/>
          </p:cNvSpPr>
          <p:nvPr/>
        </p:nvSpPr>
        <p:spPr bwMode="auto">
          <a:xfrm>
            <a:off x="7298885" y="5301208"/>
            <a:ext cx="4723288" cy="620713"/>
          </a:xfrm>
          <a:prstGeom prst="rect">
            <a:avLst/>
          </a:prstGeom>
          <a:noFill/>
          <a:ln w="9525">
            <a:noFill/>
            <a:miter lim="800000"/>
            <a:headEnd/>
            <a:tailEnd/>
          </a:ln>
        </p:spPr>
        <p:txBody>
          <a:bodyPr lIns="0" tIns="0" rIns="0" bIns="0"/>
          <a:lstStyle/>
          <a:p>
            <a:r>
              <a:rPr lang="de-DE" dirty="0"/>
              <a:t>Fig. </a:t>
            </a:r>
            <a:r>
              <a:rPr lang="de-DE" dirty="0" err="1"/>
              <a:t>Accuracy</a:t>
            </a:r>
            <a:r>
              <a:rPr lang="de-DE" dirty="0"/>
              <a:t> rate </a:t>
            </a:r>
            <a:r>
              <a:rPr lang="de-DE" dirty="0" err="1"/>
              <a:t>of</a:t>
            </a:r>
            <a:r>
              <a:rPr lang="de-DE" dirty="0"/>
              <a:t> </a:t>
            </a:r>
            <a:r>
              <a:rPr lang="de-DE" dirty="0" err="1"/>
              <a:t>each</a:t>
            </a:r>
            <a:r>
              <a:rPr lang="de-DE" dirty="0"/>
              <a:t> </a:t>
            </a:r>
            <a:r>
              <a:rPr lang="de-DE" dirty="0" err="1"/>
              <a:t>question</a:t>
            </a:r>
            <a:r>
              <a:rPr lang="de-DE" dirty="0"/>
              <a:t> type </a:t>
            </a:r>
            <a:r>
              <a:rPr lang="de-DE" altLang="zh-CN" dirty="0" err="1"/>
              <a:t>using</a:t>
            </a:r>
            <a:r>
              <a:rPr lang="zh-CN" altLang="de-DE" dirty="0"/>
              <a:t> </a:t>
            </a:r>
            <a:r>
              <a:rPr lang="de-DE" dirty="0"/>
              <a:t>different </a:t>
            </a:r>
            <a:r>
              <a:rPr lang="de-DE" dirty="0" err="1"/>
              <a:t>visualization</a:t>
            </a:r>
            <a:r>
              <a:rPr lang="de-DE" dirty="0"/>
              <a:t> </a:t>
            </a:r>
            <a:r>
              <a:rPr lang="de-DE" dirty="0" err="1"/>
              <a:t>methods</a:t>
            </a:r>
            <a:r>
              <a:rPr lang="de-DE" dirty="0"/>
              <a:t> </a:t>
            </a:r>
            <a:endParaRPr lang="de-DE" sz="1600" dirty="0"/>
          </a:p>
          <a:p>
            <a:endParaRPr lang="de-DE" sz="1600" dirty="0"/>
          </a:p>
        </p:txBody>
      </p:sp>
      <p:sp>
        <p:nvSpPr>
          <p:cNvPr id="26" name="Content Placeholder 25">
            <a:extLst>
              <a:ext uri="{FF2B5EF4-FFF2-40B4-BE49-F238E27FC236}">
                <a16:creationId xmlns:a16="http://schemas.microsoft.com/office/drawing/2014/main" id="{32A27DF2-3010-4843-A6D5-1E2CF9563A16}"/>
              </a:ext>
            </a:extLst>
          </p:cNvPr>
          <p:cNvSpPr>
            <a:spLocks noGrp="1"/>
          </p:cNvSpPr>
          <p:nvPr>
            <p:ph idx="1"/>
          </p:nvPr>
        </p:nvSpPr>
        <p:spPr>
          <a:xfrm>
            <a:off x="524933" y="878650"/>
            <a:ext cx="9713285" cy="4894263"/>
          </a:xfrm>
        </p:spPr>
        <p:txBody>
          <a:bodyPr/>
          <a:lstStyle/>
          <a:p>
            <a:pPr marL="0" indent="0">
              <a:buNone/>
            </a:pPr>
            <a:r>
              <a:rPr lang="de-DE" sz="2400" dirty="0"/>
              <a:t>Q2.7: </a:t>
            </a:r>
            <a:r>
              <a:rPr lang="de-DE" sz="2400" dirty="0" err="1"/>
              <a:t>Which</a:t>
            </a:r>
            <a:r>
              <a:rPr lang="de-DE" sz="2400" dirty="0"/>
              <a:t> pair(s) </a:t>
            </a:r>
            <a:r>
              <a:rPr lang="de-DE" sz="2400" dirty="0" err="1"/>
              <a:t>of</a:t>
            </a:r>
            <a:r>
              <a:rPr lang="de-DE" sz="2400" dirty="0"/>
              <a:t> </a:t>
            </a:r>
            <a:r>
              <a:rPr lang="de-DE" sz="2400" dirty="0" err="1"/>
              <a:t>attributes</a:t>
            </a:r>
            <a:r>
              <a:rPr lang="de-DE" sz="2400" dirty="0"/>
              <a:t> </a:t>
            </a:r>
            <a:r>
              <a:rPr lang="de-DE" sz="2400" dirty="0" err="1"/>
              <a:t>has</a:t>
            </a:r>
            <a:r>
              <a:rPr lang="de-DE" sz="2400" dirty="0"/>
              <a:t>/</a:t>
            </a:r>
            <a:r>
              <a:rPr lang="de-DE" sz="2400" dirty="0" err="1"/>
              <a:t>have</a:t>
            </a:r>
            <a:r>
              <a:rPr lang="de-DE" sz="2400" dirty="0"/>
              <a:t> a </a:t>
            </a:r>
            <a:r>
              <a:rPr lang="de-DE" sz="2400" dirty="0" err="1"/>
              <a:t>correlation</a:t>
            </a:r>
            <a:r>
              <a:rPr lang="de-DE" sz="2400" dirty="0"/>
              <a:t> </a:t>
            </a:r>
            <a:r>
              <a:rPr lang="de-DE" sz="2400" dirty="0" err="1"/>
              <a:t>value</a:t>
            </a:r>
            <a:r>
              <a:rPr lang="de-DE" sz="2400" dirty="0"/>
              <a:t> </a:t>
            </a:r>
            <a:r>
              <a:rPr lang="de-DE" sz="2400" dirty="0" err="1"/>
              <a:t>that</a:t>
            </a:r>
            <a:r>
              <a:rPr lang="de-DE" sz="2400" dirty="0"/>
              <a:t> </a:t>
            </a:r>
            <a:r>
              <a:rPr lang="de-DE" sz="2400" dirty="0" err="1"/>
              <a:t>is</a:t>
            </a:r>
            <a:r>
              <a:rPr lang="de-DE" sz="2400" dirty="0"/>
              <a:t> not </a:t>
            </a:r>
            <a:r>
              <a:rPr lang="de-DE" sz="2400" dirty="0" err="1"/>
              <a:t>smaller</a:t>
            </a:r>
            <a:r>
              <a:rPr lang="de-DE" sz="2400" dirty="0"/>
              <a:t> </a:t>
            </a:r>
            <a:r>
              <a:rPr lang="de-DE" sz="2400" dirty="0" err="1"/>
              <a:t>than</a:t>
            </a:r>
            <a:r>
              <a:rPr lang="de-DE" sz="2400" dirty="0"/>
              <a:t> </a:t>
            </a:r>
            <a:r>
              <a:rPr lang="de-DE" sz="2400" i="1" u="sng" dirty="0"/>
              <a:t>X</a:t>
            </a:r>
            <a:r>
              <a:rPr lang="de-DE" sz="2400" dirty="0"/>
              <a:t> at </a:t>
            </a:r>
            <a:r>
              <a:rPr lang="de-DE" sz="2400" i="1" u="sng" dirty="0" err="1"/>
              <a:t>Timestamp</a:t>
            </a:r>
            <a:r>
              <a:rPr lang="de-DE" sz="2400" i="1" u="sng" dirty="0"/>
              <a:t> T </a:t>
            </a:r>
            <a:r>
              <a:rPr lang="de-DE" sz="2400" dirty="0"/>
              <a:t>? </a:t>
            </a:r>
          </a:p>
          <a:p>
            <a:pPr marL="0" indent="0">
              <a:buNone/>
            </a:pPr>
            <a:endParaRPr lang="de-DE" sz="2400" dirty="0"/>
          </a:p>
        </p:txBody>
      </p:sp>
      <p:sp>
        <p:nvSpPr>
          <p:cNvPr id="21" name="Rounded Rectangle 20">
            <a:extLst>
              <a:ext uri="{FF2B5EF4-FFF2-40B4-BE49-F238E27FC236}">
                <a16:creationId xmlns:a16="http://schemas.microsoft.com/office/drawing/2014/main" id="{722DED50-1969-FF49-B0D9-994A3781A82C}"/>
              </a:ext>
            </a:extLst>
          </p:cNvPr>
          <p:cNvSpPr/>
          <p:nvPr/>
        </p:nvSpPr>
        <p:spPr>
          <a:xfrm>
            <a:off x="3647728" y="1988840"/>
            <a:ext cx="3888432" cy="3312368"/>
          </a:xfrm>
          <a:prstGeom prst="roundRect">
            <a:avLst/>
          </a:prstGeom>
          <a:solidFill>
            <a:schemeClr val="accent3">
              <a:lumMod val="85000"/>
              <a:alpha val="9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a:extLst>
              <a:ext uri="{FF2B5EF4-FFF2-40B4-BE49-F238E27FC236}">
                <a16:creationId xmlns:a16="http://schemas.microsoft.com/office/drawing/2014/main" id="{C7751F7F-AF52-6F4A-A4AE-9B709A2CBEFB}"/>
              </a:ext>
            </a:extLst>
          </p:cNvPr>
          <p:cNvSpPr/>
          <p:nvPr/>
        </p:nvSpPr>
        <p:spPr>
          <a:xfrm>
            <a:off x="8544272" y="1988840"/>
            <a:ext cx="936104" cy="3312368"/>
          </a:xfrm>
          <a:prstGeom prst="roundRect">
            <a:avLst/>
          </a:prstGeom>
          <a:solidFill>
            <a:schemeClr val="accent3">
              <a:lumMod val="85000"/>
              <a:alpha val="9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28548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EE404DB3-51E9-4445-BAFA-CC6FFFF96B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5600" y="1474574"/>
            <a:ext cx="7353176" cy="4546714"/>
          </a:xfrm>
          <a:prstGeom prst="rect">
            <a:avLst/>
          </a:prstGeom>
        </p:spPr>
      </p:pic>
      <p:grpSp>
        <p:nvGrpSpPr>
          <p:cNvPr id="4" name="Gruppieren 21">
            <a:extLst>
              <a:ext uri="{FF2B5EF4-FFF2-40B4-BE49-F238E27FC236}">
                <a16:creationId xmlns:a16="http://schemas.microsoft.com/office/drawing/2014/main" id="{AA131601-72E5-4228-A286-1E3E6D78B764}"/>
              </a:ext>
            </a:extLst>
          </p:cNvPr>
          <p:cNvGrpSpPr/>
          <p:nvPr/>
        </p:nvGrpSpPr>
        <p:grpSpPr>
          <a:xfrm>
            <a:off x="96000" y="5866557"/>
            <a:ext cx="12096000" cy="399396"/>
            <a:chOff x="25400" y="5986694"/>
            <a:chExt cx="9072000" cy="299547"/>
          </a:xfrm>
        </p:grpSpPr>
        <p:sp>
          <p:nvSpPr>
            <p:cNvPr id="5" name="Textfeld 13">
              <a:extLst>
                <a:ext uri="{FF2B5EF4-FFF2-40B4-BE49-F238E27FC236}">
                  <a16:creationId xmlns:a16="http://schemas.microsoft.com/office/drawing/2014/main" id="{2BCE988F-F02A-4D6D-B2E3-D098FA90D670}"/>
                </a:ext>
              </a:extLst>
            </p:cNvPr>
            <p:cNvSpPr txBox="1"/>
            <p:nvPr/>
          </p:nvSpPr>
          <p:spPr>
            <a:xfrm>
              <a:off x="1493183" y="6032322"/>
              <a:ext cx="950901"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de-DE" altLang="zh-CN" sz="1600" dirty="0" err="1"/>
                <a:t>Challenges</a:t>
              </a:r>
              <a:endParaRPr lang="en-US" sz="1600" dirty="0"/>
            </a:p>
          </p:txBody>
        </p:sp>
        <p:sp>
          <p:nvSpPr>
            <p:cNvPr id="6" name="Textfeld 14">
              <a:extLst>
                <a:ext uri="{FF2B5EF4-FFF2-40B4-BE49-F238E27FC236}">
                  <a16:creationId xmlns:a16="http://schemas.microsoft.com/office/drawing/2014/main" id="{C8E64975-DD4E-484D-9EF4-CB11AB9E264F}"/>
                </a:ext>
              </a:extLst>
            </p:cNvPr>
            <p:cNvSpPr txBox="1"/>
            <p:nvPr/>
          </p:nvSpPr>
          <p:spPr>
            <a:xfrm>
              <a:off x="6282440" y="6032325"/>
              <a:ext cx="916357"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1600" b="1" dirty="0"/>
                <a:t>Evaluation</a:t>
              </a:r>
            </a:p>
          </p:txBody>
        </p:sp>
        <p:sp>
          <p:nvSpPr>
            <p:cNvPr id="7" name="Textfeld 6">
              <a:extLst>
                <a:ext uri="{FF2B5EF4-FFF2-40B4-BE49-F238E27FC236}">
                  <a16:creationId xmlns:a16="http://schemas.microsoft.com/office/drawing/2014/main" id="{5B1D65DE-7E84-4D4A-AD1F-FC54B535CB1E}"/>
                </a:ext>
              </a:extLst>
            </p:cNvPr>
            <p:cNvSpPr txBox="1"/>
            <p:nvPr/>
          </p:nvSpPr>
          <p:spPr>
            <a:xfrm>
              <a:off x="3028301" y="6032323"/>
              <a:ext cx="1067456"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1600" dirty="0"/>
                <a:t>Related Work</a:t>
              </a:r>
            </a:p>
          </p:txBody>
        </p:sp>
        <p:sp>
          <p:nvSpPr>
            <p:cNvPr id="8" name="Textfeld 7">
              <a:extLst>
                <a:ext uri="{FF2B5EF4-FFF2-40B4-BE49-F238E27FC236}">
                  <a16:creationId xmlns:a16="http://schemas.microsoft.com/office/drawing/2014/main" id="{8544E219-3395-4D35-AB47-83E797162EF8}"/>
                </a:ext>
              </a:extLst>
            </p:cNvPr>
            <p:cNvSpPr txBox="1"/>
            <p:nvPr/>
          </p:nvSpPr>
          <p:spPr>
            <a:xfrm>
              <a:off x="7763010" y="6032321"/>
              <a:ext cx="1278028"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600" dirty="0"/>
                <a:t>Summary</a:t>
              </a:r>
            </a:p>
          </p:txBody>
        </p:sp>
        <p:sp>
          <p:nvSpPr>
            <p:cNvPr id="9" name="Textfeld 8">
              <a:extLst>
                <a:ext uri="{FF2B5EF4-FFF2-40B4-BE49-F238E27FC236}">
                  <a16:creationId xmlns:a16="http://schemas.microsoft.com/office/drawing/2014/main" id="{852888F9-9852-4482-8D86-9D678EB085AD}"/>
                </a:ext>
              </a:extLst>
            </p:cNvPr>
            <p:cNvSpPr txBox="1"/>
            <p:nvPr/>
          </p:nvSpPr>
          <p:spPr>
            <a:xfrm>
              <a:off x="179512" y="6032321"/>
              <a:ext cx="955711"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600" dirty="0"/>
                <a:t>Motivation</a:t>
              </a:r>
            </a:p>
          </p:txBody>
        </p:sp>
        <p:sp>
          <p:nvSpPr>
            <p:cNvPr id="10" name="Eingekerbter Richtungspfeil 23">
              <a:extLst>
                <a:ext uri="{FF2B5EF4-FFF2-40B4-BE49-F238E27FC236}">
                  <a16:creationId xmlns:a16="http://schemas.microsoft.com/office/drawing/2014/main" id="{C005311E-133F-493F-BFFC-C169B3CA8A86}"/>
                </a:ext>
              </a:extLst>
            </p:cNvPr>
            <p:cNvSpPr/>
            <p:nvPr/>
          </p:nvSpPr>
          <p:spPr>
            <a:xfrm>
              <a:off x="1234955" y="6091573"/>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dirty="0">
                <a:solidFill>
                  <a:schemeClr val="tx1"/>
                </a:solidFill>
              </a:endParaRPr>
            </a:p>
          </p:txBody>
        </p:sp>
        <p:sp>
          <p:nvSpPr>
            <p:cNvPr id="11" name="Eingekerbter Richtungspfeil 24">
              <a:extLst>
                <a:ext uri="{FF2B5EF4-FFF2-40B4-BE49-F238E27FC236}">
                  <a16:creationId xmlns:a16="http://schemas.microsoft.com/office/drawing/2014/main" id="{13B86617-4353-46AD-97C4-7F02A1BA1B80}"/>
                </a:ext>
              </a:extLst>
            </p:cNvPr>
            <p:cNvSpPr/>
            <p:nvPr/>
          </p:nvSpPr>
          <p:spPr>
            <a:xfrm>
              <a:off x="2577480" y="6091574"/>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a:solidFill>
                  <a:schemeClr val="tx1"/>
                </a:solidFill>
              </a:endParaRPr>
            </a:p>
          </p:txBody>
        </p:sp>
        <p:sp>
          <p:nvSpPr>
            <p:cNvPr id="12" name="Eingekerbter Richtungspfeil 25">
              <a:extLst>
                <a:ext uri="{FF2B5EF4-FFF2-40B4-BE49-F238E27FC236}">
                  <a16:creationId xmlns:a16="http://schemas.microsoft.com/office/drawing/2014/main" id="{40D0FAF6-EB9E-4EEF-BCBE-972523E34CB7}"/>
                </a:ext>
              </a:extLst>
            </p:cNvPr>
            <p:cNvSpPr/>
            <p:nvPr/>
          </p:nvSpPr>
          <p:spPr>
            <a:xfrm>
              <a:off x="4269488" y="6091575"/>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a:solidFill>
                  <a:schemeClr val="tx1"/>
                </a:solidFill>
              </a:endParaRPr>
            </a:p>
          </p:txBody>
        </p:sp>
        <p:sp>
          <p:nvSpPr>
            <p:cNvPr id="13" name="Textfeld 12">
              <a:extLst>
                <a:ext uri="{FF2B5EF4-FFF2-40B4-BE49-F238E27FC236}">
                  <a16:creationId xmlns:a16="http://schemas.microsoft.com/office/drawing/2014/main" id="{6910B1B0-7848-461D-A8EE-494297AF2C2C}"/>
                </a:ext>
              </a:extLst>
            </p:cNvPr>
            <p:cNvSpPr txBox="1"/>
            <p:nvPr/>
          </p:nvSpPr>
          <p:spPr>
            <a:xfrm>
              <a:off x="4788024" y="6032324"/>
              <a:ext cx="738424"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de-DE" altLang="zh-CN" sz="1600" dirty="0"/>
                <a:t>Interface</a:t>
              </a:r>
              <a:endParaRPr lang="en-US" sz="1600" dirty="0"/>
            </a:p>
          </p:txBody>
        </p:sp>
        <p:sp>
          <p:nvSpPr>
            <p:cNvPr id="14" name="Eingekerbter Richtungspfeil 27">
              <a:extLst>
                <a:ext uri="{FF2B5EF4-FFF2-40B4-BE49-F238E27FC236}">
                  <a16:creationId xmlns:a16="http://schemas.microsoft.com/office/drawing/2014/main" id="{C8C6383D-EFF4-4F8F-B7E7-55AA85D1E860}"/>
                </a:ext>
              </a:extLst>
            </p:cNvPr>
            <p:cNvSpPr/>
            <p:nvPr/>
          </p:nvSpPr>
          <p:spPr>
            <a:xfrm>
              <a:off x="7320057" y="6091577"/>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a:solidFill>
                  <a:schemeClr val="tx1"/>
                </a:solidFill>
              </a:endParaRPr>
            </a:p>
          </p:txBody>
        </p:sp>
        <p:cxnSp>
          <p:nvCxnSpPr>
            <p:cNvPr id="15" name="Gerade Verbindung 28">
              <a:extLst>
                <a:ext uri="{FF2B5EF4-FFF2-40B4-BE49-F238E27FC236}">
                  <a16:creationId xmlns:a16="http://schemas.microsoft.com/office/drawing/2014/main" id="{BE0E1948-1999-44A0-B261-866A1DF5995B}"/>
                </a:ext>
              </a:extLst>
            </p:cNvPr>
            <p:cNvCxnSpPr/>
            <p:nvPr/>
          </p:nvCxnSpPr>
          <p:spPr>
            <a:xfrm>
              <a:off x="25400" y="5986694"/>
              <a:ext cx="9072000" cy="1588"/>
            </a:xfrm>
            <a:prstGeom prst="line">
              <a:avLst/>
            </a:prstGeom>
            <a:ln w="41275">
              <a:solidFill>
                <a:schemeClr val="accent3">
                  <a:lumMod val="85000"/>
                </a:schemeClr>
              </a:solidFill>
            </a:ln>
          </p:spPr>
          <p:style>
            <a:lnRef idx="1">
              <a:schemeClr val="accent1"/>
            </a:lnRef>
            <a:fillRef idx="0">
              <a:schemeClr val="accent1"/>
            </a:fillRef>
            <a:effectRef idx="0">
              <a:schemeClr val="accent1"/>
            </a:effectRef>
            <a:fontRef idx="minor">
              <a:schemeClr val="tx1"/>
            </a:fontRef>
          </p:style>
        </p:cxnSp>
        <p:sp>
          <p:nvSpPr>
            <p:cNvPr id="16" name="Eingekerbter Richtungspfeil 29">
              <a:extLst>
                <a:ext uri="{FF2B5EF4-FFF2-40B4-BE49-F238E27FC236}">
                  <a16:creationId xmlns:a16="http://schemas.microsoft.com/office/drawing/2014/main" id="{A4600029-E40B-4FAC-BDEA-4C82CFF469F9}"/>
                </a:ext>
              </a:extLst>
            </p:cNvPr>
            <p:cNvSpPr/>
            <p:nvPr/>
          </p:nvSpPr>
          <p:spPr>
            <a:xfrm>
              <a:off x="5925672" y="6091576"/>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a:solidFill>
                  <a:schemeClr val="tx1"/>
                </a:solidFill>
              </a:endParaRPr>
            </a:p>
          </p:txBody>
        </p:sp>
      </p:grpSp>
      <p:pic>
        <p:nvPicPr>
          <p:cNvPr id="17" name="Picture 16">
            <a:extLst>
              <a:ext uri="{FF2B5EF4-FFF2-40B4-BE49-F238E27FC236}">
                <a16:creationId xmlns:a16="http://schemas.microsoft.com/office/drawing/2014/main" id="{CA0D71BC-D0A3-444E-8190-FBF3538937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0702" y="6381328"/>
            <a:ext cx="11767985" cy="469900"/>
          </a:xfrm>
          <a:prstGeom prst="rect">
            <a:avLst/>
          </a:prstGeom>
        </p:spPr>
      </p:pic>
      <p:sp>
        <p:nvSpPr>
          <p:cNvPr id="24" name="Rectangle 3">
            <a:extLst>
              <a:ext uri="{FF2B5EF4-FFF2-40B4-BE49-F238E27FC236}">
                <a16:creationId xmlns:a16="http://schemas.microsoft.com/office/drawing/2014/main" id="{6E5B364C-15F2-214B-B6C2-CD701955A417}"/>
              </a:ext>
            </a:extLst>
          </p:cNvPr>
          <p:cNvSpPr>
            <a:spLocks noChangeArrowheads="1"/>
          </p:cNvSpPr>
          <p:nvPr/>
        </p:nvSpPr>
        <p:spPr bwMode="auto">
          <a:xfrm>
            <a:off x="7298885" y="5328567"/>
            <a:ext cx="4723288" cy="620713"/>
          </a:xfrm>
          <a:prstGeom prst="rect">
            <a:avLst/>
          </a:prstGeom>
          <a:noFill/>
          <a:ln w="9525">
            <a:noFill/>
            <a:miter lim="800000"/>
            <a:headEnd/>
            <a:tailEnd/>
          </a:ln>
        </p:spPr>
        <p:txBody>
          <a:bodyPr lIns="0" tIns="0" rIns="0" bIns="0"/>
          <a:lstStyle/>
          <a:p>
            <a:r>
              <a:rPr lang="de-DE" dirty="0"/>
              <a:t>Fig. </a:t>
            </a:r>
            <a:r>
              <a:rPr lang="de-DE" dirty="0" err="1"/>
              <a:t>Accuracy</a:t>
            </a:r>
            <a:r>
              <a:rPr lang="de-DE" dirty="0"/>
              <a:t> rate </a:t>
            </a:r>
            <a:r>
              <a:rPr lang="de-DE" dirty="0" err="1"/>
              <a:t>of</a:t>
            </a:r>
            <a:r>
              <a:rPr lang="de-DE" dirty="0"/>
              <a:t> </a:t>
            </a:r>
            <a:r>
              <a:rPr lang="de-DE" dirty="0" err="1"/>
              <a:t>each</a:t>
            </a:r>
            <a:r>
              <a:rPr lang="de-DE" dirty="0"/>
              <a:t> </a:t>
            </a:r>
            <a:r>
              <a:rPr lang="de-DE" dirty="0" err="1"/>
              <a:t>question</a:t>
            </a:r>
            <a:r>
              <a:rPr lang="de-DE" dirty="0"/>
              <a:t> type </a:t>
            </a:r>
            <a:r>
              <a:rPr lang="de-DE" altLang="zh-CN" dirty="0" err="1"/>
              <a:t>using</a:t>
            </a:r>
            <a:r>
              <a:rPr lang="zh-CN" altLang="de-DE" dirty="0"/>
              <a:t> </a:t>
            </a:r>
            <a:r>
              <a:rPr lang="de-DE" dirty="0"/>
              <a:t>different </a:t>
            </a:r>
            <a:r>
              <a:rPr lang="de-DE" dirty="0" err="1"/>
              <a:t>visualization</a:t>
            </a:r>
            <a:r>
              <a:rPr lang="de-DE" dirty="0"/>
              <a:t> </a:t>
            </a:r>
            <a:r>
              <a:rPr lang="de-DE" dirty="0" err="1"/>
              <a:t>methods</a:t>
            </a:r>
            <a:r>
              <a:rPr lang="de-DE" dirty="0"/>
              <a:t> </a:t>
            </a:r>
            <a:endParaRPr lang="de-DE" sz="1600" dirty="0"/>
          </a:p>
          <a:p>
            <a:endParaRPr lang="de-DE" sz="1600" dirty="0"/>
          </a:p>
        </p:txBody>
      </p:sp>
      <p:sp>
        <p:nvSpPr>
          <p:cNvPr id="25" name="Rectangle 2">
            <a:extLst>
              <a:ext uri="{FF2B5EF4-FFF2-40B4-BE49-F238E27FC236}">
                <a16:creationId xmlns:a16="http://schemas.microsoft.com/office/drawing/2014/main" id="{056CED10-3A5D-4743-8536-A36F694D4885}"/>
              </a:ext>
            </a:extLst>
          </p:cNvPr>
          <p:cNvSpPr>
            <a:spLocks noGrp="1" noChangeArrowheads="1"/>
          </p:cNvSpPr>
          <p:nvPr>
            <p:ph type="title"/>
          </p:nvPr>
        </p:nvSpPr>
        <p:spPr>
          <a:xfrm>
            <a:off x="520702" y="260648"/>
            <a:ext cx="9215967" cy="561975"/>
          </a:xfrm>
        </p:spPr>
        <p:txBody>
          <a:bodyPr/>
          <a:lstStyle/>
          <a:p>
            <a:r>
              <a:rPr lang="de-DE" altLang="zh-CN" dirty="0"/>
              <a:t>Evaluation</a:t>
            </a:r>
            <a:endParaRPr lang="de-DE" dirty="0"/>
          </a:p>
        </p:txBody>
      </p:sp>
      <p:sp>
        <p:nvSpPr>
          <p:cNvPr id="27" name="Content Placeholder 25">
            <a:extLst>
              <a:ext uri="{FF2B5EF4-FFF2-40B4-BE49-F238E27FC236}">
                <a16:creationId xmlns:a16="http://schemas.microsoft.com/office/drawing/2014/main" id="{E83C5DDB-002B-1940-81FD-026B0EDD9726}"/>
              </a:ext>
            </a:extLst>
          </p:cNvPr>
          <p:cNvSpPr>
            <a:spLocks noGrp="1"/>
          </p:cNvSpPr>
          <p:nvPr>
            <p:ph idx="1"/>
          </p:nvPr>
        </p:nvSpPr>
        <p:spPr>
          <a:xfrm>
            <a:off x="524933" y="878650"/>
            <a:ext cx="9713285" cy="4894263"/>
          </a:xfrm>
        </p:spPr>
        <p:txBody>
          <a:bodyPr/>
          <a:lstStyle/>
          <a:p>
            <a:pPr marL="0" indent="0">
              <a:buNone/>
            </a:pPr>
            <a:r>
              <a:rPr lang="de-DE" sz="2400" dirty="0"/>
              <a:t>Q2.8: </a:t>
            </a:r>
            <a:r>
              <a:rPr lang="de-DE" sz="2400" dirty="0" err="1"/>
              <a:t>Which</a:t>
            </a:r>
            <a:r>
              <a:rPr lang="de-DE" sz="2400" dirty="0"/>
              <a:t> pair(s) </a:t>
            </a:r>
            <a:r>
              <a:rPr lang="de-DE" sz="2400" dirty="0" err="1"/>
              <a:t>of</a:t>
            </a:r>
            <a:r>
              <a:rPr lang="de-DE" sz="2400" dirty="0"/>
              <a:t> </a:t>
            </a:r>
            <a:r>
              <a:rPr lang="de-DE" sz="2400" dirty="0" err="1"/>
              <a:t>attributes</a:t>
            </a:r>
            <a:r>
              <a:rPr lang="de-DE" sz="2400" dirty="0"/>
              <a:t> </a:t>
            </a:r>
            <a:r>
              <a:rPr lang="de-DE" sz="2400" dirty="0" err="1"/>
              <a:t>has</a:t>
            </a:r>
            <a:r>
              <a:rPr lang="de-DE" sz="2400" dirty="0"/>
              <a:t>/</a:t>
            </a:r>
            <a:r>
              <a:rPr lang="de-DE" sz="2400" dirty="0" err="1"/>
              <a:t>have</a:t>
            </a:r>
            <a:r>
              <a:rPr lang="de-DE" sz="2400" dirty="0"/>
              <a:t> a </a:t>
            </a:r>
            <a:r>
              <a:rPr lang="de-DE" sz="2400" dirty="0" err="1"/>
              <a:t>correlation</a:t>
            </a:r>
            <a:r>
              <a:rPr lang="de-DE" sz="2400" dirty="0"/>
              <a:t> </a:t>
            </a:r>
            <a:r>
              <a:rPr lang="de-DE" sz="2400" dirty="0" err="1"/>
              <a:t>value</a:t>
            </a:r>
            <a:r>
              <a:rPr lang="de-DE" sz="2400" dirty="0"/>
              <a:t> </a:t>
            </a:r>
            <a:r>
              <a:rPr lang="de-DE" sz="2400" dirty="0" err="1"/>
              <a:t>that</a:t>
            </a:r>
            <a:r>
              <a:rPr lang="de-DE" sz="2400" dirty="0"/>
              <a:t> </a:t>
            </a:r>
            <a:r>
              <a:rPr lang="de-DE" sz="2400" dirty="0" err="1"/>
              <a:t>is</a:t>
            </a:r>
            <a:r>
              <a:rPr lang="de-DE" sz="2400" dirty="0"/>
              <a:t> not </a:t>
            </a:r>
            <a:r>
              <a:rPr lang="de-DE" sz="2400" dirty="0" err="1"/>
              <a:t>bigger</a:t>
            </a:r>
            <a:r>
              <a:rPr lang="de-DE" sz="2400" dirty="0"/>
              <a:t> </a:t>
            </a:r>
            <a:r>
              <a:rPr lang="de-DE" sz="2400" dirty="0" err="1"/>
              <a:t>than</a:t>
            </a:r>
            <a:r>
              <a:rPr lang="de-DE" sz="2400" dirty="0"/>
              <a:t> </a:t>
            </a:r>
            <a:r>
              <a:rPr lang="de-DE" sz="2400" i="1" u="sng" dirty="0"/>
              <a:t>X</a:t>
            </a:r>
            <a:r>
              <a:rPr lang="de-DE" sz="2400" dirty="0"/>
              <a:t> at </a:t>
            </a:r>
            <a:r>
              <a:rPr lang="de-DE" sz="2400" i="1" u="sng" dirty="0" err="1"/>
              <a:t>Timestamp</a:t>
            </a:r>
            <a:r>
              <a:rPr lang="de-DE" sz="2400" i="1" u="sng" dirty="0"/>
              <a:t> T </a:t>
            </a:r>
            <a:r>
              <a:rPr lang="de-DE" sz="2400" dirty="0"/>
              <a:t>? </a:t>
            </a:r>
          </a:p>
          <a:p>
            <a:pPr marL="0" indent="0">
              <a:buNone/>
            </a:pPr>
            <a:endParaRPr lang="de-DE" sz="2400" dirty="0"/>
          </a:p>
        </p:txBody>
      </p:sp>
      <p:sp>
        <p:nvSpPr>
          <p:cNvPr id="23" name="Rounded Rectangle 22">
            <a:extLst>
              <a:ext uri="{FF2B5EF4-FFF2-40B4-BE49-F238E27FC236}">
                <a16:creationId xmlns:a16="http://schemas.microsoft.com/office/drawing/2014/main" id="{4A870BFA-0934-CE40-9D78-3806E7BA8ED7}"/>
              </a:ext>
            </a:extLst>
          </p:cNvPr>
          <p:cNvSpPr/>
          <p:nvPr/>
        </p:nvSpPr>
        <p:spPr>
          <a:xfrm>
            <a:off x="3647728" y="1988840"/>
            <a:ext cx="4790992" cy="3312368"/>
          </a:xfrm>
          <a:prstGeom prst="roundRect">
            <a:avLst/>
          </a:prstGeom>
          <a:solidFill>
            <a:schemeClr val="accent3">
              <a:lumMod val="85000"/>
              <a:alpha val="9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71780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Content Placeholder 25">
            <a:extLst>
              <a:ext uri="{FF2B5EF4-FFF2-40B4-BE49-F238E27FC236}">
                <a16:creationId xmlns:a16="http://schemas.microsoft.com/office/drawing/2014/main" id="{32A27DF2-3010-4843-A6D5-1E2CF9563A16}"/>
              </a:ext>
            </a:extLst>
          </p:cNvPr>
          <p:cNvSpPr>
            <a:spLocks noGrp="1"/>
          </p:cNvSpPr>
          <p:nvPr>
            <p:ph idx="1"/>
          </p:nvPr>
        </p:nvSpPr>
        <p:spPr>
          <a:xfrm>
            <a:off x="522818" y="1052736"/>
            <a:ext cx="11142133" cy="4894263"/>
          </a:xfrm>
        </p:spPr>
        <p:txBody>
          <a:bodyPr/>
          <a:lstStyle/>
          <a:p>
            <a:pPr marL="0" indent="0">
              <a:buNone/>
            </a:pPr>
            <a:r>
              <a:rPr lang="de-DE" sz="2400" dirty="0" err="1"/>
              <a:t>Accuracy</a:t>
            </a:r>
            <a:r>
              <a:rPr lang="de-DE" sz="2400" dirty="0"/>
              <a:t> rate </a:t>
            </a:r>
            <a:r>
              <a:rPr lang="de-DE" sz="2400" dirty="0" err="1"/>
              <a:t>by</a:t>
            </a:r>
            <a:r>
              <a:rPr lang="de-DE" sz="2400" dirty="0"/>
              <a:t> </a:t>
            </a:r>
            <a:r>
              <a:rPr lang="de-DE" sz="2400" dirty="0" err="1"/>
              <a:t>using</a:t>
            </a:r>
            <a:r>
              <a:rPr lang="de-DE" sz="2400" dirty="0"/>
              <a:t> Data Set 1 </a:t>
            </a:r>
            <a:r>
              <a:rPr lang="de-DE" sz="2400" dirty="0" err="1"/>
              <a:t>is</a:t>
            </a:r>
            <a:r>
              <a:rPr lang="de-DE" sz="2400" dirty="0"/>
              <a:t> </a:t>
            </a:r>
            <a:r>
              <a:rPr lang="de-DE" sz="2400" dirty="0" err="1"/>
              <a:t>always</a:t>
            </a:r>
            <a:r>
              <a:rPr lang="de-DE" sz="2400" dirty="0"/>
              <a:t> </a:t>
            </a:r>
            <a:r>
              <a:rPr lang="de-DE" sz="2400" dirty="0" err="1"/>
              <a:t>the</a:t>
            </a:r>
            <a:r>
              <a:rPr lang="de-DE" sz="2400" dirty="0"/>
              <a:t> </a:t>
            </a:r>
            <a:r>
              <a:rPr lang="de-DE" sz="2400" dirty="0" err="1"/>
              <a:t>biggest</a:t>
            </a:r>
            <a:r>
              <a:rPr lang="de-DE" sz="2400" dirty="0"/>
              <a:t> </a:t>
            </a:r>
            <a:r>
              <a:rPr lang="de-DE" sz="2400" dirty="0" err="1"/>
              <a:t>and</a:t>
            </a:r>
            <a:r>
              <a:rPr lang="de-DE" sz="2400" dirty="0"/>
              <a:t> </a:t>
            </a:r>
            <a:r>
              <a:rPr lang="de-DE" sz="2400" dirty="0" err="1"/>
              <a:t>reaches</a:t>
            </a:r>
            <a:r>
              <a:rPr lang="de-DE" sz="2400" dirty="0"/>
              <a:t> </a:t>
            </a:r>
            <a:r>
              <a:rPr lang="de-DE" altLang="zh-CN" sz="2400" dirty="0" err="1"/>
              <a:t>over</a:t>
            </a:r>
            <a:r>
              <a:rPr lang="zh-CN" altLang="de-DE" sz="2400" dirty="0"/>
              <a:t> </a:t>
            </a:r>
            <a:r>
              <a:rPr lang="de-DE" sz="2400" dirty="0"/>
              <a:t>75%</a:t>
            </a:r>
          </a:p>
        </p:txBody>
      </p:sp>
      <p:sp>
        <p:nvSpPr>
          <p:cNvPr id="29698" name="Rectangle 2"/>
          <p:cNvSpPr>
            <a:spLocks noGrp="1" noChangeArrowheads="1"/>
          </p:cNvSpPr>
          <p:nvPr>
            <p:ph type="title"/>
          </p:nvPr>
        </p:nvSpPr>
        <p:spPr/>
        <p:txBody>
          <a:bodyPr/>
          <a:lstStyle/>
          <a:p>
            <a:r>
              <a:rPr lang="de-DE" altLang="zh-CN" dirty="0"/>
              <a:t>Evaluation</a:t>
            </a:r>
            <a:endParaRPr lang="de-DE" dirty="0"/>
          </a:p>
        </p:txBody>
      </p:sp>
      <p:grpSp>
        <p:nvGrpSpPr>
          <p:cNvPr id="4" name="Gruppieren 21">
            <a:extLst>
              <a:ext uri="{FF2B5EF4-FFF2-40B4-BE49-F238E27FC236}">
                <a16:creationId xmlns:a16="http://schemas.microsoft.com/office/drawing/2014/main" id="{AA131601-72E5-4228-A286-1E3E6D78B764}"/>
              </a:ext>
            </a:extLst>
          </p:cNvPr>
          <p:cNvGrpSpPr/>
          <p:nvPr/>
        </p:nvGrpSpPr>
        <p:grpSpPr>
          <a:xfrm>
            <a:off x="96000" y="5866557"/>
            <a:ext cx="12096000" cy="399396"/>
            <a:chOff x="25400" y="5986694"/>
            <a:chExt cx="9072000" cy="299547"/>
          </a:xfrm>
        </p:grpSpPr>
        <p:sp>
          <p:nvSpPr>
            <p:cNvPr id="5" name="Textfeld 13">
              <a:extLst>
                <a:ext uri="{FF2B5EF4-FFF2-40B4-BE49-F238E27FC236}">
                  <a16:creationId xmlns:a16="http://schemas.microsoft.com/office/drawing/2014/main" id="{2BCE988F-F02A-4D6D-B2E3-D098FA90D670}"/>
                </a:ext>
              </a:extLst>
            </p:cNvPr>
            <p:cNvSpPr txBox="1"/>
            <p:nvPr/>
          </p:nvSpPr>
          <p:spPr>
            <a:xfrm>
              <a:off x="1493183" y="6032322"/>
              <a:ext cx="950901"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de-DE" altLang="zh-CN" sz="1600" dirty="0" err="1"/>
                <a:t>Challenges</a:t>
              </a:r>
              <a:endParaRPr lang="en-US" sz="1600" dirty="0"/>
            </a:p>
          </p:txBody>
        </p:sp>
        <p:sp>
          <p:nvSpPr>
            <p:cNvPr id="6" name="Textfeld 14">
              <a:extLst>
                <a:ext uri="{FF2B5EF4-FFF2-40B4-BE49-F238E27FC236}">
                  <a16:creationId xmlns:a16="http://schemas.microsoft.com/office/drawing/2014/main" id="{C8E64975-DD4E-484D-9EF4-CB11AB9E264F}"/>
                </a:ext>
              </a:extLst>
            </p:cNvPr>
            <p:cNvSpPr txBox="1"/>
            <p:nvPr/>
          </p:nvSpPr>
          <p:spPr>
            <a:xfrm>
              <a:off x="6282440" y="6032325"/>
              <a:ext cx="916357"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1600" b="1" dirty="0"/>
                <a:t>Evaluation</a:t>
              </a:r>
            </a:p>
          </p:txBody>
        </p:sp>
        <p:sp>
          <p:nvSpPr>
            <p:cNvPr id="7" name="Textfeld 6">
              <a:extLst>
                <a:ext uri="{FF2B5EF4-FFF2-40B4-BE49-F238E27FC236}">
                  <a16:creationId xmlns:a16="http://schemas.microsoft.com/office/drawing/2014/main" id="{5B1D65DE-7E84-4D4A-AD1F-FC54B535CB1E}"/>
                </a:ext>
              </a:extLst>
            </p:cNvPr>
            <p:cNvSpPr txBox="1"/>
            <p:nvPr/>
          </p:nvSpPr>
          <p:spPr>
            <a:xfrm>
              <a:off x="3028301" y="6032323"/>
              <a:ext cx="1067456"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1600" dirty="0"/>
                <a:t>Related Work</a:t>
              </a:r>
            </a:p>
          </p:txBody>
        </p:sp>
        <p:sp>
          <p:nvSpPr>
            <p:cNvPr id="8" name="Textfeld 7">
              <a:extLst>
                <a:ext uri="{FF2B5EF4-FFF2-40B4-BE49-F238E27FC236}">
                  <a16:creationId xmlns:a16="http://schemas.microsoft.com/office/drawing/2014/main" id="{8544E219-3395-4D35-AB47-83E797162EF8}"/>
                </a:ext>
              </a:extLst>
            </p:cNvPr>
            <p:cNvSpPr txBox="1"/>
            <p:nvPr/>
          </p:nvSpPr>
          <p:spPr>
            <a:xfrm>
              <a:off x="7763010" y="6032321"/>
              <a:ext cx="1278028"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600" dirty="0"/>
                <a:t>Summary</a:t>
              </a:r>
            </a:p>
          </p:txBody>
        </p:sp>
        <p:sp>
          <p:nvSpPr>
            <p:cNvPr id="9" name="Textfeld 8">
              <a:extLst>
                <a:ext uri="{FF2B5EF4-FFF2-40B4-BE49-F238E27FC236}">
                  <a16:creationId xmlns:a16="http://schemas.microsoft.com/office/drawing/2014/main" id="{852888F9-9852-4482-8D86-9D678EB085AD}"/>
                </a:ext>
              </a:extLst>
            </p:cNvPr>
            <p:cNvSpPr txBox="1"/>
            <p:nvPr/>
          </p:nvSpPr>
          <p:spPr>
            <a:xfrm>
              <a:off x="179512" y="6032321"/>
              <a:ext cx="955711"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600" dirty="0"/>
                <a:t>Motivation</a:t>
              </a:r>
            </a:p>
          </p:txBody>
        </p:sp>
        <p:sp>
          <p:nvSpPr>
            <p:cNvPr id="10" name="Eingekerbter Richtungspfeil 23">
              <a:extLst>
                <a:ext uri="{FF2B5EF4-FFF2-40B4-BE49-F238E27FC236}">
                  <a16:creationId xmlns:a16="http://schemas.microsoft.com/office/drawing/2014/main" id="{C005311E-133F-493F-BFFC-C169B3CA8A86}"/>
                </a:ext>
              </a:extLst>
            </p:cNvPr>
            <p:cNvSpPr/>
            <p:nvPr/>
          </p:nvSpPr>
          <p:spPr>
            <a:xfrm>
              <a:off x="1234955" y="6091573"/>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dirty="0">
                <a:solidFill>
                  <a:schemeClr val="tx1"/>
                </a:solidFill>
              </a:endParaRPr>
            </a:p>
          </p:txBody>
        </p:sp>
        <p:sp>
          <p:nvSpPr>
            <p:cNvPr id="11" name="Eingekerbter Richtungspfeil 24">
              <a:extLst>
                <a:ext uri="{FF2B5EF4-FFF2-40B4-BE49-F238E27FC236}">
                  <a16:creationId xmlns:a16="http://schemas.microsoft.com/office/drawing/2014/main" id="{13B86617-4353-46AD-97C4-7F02A1BA1B80}"/>
                </a:ext>
              </a:extLst>
            </p:cNvPr>
            <p:cNvSpPr/>
            <p:nvPr/>
          </p:nvSpPr>
          <p:spPr>
            <a:xfrm>
              <a:off x="2577480" y="6091574"/>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a:solidFill>
                  <a:schemeClr val="tx1"/>
                </a:solidFill>
              </a:endParaRPr>
            </a:p>
          </p:txBody>
        </p:sp>
        <p:sp>
          <p:nvSpPr>
            <p:cNvPr id="12" name="Eingekerbter Richtungspfeil 25">
              <a:extLst>
                <a:ext uri="{FF2B5EF4-FFF2-40B4-BE49-F238E27FC236}">
                  <a16:creationId xmlns:a16="http://schemas.microsoft.com/office/drawing/2014/main" id="{40D0FAF6-EB9E-4EEF-BCBE-972523E34CB7}"/>
                </a:ext>
              </a:extLst>
            </p:cNvPr>
            <p:cNvSpPr/>
            <p:nvPr/>
          </p:nvSpPr>
          <p:spPr>
            <a:xfrm>
              <a:off x="4269488" y="6091575"/>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a:solidFill>
                  <a:schemeClr val="tx1"/>
                </a:solidFill>
              </a:endParaRPr>
            </a:p>
          </p:txBody>
        </p:sp>
        <p:sp>
          <p:nvSpPr>
            <p:cNvPr id="13" name="Textfeld 12">
              <a:extLst>
                <a:ext uri="{FF2B5EF4-FFF2-40B4-BE49-F238E27FC236}">
                  <a16:creationId xmlns:a16="http://schemas.microsoft.com/office/drawing/2014/main" id="{6910B1B0-7848-461D-A8EE-494297AF2C2C}"/>
                </a:ext>
              </a:extLst>
            </p:cNvPr>
            <p:cNvSpPr txBox="1"/>
            <p:nvPr/>
          </p:nvSpPr>
          <p:spPr>
            <a:xfrm>
              <a:off x="4788024" y="6032324"/>
              <a:ext cx="738424"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de-DE" altLang="zh-CN" sz="1600" dirty="0"/>
                <a:t>Interface</a:t>
              </a:r>
              <a:endParaRPr lang="en-US" sz="1600" dirty="0"/>
            </a:p>
          </p:txBody>
        </p:sp>
        <p:sp>
          <p:nvSpPr>
            <p:cNvPr id="14" name="Eingekerbter Richtungspfeil 27">
              <a:extLst>
                <a:ext uri="{FF2B5EF4-FFF2-40B4-BE49-F238E27FC236}">
                  <a16:creationId xmlns:a16="http://schemas.microsoft.com/office/drawing/2014/main" id="{C8C6383D-EFF4-4F8F-B7E7-55AA85D1E860}"/>
                </a:ext>
              </a:extLst>
            </p:cNvPr>
            <p:cNvSpPr/>
            <p:nvPr/>
          </p:nvSpPr>
          <p:spPr>
            <a:xfrm>
              <a:off x="7320057" y="6091577"/>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a:solidFill>
                  <a:schemeClr val="tx1"/>
                </a:solidFill>
              </a:endParaRPr>
            </a:p>
          </p:txBody>
        </p:sp>
        <p:cxnSp>
          <p:nvCxnSpPr>
            <p:cNvPr id="15" name="Gerade Verbindung 28">
              <a:extLst>
                <a:ext uri="{FF2B5EF4-FFF2-40B4-BE49-F238E27FC236}">
                  <a16:creationId xmlns:a16="http://schemas.microsoft.com/office/drawing/2014/main" id="{BE0E1948-1999-44A0-B261-866A1DF5995B}"/>
                </a:ext>
              </a:extLst>
            </p:cNvPr>
            <p:cNvCxnSpPr/>
            <p:nvPr/>
          </p:nvCxnSpPr>
          <p:spPr>
            <a:xfrm>
              <a:off x="25400" y="5986694"/>
              <a:ext cx="9072000" cy="1588"/>
            </a:xfrm>
            <a:prstGeom prst="line">
              <a:avLst/>
            </a:prstGeom>
            <a:ln w="41275">
              <a:solidFill>
                <a:schemeClr val="accent3">
                  <a:lumMod val="85000"/>
                </a:schemeClr>
              </a:solidFill>
            </a:ln>
          </p:spPr>
          <p:style>
            <a:lnRef idx="1">
              <a:schemeClr val="accent1"/>
            </a:lnRef>
            <a:fillRef idx="0">
              <a:schemeClr val="accent1"/>
            </a:fillRef>
            <a:effectRef idx="0">
              <a:schemeClr val="accent1"/>
            </a:effectRef>
            <a:fontRef idx="minor">
              <a:schemeClr val="tx1"/>
            </a:fontRef>
          </p:style>
        </p:cxnSp>
        <p:sp>
          <p:nvSpPr>
            <p:cNvPr id="16" name="Eingekerbter Richtungspfeil 29">
              <a:extLst>
                <a:ext uri="{FF2B5EF4-FFF2-40B4-BE49-F238E27FC236}">
                  <a16:creationId xmlns:a16="http://schemas.microsoft.com/office/drawing/2014/main" id="{A4600029-E40B-4FAC-BDEA-4C82CFF469F9}"/>
                </a:ext>
              </a:extLst>
            </p:cNvPr>
            <p:cNvSpPr/>
            <p:nvPr/>
          </p:nvSpPr>
          <p:spPr>
            <a:xfrm>
              <a:off x="5925672" y="6091576"/>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a:solidFill>
                  <a:schemeClr val="tx1"/>
                </a:solidFill>
              </a:endParaRPr>
            </a:p>
          </p:txBody>
        </p:sp>
      </p:grpSp>
      <p:pic>
        <p:nvPicPr>
          <p:cNvPr id="17" name="Picture 16">
            <a:extLst>
              <a:ext uri="{FF2B5EF4-FFF2-40B4-BE49-F238E27FC236}">
                <a16:creationId xmlns:a16="http://schemas.microsoft.com/office/drawing/2014/main" id="{CA0D71BC-D0A3-444E-8190-FBF3538937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702" y="6381328"/>
            <a:ext cx="11767985" cy="469900"/>
          </a:xfrm>
          <a:prstGeom prst="rect">
            <a:avLst/>
          </a:prstGeom>
        </p:spPr>
      </p:pic>
      <p:pic>
        <p:nvPicPr>
          <p:cNvPr id="22" name="Picture 21">
            <a:extLst>
              <a:ext uri="{FF2B5EF4-FFF2-40B4-BE49-F238E27FC236}">
                <a16:creationId xmlns:a16="http://schemas.microsoft.com/office/drawing/2014/main" id="{1AEC87D6-C250-8846-9FFE-335D6257C5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8128" y="1524043"/>
            <a:ext cx="6974901" cy="4312814"/>
          </a:xfrm>
          <a:prstGeom prst="rect">
            <a:avLst/>
          </a:prstGeom>
        </p:spPr>
      </p:pic>
      <p:sp>
        <p:nvSpPr>
          <p:cNvPr id="29" name="Rectangle 3">
            <a:extLst>
              <a:ext uri="{FF2B5EF4-FFF2-40B4-BE49-F238E27FC236}">
                <a16:creationId xmlns:a16="http://schemas.microsoft.com/office/drawing/2014/main" id="{90750C0D-4322-0C40-AD07-EFBCFEC2A5D4}"/>
              </a:ext>
            </a:extLst>
          </p:cNvPr>
          <p:cNvSpPr>
            <a:spLocks noChangeArrowheads="1"/>
          </p:cNvSpPr>
          <p:nvPr/>
        </p:nvSpPr>
        <p:spPr bwMode="auto">
          <a:xfrm>
            <a:off x="7824192" y="5157192"/>
            <a:ext cx="4176464" cy="620713"/>
          </a:xfrm>
          <a:prstGeom prst="rect">
            <a:avLst/>
          </a:prstGeom>
          <a:noFill/>
          <a:ln w="9525">
            <a:noFill/>
            <a:miter lim="800000"/>
            <a:headEnd/>
            <a:tailEnd/>
          </a:ln>
        </p:spPr>
        <p:txBody>
          <a:bodyPr lIns="0" tIns="0" rIns="0" bIns="0"/>
          <a:lstStyle/>
          <a:p>
            <a:r>
              <a:rPr lang="de-DE" dirty="0"/>
              <a:t>Fig. </a:t>
            </a:r>
            <a:r>
              <a:rPr lang="de-DE" dirty="0" err="1"/>
              <a:t>Accuracy</a:t>
            </a:r>
            <a:r>
              <a:rPr lang="de-DE" dirty="0"/>
              <a:t> rate </a:t>
            </a:r>
            <a:r>
              <a:rPr lang="de-DE" dirty="0" err="1"/>
              <a:t>of</a:t>
            </a:r>
            <a:r>
              <a:rPr lang="de-DE" dirty="0"/>
              <a:t> </a:t>
            </a:r>
            <a:r>
              <a:rPr lang="de-DE" dirty="0" err="1"/>
              <a:t>each</a:t>
            </a:r>
            <a:r>
              <a:rPr lang="de-DE" dirty="0"/>
              <a:t> </a:t>
            </a:r>
            <a:r>
              <a:rPr lang="de-DE" dirty="0" err="1"/>
              <a:t>question</a:t>
            </a:r>
            <a:r>
              <a:rPr lang="de-DE" dirty="0"/>
              <a:t> type </a:t>
            </a:r>
            <a:r>
              <a:rPr lang="de-DE" altLang="zh-CN" dirty="0" err="1"/>
              <a:t>using</a:t>
            </a:r>
            <a:r>
              <a:rPr lang="zh-CN" altLang="de-DE" dirty="0"/>
              <a:t> </a:t>
            </a:r>
            <a:r>
              <a:rPr lang="de-DE" dirty="0"/>
              <a:t>different </a:t>
            </a:r>
            <a:r>
              <a:rPr lang="de-DE" altLang="zh-CN" dirty="0" err="1"/>
              <a:t>data</a:t>
            </a:r>
            <a:r>
              <a:rPr lang="zh-CN" altLang="de-DE" dirty="0"/>
              <a:t> </a:t>
            </a:r>
            <a:r>
              <a:rPr lang="de-DE" altLang="zh-CN" dirty="0" err="1"/>
              <a:t>sets</a:t>
            </a:r>
            <a:endParaRPr lang="de-DE" sz="1600" dirty="0"/>
          </a:p>
          <a:p>
            <a:endParaRPr lang="de-DE" sz="1600" dirty="0"/>
          </a:p>
        </p:txBody>
      </p:sp>
    </p:spTree>
    <p:extLst>
      <p:ext uri="{BB962C8B-B14F-4D97-AF65-F5344CB8AC3E}">
        <p14:creationId xmlns:p14="http://schemas.microsoft.com/office/powerpoint/2010/main" val="7661161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de-DE" altLang="zh-CN" dirty="0"/>
              <a:t>Evaluation</a:t>
            </a:r>
            <a:endParaRPr lang="de-DE" dirty="0"/>
          </a:p>
        </p:txBody>
      </p:sp>
      <p:sp>
        <p:nvSpPr>
          <p:cNvPr id="29699" name="Rectangle 3"/>
          <p:cNvSpPr>
            <a:spLocks noGrp="1" noChangeArrowheads="1"/>
          </p:cNvSpPr>
          <p:nvPr>
            <p:ph type="body" idx="1"/>
          </p:nvPr>
        </p:nvSpPr>
        <p:spPr>
          <a:xfrm>
            <a:off x="397138" y="935690"/>
            <a:ext cx="5231966" cy="4530264"/>
          </a:xfrm>
        </p:spPr>
        <p:txBody>
          <a:bodyPr/>
          <a:lstStyle/>
          <a:p>
            <a:pPr>
              <a:buFont typeface="Arial" panose="020B0604020202020204" pitchFamily="34" charset="0"/>
              <a:buChar char="•"/>
            </a:pPr>
            <a:r>
              <a:rPr lang="de-DE" altLang="zh-CN" sz="2000" dirty="0" err="1"/>
              <a:t>B</a:t>
            </a:r>
            <a:r>
              <a:rPr lang="de-DE" sz="2000" dirty="0" err="1"/>
              <a:t>oth</a:t>
            </a:r>
            <a:r>
              <a:rPr lang="de-DE" sz="2000" dirty="0"/>
              <a:t> </a:t>
            </a:r>
            <a:r>
              <a:rPr lang="de-DE" sz="2000" dirty="0" err="1"/>
              <a:t>the</a:t>
            </a:r>
            <a:r>
              <a:rPr lang="de-DE" sz="2000" dirty="0"/>
              <a:t> </a:t>
            </a:r>
            <a:r>
              <a:rPr lang="de-DE" sz="2000" dirty="0" err="1"/>
              <a:t>average</a:t>
            </a:r>
            <a:r>
              <a:rPr lang="de-DE" sz="2000" dirty="0"/>
              <a:t> time </a:t>
            </a:r>
            <a:r>
              <a:rPr lang="de-DE" sz="2000" dirty="0" err="1"/>
              <a:t>of</a:t>
            </a:r>
            <a:r>
              <a:rPr lang="de-DE" sz="2000" dirty="0"/>
              <a:t> </a:t>
            </a:r>
            <a:r>
              <a:rPr lang="de-DE" sz="2000" dirty="0" err="1"/>
              <a:t>using</a:t>
            </a:r>
            <a:r>
              <a:rPr lang="de-DE" sz="2000" dirty="0"/>
              <a:t> </a:t>
            </a:r>
            <a:r>
              <a:rPr lang="de-DE" sz="2000" dirty="0" err="1"/>
              <a:t>Heatmap</a:t>
            </a:r>
            <a:r>
              <a:rPr lang="de-DE" sz="2000" dirty="0"/>
              <a:t> </a:t>
            </a:r>
            <a:r>
              <a:rPr lang="de-DE" sz="2000" dirty="0" err="1"/>
              <a:t>and</a:t>
            </a:r>
            <a:r>
              <a:rPr lang="de-DE" sz="2000" dirty="0"/>
              <a:t> Bar Graph </a:t>
            </a:r>
            <a:r>
              <a:rPr lang="de-DE" sz="2000" dirty="0" err="1"/>
              <a:t>is</a:t>
            </a:r>
            <a:r>
              <a:rPr lang="de-DE" sz="2000" dirty="0"/>
              <a:t> </a:t>
            </a:r>
            <a:r>
              <a:rPr lang="de-DE" sz="2000" dirty="0" err="1"/>
              <a:t>close</a:t>
            </a:r>
            <a:r>
              <a:rPr lang="de-DE" sz="2000" dirty="0"/>
              <a:t> </a:t>
            </a:r>
            <a:r>
              <a:rPr lang="de-DE" altLang="zh-CN" sz="2000" dirty="0"/>
              <a:t>in</a:t>
            </a:r>
            <a:r>
              <a:rPr lang="de-DE" sz="2000" dirty="0"/>
              <a:t> </a:t>
            </a:r>
            <a:r>
              <a:rPr lang="de-DE" sz="2000" dirty="0" err="1"/>
              <a:t>most</a:t>
            </a:r>
            <a:r>
              <a:rPr lang="de-DE" sz="2000" dirty="0"/>
              <a:t> </a:t>
            </a:r>
            <a:r>
              <a:rPr lang="de-DE" sz="2000" dirty="0" err="1"/>
              <a:t>cases</a:t>
            </a:r>
            <a:r>
              <a:rPr lang="de-DE" altLang="zh-CN" sz="2000" dirty="0"/>
              <a:t>,</a:t>
            </a:r>
            <a:r>
              <a:rPr lang="de-DE" sz="2000" dirty="0"/>
              <a:t> </a:t>
            </a:r>
            <a:r>
              <a:rPr lang="de-DE" sz="2000" dirty="0" err="1"/>
              <a:t>whatever</a:t>
            </a:r>
            <a:r>
              <a:rPr lang="de-DE" sz="2000" dirty="0"/>
              <a:t> </a:t>
            </a:r>
            <a:r>
              <a:rPr lang="de-DE" sz="2000" dirty="0" err="1"/>
              <a:t>data</a:t>
            </a:r>
            <a:r>
              <a:rPr lang="de-DE" sz="2000" dirty="0"/>
              <a:t> </a:t>
            </a:r>
            <a:r>
              <a:rPr lang="de-DE" sz="2000" dirty="0" err="1"/>
              <a:t>set</a:t>
            </a:r>
            <a:r>
              <a:rPr lang="de-DE" sz="2000" dirty="0"/>
              <a:t> </a:t>
            </a:r>
            <a:r>
              <a:rPr lang="de-DE" sz="2000" dirty="0" err="1"/>
              <a:t>the</a:t>
            </a:r>
            <a:r>
              <a:rPr lang="de-DE" sz="2000" dirty="0"/>
              <a:t> </a:t>
            </a:r>
            <a:r>
              <a:rPr lang="de-DE" sz="2000" dirty="0" err="1"/>
              <a:t>participants</a:t>
            </a:r>
            <a:r>
              <a:rPr lang="de-DE" sz="2000" dirty="0"/>
              <a:t> </a:t>
            </a:r>
            <a:r>
              <a:rPr lang="de-DE" sz="2000" dirty="0" err="1"/>
              <a:t>use</a:t>
            </a:r>
            <a:r>
              <a:rPr lang="de-DE" sz="2000" dirty="0"/>
              <a:t> </a:t>
            </a:r>
          </a:p>
          <a:p>
            <a:pPr>
              <a:buFont typeface="Arial" panose="020B0604020202020204" pitchFamily="34" charset="0"/>
              <a:buChar char="•"/>
            </a:pPr>
            <a:r>
              <a:rPr lang="de-DE" sz="2000" dirty="0"/>
              <a:t>Q2.3 &amp; Q2.6 </a:t>
            </a:r>
            <a:r>
              <a:rPr lang="de-DE" sz="2000" dirty="0" err="1"/>
              <a:t>cannot</a:t>
            </a:r>
            <a:r>
              <a:rPr lang="de-DE" sz="2000" dirty="0"/>
              <a:t> </a:t>
            </a:r>
            <a:r>
              <a:rPr lang="de-DE" sz="2000" dirty="0" err="1"/>
              <a:t>be</a:t>
            </a:r>
            <a:r>
              <a:rPr lang="de-DE" sz="2000" dirty="0"/>
              <a:t> </a:t>
            </a:r>
            <a:r>
              <a:rPr lang="de-DE" sz="2000" dirty="0" err="1"/>
              <a:t>answered</a:t>
            </a:r>
            <a:r>
              <a:rPr lang="de-DE" sz="2000" dirty="0"/>
              <a:t> </a:t>
            </a:r>
            <a:r>
              <a:rPr lang="de-DE" sz="2000" dirty="0" err="1"/>
              <a:t>by</a:t>
            </a:r>
            <a:r>
              <a:rPr lang="de-DE" sz="2000" dirty="0"/>
              <a:t> </a:t>
            </a:r>
            <a:r>
              <a:rPr lang="de-DE" sz="2000" dirty="0" err="1"/>
              <a:t>using</a:t>
            </a:r>
            <a:r>
              <a:rPr lang="de-DE" sz="2000" dirty="0"/>
              <a:t> Force-</a:t>
            </a:r>
            <a:r>
              <a:rPr lang="de-DE" sz="2000" dirty="0" err="1"/>
              <a:t>Directed</a:t>
            </a:r>
            <a:r>
              <a:rPr lang="de-DE" sz="2000" dirty="0"/>
              <a:t>-Graph</a:t>
            </a:r>
          </a:p>
          <a:p>
            <a:pPr marL="0" indent="0">
              <a:buNone/>
            </a:pPr>
            <a:endParaRPr lang="de-DE" sz="2000" dirty="0"/>
          </a:p>
        </p:txBody>
      </p:sp>
      <p:grpSp>
        <p:nvGrpSpPr>
          <p:cNvPr id="4" name="Gruppieren 21">
            <a:extLst>
              <a:ext uri="{FF2B5EF4-FFF2-40B4-BE49-F238E27FC236}">
                <a16:creationId xmlns:a16="http://schemas.microsoft.com/office/drawing/2014/main" id="{AA131601-72E5-4228-A286-1E3E6D78B764}"/>
              </a:ext>
            </a:extLst>
          </p:cNvPr>
          <p:cNvGrpSpPr/>
          <p:nvPr/>
        </p:nvGrpSpPr>
        <p:grpSpPr>
          <a:xfrm>
            <a:off x="96000" y="5866557"/>
            <a:ext cx="12096000" cy="399396"/>
            <a:chOff x="25400" y="5986694"/>
            <a:chExt cx="9072000" cy="299547"/>
          </a:xfrm>
        </p:grpSpPr>
        <p:sp>
          <p:nvSpPr>
            <p:cNvPr id="5" name="Textfeld 13">
              <a:extLst>
                <a:ext uri="{FF2B5EF4-FFF2-40B4-BE49-F238E27FC236}">
                  <a16:creationId xmlns:a16="http://schemas.microsoft.com/office/drawing/2014/main" id="{2BCE988F-F02A-4D6D-B2E3-D098FA90D670}"/>
                </a:ext>
              </a:extLst>
            </p:cNvPr>
            <p:cNvSpPr txBox="1"/>
            <p:nvPr/>
          </p:nvSpPr>
          <p:spPr>
            <a:xfrm>
              <a:off x="1493183" y="6032322"/>
              <a:ext cx="950901"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de-DE" altLang="zh-CN" sz="1600" dirty="0" err="1"/>
                <a:t>Challenges</a:t>
              </a:r>
              <a:endParaRPr lang="en-US" sz="1600" dirty="0"/>
            </a:p>
          </p:txBody>
        </p:sp>
        <p:sp>
          <p:nvSpPr>
            <p:cNvPr id="6" name="Textfeld 14">
              <a:extLst>
                <a:ext uri="{FF2B5EF4-FFF2-40B4-BE49-F238E27FC236}">
                  <a16:creationId xmlns:a16="http://schemas.microsoft.com/office/drawing/2014/main" id="{C8E64975-DD4E-484D-9EF4-CB11AB9E264F}"/>
                </a:ext>
              </a:extLst>
            </p:cNvPr>
            <p:cNvSpPr txBox="1"/>
            <p:nvPr/>
          </p:nvSpPr>
          <p:spPr>
            <a:xfrm>
              <a:off x="6282440" y="6032325"/>
              <a:ext cx="916357"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1600" b="1" dirty="0"/>
                <a:t>Evaluation</a:t>
              </a:r>
            </a:p>
          </p:txBody>
        </p:sp>
        <p:sp>
          <p:nvSpPr>
            <p:cNvPr id="7" name="Textfeld 6">
              <a:extLst>
                <a:ext uri="{FF2B5EF4-FFF2-40B4-BE49-F238E27FC236}">
                  <a16:creationId xmlns:a16="http://schemas.microsoft.com/office/drawing/2014/main" id="{5B1D65DE-7E84-4D4A-AD1F-FC54B535CB1E}"/>
                </a:ext>
              </a:extLst>
            </p:cNvPr>
            <p:cNvSpPr txBox="1"/>
            <p:nvPr/>
          </p:nvSpPr>
          <p:spPr>
            <a:xfrm>
              <a:off x="3028301" y="6032323"/>
              <a:ext cx="1067456"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1600" dirty="0"/>
                <a:t>Related Work</a:t>
              </a:r>
            </a:p>
          </p:txBody>
        </p:sp>
        <p:sp>
          <p:nvSpPr>
            <p:cNvPr id="8" name="Textfeld 7">
              <a:extLst>
                <a:ext uri="{FF2B5EF4-FFF2-40B4-BE49-F238E27FC236}">
                  <a16:creationId xmlns:a16="http://schemas.microsoft.com/office/drawing/2014/main" id="{8544E219-3395-4D35-AB47-83E797162EF8}"/>
                </a:ext>
              </a:extLst>
            </p:cNvPr>
            <p:cNvSpPr txBox="1"/>
            <p:nvPr/>
          </p:nvSpPr>
          <p:spPr>
            <a:xfrm>
              <a:off x="7763010" y="6032321"/>
              <a:ext cx="1278028"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600" dirty="0"/>
                <a:t>Summary</a:t>
              </a:r>
            </a:p>
          </p:txBody>
        </p:sp>
        <p:sp>
          <p:nvSpPr>
            <p:cNvPr id="9" name="Textfeld 8">
              <a:extLst>
                <a:ext uri="{FF2B5EF4-FFF2-40B4-BE49-F238E27FC236}">
                  <a16:creationId xmlns:a16="http://schemas.microsoft.com/office/drawing/2014/main" id="{852888F9-9852-4482-8D86-9D678EB085AD}"/>
                </a:ext>
              </a:extLst>
            </p:cNvPr>
            <p:cNvSpPr txBox="1"/>
            <p:nvPr/>
          </p:nvSpPr>
          <p:spPr>
            <a:xfrm>
              <a:off x="179512" y="6032321"/>
              <a:ext cx="955711"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600" dirty="0"/>
                <a:t>Motivation</a:t>
              </a:r>
            </a:p>
          </p:txBody>
        </p:sp>
        <p:sp>
          <p:nvSpPr>
            <p:cNvPr id="10" name="Eingekerbter Richtungspfeil 23">
              <a:extLst>
                <a:ext uri="{FF2B5EF4-FFF2-40B4-BE49-F238E27FC236}">
                  <a16:creationId xmlns:a16="http://schemas.microsoft.com/office/drawing/2014/main" id="{C005311E-133F-493F-BFFC-C169B3CA8A86}"/>
                </a:ext>
              </a:extLst>
            </p:cNvPr>
            <p:cNvSpPr/>
            <p:nvPr/>
          </p:nvSpPr>
          <p:spPr>
            <a:xfrm>
              <a:off x="1234955" y="6091573"/>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dirty="0">
                <a:solidFill>
                  <a:schemeClr val="tx1"/>
                </a:solidFill>
              </a:endParaRPr>
            </a:p>
          </p:txBody>
        </p:sp>
        <p:sp>
          <p:nvSpPr>
            <p:cNvPr id="11" name="Eingekerbter Richtungspfeil 24">
              <a:extLst>
                <a:ext uri="{FF2B5EF4-FFF2-40B4-BE49-F238E27FC236}">
                  <a16:creationId xmlns:a16="http://schemas.microsoft.com/office/drawing/2014/main" id="{13B86617-4353-46AD-97C4-7F02A1BA1B80}"/>
                </a:ext>
              </a:extLst>
            </p:cNvPr>
            <p:cNvSpPr/>
            <p:nvPr/>
          </p:nvSpPr>
          <p:spPr>
            <a:xfrm>
              <a:off x="2577480" y="6091574"/>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a:solidFill>
                  <a:schemeClr val="tx1"/>
                </a:solidFill>
              </a:endParaRPr>
            </a:p>
          </p:txBody>
        </p:sp>
        <p:sp>
          <p:nvSpPr>
            <p:cNvPr id="12" name="Eingekerbter Richtungspfeil 25">
              <a:extLst>
                <a:ext uri="{FF2B5EF4-FFF2-40B4-BE49-F238E27FC236}">
                  <a16:creationId xmlns:a16="http://schemas.microsoft.com/office/drawing/2014/main" id="{40D0FAF6-EB9E-4EEF-BCBE-972523E34CB7}"/>
                </a:ext>
              </a:extLst>
            </p:cNvPr>
            <p:cNvSpPr/>
            <p:nvPr/>
          </p:nvSpPr>
          <p:spPr>
            <a:xfrm>
              <a:off x="4269488" y="6091575"/>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a:solidFill>
                  <a:schemeClr val="tx1"/>
                </a:solidFill>
              </a:endParaRPr>
            </a:p>
          </p:txBody>
        </p:sp>
        <p:sp>
          <p:nvSpPr>
            <p:cNvPr id="13" name="Textfeld 12">
              <a:extLst>
                <a:ext uri="{FF2B5EF4-FFF2-40B4-BE49-F238E27FC236}">
                  <a16:creationId xmlns:a16="http://schemas.microsoft.com/office/drawing/2014/main" id="{6910B1B0-7848-461D-A8EE-494297AF2C2C}"/>
                </a:ext>
              </a:extLst>
            </p:cNvPr>
            <p:cNvSpPr txBox="1"/>
            <p:nvPr/>
          </p:nvSpPr>
          <p:spPr>
            <a:xfrm>
              <a:off x="4788024" y="6032324"/>
              <a:ext cx="738424"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de-DE" altLang="zh-CN" sz="1600" dirty="0"/>
                <a:t>Interface</a:t>
              </a:r>
              <a:endParaRPr lang="en-US" sz="1600" dirty="0"/>
            </a:p>
          </p:txBody>
        </p:sp>
        <p:sp>
          <p:nvSpPr>
            <p:cNvPr id="14" name="Eingekerbter Richtungspfeil 27">
              <a:extLst>
                <a:ext uri="{FF2B5EF4-FFF2-40B4-BE49-F238E27FC236}">
                  <a16:creationId xmlns:a16="http://schemas.microsoft.com/office/drawing/2014/main" id="{C8C6383D-EFF4-4F8F-B7E7-55AA85D1E860}"/>
                </a:ext>
              </a:extLst>
            </p:cNvPr>
            <p:cNvSpPr/>
            <p:nvPr/>
          </p:nvSpPr>
          <p:spPr>
            <a:xfrm>
              <a:off x="7320057" y="6091577"/>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a:solidFill>
                  <a:schemeClr val="tx1"/>
                </a:solidFill>
              </a:endParaRPr>
            </a:p>
          </p:txBody>
        </p:sp>
        <p:cxnSp>
          <p:nvCxnSpPr>
            <p:cNvPr id="15" name="Gerade Verbindung 28">
              <a:extLst>
                <a:ext uri="{FF2B5EF4-FFF2-40B4-BE49-F238E27FC236}">
                  <a16:creationId xmlns:a16="http://schemas.microsoft.com/office/drawing/2014/main" id="{BE0E1948-1999-44A0-B261-866A1DF5995B}"/>
                </a:ext>
              </a:extLst>
            </p:cNvPr>
            <p:cNvCxnSpPr/>
            <p:nvPr/>
          </p:nvCxnSpPr>
          <p:spPr>
            <a:xfrm>
              <a:off x="25400" y="5986694"/>
              <a:ext cx="9072000" cy="1588"/>
            </a:xfrm>
            <a:prstGeom prst="line">
              <a:avLst/>
            </a:prstGeom>
            <a:ln w="41275">
              <a:solidFill>
                <a:schemeClr val="accent3">
                  <a:lumMod val="85000"/>
                </a:schemeClr>
              </a:solidFill>
            </a:ln>
          </p:spPr>
          <p:style>
            <a:lnRef idx="1">
              <a:schemeClr val="accent1"/>
            </a:lnRef>
            <a:fillRef idx="0">
              <a:schemeClr val="accent1"/>
            </a:fillRef>
            <a:effectRef idx="0">
              <a:schemeClr val="accent1"/>
            </a:effectRef>
            <a:fontRef idx="minor">
              <a:schemeClr val="tx1"/>
            </a:fontRef>
          </p:style>
        </p:cxnSp>
        <p:sp>
          <p:nvSpPr>
            <p:cNvPr id="16" name="Eingekerbter Richtungspfeil 29">
              <a:extLst>
                <a:ext uri="{FF2B5EF4-FFF2-40B4-BE49-F238E27FC236}">
                  <a16:creationId xmlns:a16="http://schemas.microsoft.com/office/drawing/2014/main" id="{A4600029-E40B-4FAC-BDEA-4C82CFF469F9}"/>
                </a:ext>
              </a:extLst>
            </p:cNvPr>
            <p:cNvSpPr/>
            <p:nvPr/>
          </p:nvSpPr>
          <p:spPr>
            <a:xfrm>
              <a:off x="5925672" y="6091576"/>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a:solidFill>
                  <a:schemeClr val="tx1"/>
                </a:solidFill>
              </a:endParaRPr>
            </a:p>
          </p:txBody>
        </p:sp>
      </p:grpSp>
      <p:pic>
        <p:nvPicPr>
          <p:cNvPr id="17" name="Picture 16">
            <a:extLst>
              <a:ext uri="{FF2B5EF4-FFF2-40B4-BE49-F238E27FC236}">
                <a16:creationId xmlns:a16="http://schemas.microsoft.com/office/drawing/2014/main" id="{CA0D71BC-D0A3-444E-8190-FBF3538937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702" y="6381328"/>
            <a:ext cx="11767985" cy="469900"/>
          </a:xfrm>
          <a:prstGeom prst="rect">
            <a:avLst/>
          </a:prstGeom>
        </p:spPr>
      </p:pic>
      <p:pic>
        <p:nvPicPr>
          <p:cNvPr id="3" name="Picture 2">
            <a:extLst>
              <a:ext uri="{FF2B5EF4-FFF2-40B4-BE49-F238E27FC236}">
                <a16:creationId xmlns:a16="http://schemas.microsoft.com/office/drawing/2014/main" id="{A54EB2E4-BF0D-CF47-865C-271154F6AB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509" y="2924944"/>
            <a:ext cx="4493328" cy="2778374"/>
          </a:xfrm>
          <a:prstGeom prst="rect">
            <a:avLst/>
          </a:prstGeom>
        </p:spPr>
      </p:pic>
      <p:pic>
        <p:nvPicPr>
          <p:cNvPr id="19" name="Picture 18">
            <a:extLst>
              <a:ext uri="{FF2B5EF4-FFF2-40B4-BE49-F238E27FC236}">
                <a16:creationId xmlns:a16="http://schemas.microsoft.com/office/drawing/2014/main" id="{9B5A22C9-6E87-494A-B612-782177FFDFD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74815" y="2954882"/>
            <a:ext cx="4493328" cy="2778374"/>
          </a:xfrm>
          <a:prstGeom prst="rect">
            <a:avLst/>
          </a:prstGeom>
        </p:spPr>
      </p:pic>
      <p:pic>
        <p:nvPicPr>
          <p:cNvPr id="21" name="Picture 20">
            <a:extLst>
              <a:ext uri="{FF2B5EF4-FFF2-40B4-BE49-F238E27FC236}">
                <a16:creationId xmlns:a16="http://schemas.microsoft.com/office/drawing/2014/main" id="{3A2D5CCB-3846-FE40-908E-780FF5028A9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74815" y="280448"/>
            <a:ext cx="4493328" cy="2778374"/>
          </a:xfrm>
          <a:prstGeom prst="rect">
            <a:avLst/>
          </a:prstGeom>
        </p:spPr>
      </p:pic>
      <p:sp>
        <p:nvSpPr>
          <p:cNvPr id="24" name="Rectangle 3">
            <a:extLst>
              <a:ext uri="{FF2B5EF4-FFF2-40B4-BE49-F238E27FC236}">
                <a16:creationId xmlns:a16="http://schemas.microsoft.com/office/drawing/2014/main" id="{6E5B364C-15F2-214B-B6C2-CD701955A417}"/>
              </a:ext>
            </a:extLst>
          </p:cNvPr>
          <p:cNvSpPr>
            <a:spLocks noChangeArrowheads="1"/>
          </p:cNvSpPr>
          <p:nvPr/>
        </p:nvSpPr>
        <p:spPr bwMode="auto">
          <a:xfrm>
            <a:off x="3708083" y="5328567"/>
            <a:ext cx="2105853" cy="620713"/>
          </a:xfrm>
          <a:prstGeom prst="rect">
            <a:avLst/>
          </a:prstGeom>
          <a:noFill/>
          <a:ln w="9525">
            <a:noFill/>
            <a:miter lim="800000"/>
            <a:headEnd/>
            <a:tailEnd/>
          </a:ln>
        </p:spPr>
        <p:txBody>
          <a:bodyPr lIns="0" tIns="0" rIns="0" bIns="0"/>
          <a:lstStyle/>
          <a:p>
            <a:r>
              <a:rPr lang="de-DE" altLang="zh-CN" sz="1600" dirty="0"/>
              <a:t>a)</a:t>
            </a:r>
            <a:r>
              <a:rPr lang="zh-CN" altLang="de-DE" sz="1600" dirty="0"/>
              <a:t> </a:t>
            </a:r>
            <a:r>
              <a:rPr lang="de-DE" sz="1600" dirty="0" err="1"/>
              <a:t>Use</a:t>
            </a:r>
            <a:r>
              <a:rPr lang="de-DE" sz="1600" dirty="0"/>
              <a:t> Data Set 1 </a:t>
            </a:r>
          </a:p>
        </p:txBody>
      </p:sp>
      <p:sp>
        <p:nvSpPr>
          <p:cNvPr id="25" name="Rectangle 3">
            <a:extLst>
              <a:ext uri="{FF2B5EF4-FFF2-40B4-BE49-F238E27FC236}">
                <a16:creationId xmlns:a16="http://schemas.microsoft.com/office/drawing/2014/main" id="{CAC1BBCE-20CE-CC4D-B601-A0F9842AE8F8}"/>
              </a:ext>
            </a:extLst>
          </p:cNvPr>
          <p:cNvSpPr>
            <a:spLocks noChangeArrowheads="1"/>
          </p:cNvSpPr>
          <p:nvPr/>
        </p:nvSpPr>
        <p:spPr bwMode="auto">
          <a:xfrm>
            <a:off x="8663661" y="2694436"/>
            <a:ext cx="2105853" cy="620713"/>
          </a:xfrm>
          <a:prstGeom prst="rect">
            <a:avLst/>
          </a:prstGeom>
          <a:noFill/>
          <a:ln w="9525">
            <a:noFill/>
            <a:miter lim="800000"/>
            <a:headEnd/>
            <a:tailEnd/>
          </a:ln>
        </p:spPr>
        <p:txBody>
          <a:bodyPr lIns="0" tIns="0" rIns="0" bIns="0"/>
          <a:lstStyle/>
          <a:p>
            <a:r>
              <a:rPr lang="de-DE" altLang="zh-CN" sz="1600" dirty="0"/>
              <a:t>c)</a:t>
            </a:r>
            <a:r>
              <a:rPr lang="zh-CN" altLang="de-DE" sz="1600" dirty="0"/>
              <a:t> </a:t>
            </a:r>
            <a:r>
              <a:rPr lang="de-DE" sz="1600" dirty="0" err="1"/>
              <a:t>Use</a:t>
            </a:r>
            <a:r>
              <a:rPr lang="de-DE" sz="1600" dirty="0"/>
              <a:t> Data Set </a:t>
            </a:r>
            <a:r>
              <a:rPr lang="de-DE" altLang="zh-CN" sz="1600" dirty="0"/>
              <a:t>3</a:t>
            </a:r>
            <a:endParaRPr lang="de-DE" sz="1600" dirty="0"/>
          </a:p>
        </p:txBody>
      </p:sp>
      <p:sp>
        <p:nvSpPr>
          <p:cNvPr id="27" name="Rectangle 3">
            <a:extLst>
              <a:ext uri="{FF2B5EF4-FFF2-40B4-BE49-F238E27FC236}">
                <a16:creationId xmlns:a16="http://schemas.microsoft.com/office/drawing/2014/main" id="{AC9B70D1-CE89-974F-ABAD-579B5A4402EE}"/>
              </a:ext>
            </a:extLst>
          </p:cNvPr>
          <p:cNvSpPr>
            <a:spLocks noChangeArrowheads="1"/>
          </p:cNvSpPr>
          <p:nvPr/>
        </p:nvSpPr>
        <p:spPr bwMode="auto">
          <a:xfrm>
            <a:off x="8553633" y="5373216"/>
            <a:ext cx="2105853" cy="620713"/>
          </a:xfrm>
          <a:prstGeom prst="rect">
            <a:avLst/>
          </a:prstGeom>
          <a:noFill/>
          <a:ln w="9525">
            <a:noFill/>
            <a:miter lim="800000"/>
            <a:headEnd/>
            <a:tailEnd/>
          </a:ln>
        </p:spPr>
        <p:txBody>
          <a:bodyPr lIns="0" tIns="0" rIns="0" bIns="0"/>
          <a:lstStyle/>
          <a:p>
            <a:r>
              <a:rPr lang="de-DE" altLang="zh-CN" sz="1600" dirty="0"/>
              <a:t>b)</a:t>
            </a:r>
            <a:r>
              <a:rPr lang="zh-CN" altLang="de-DE" sz="1600" dirty="0"/>
              <a:t> </a:t>
            </a:r>
            <a:r>
              <a:rPr lang="de-DE" sz="1600" dirty="0" err="1"/>
              <a:t>Use</a:t>
            </a:r>
            <a:r>
              <a:rPr lang="de-DE" sz="1600" dirty="0"/>
              <a:t> Data Set </a:t>
            </a:r>
            <a:r>
              <a:rPr lang="de-DE" altLang="zh-CN" sz="1600" dirty="0"/>
              <a:t>2</a:t>
            </a:r>
            <a:r>
              <a:rPr lang="de-DE" sz="1600" dirty="0"/>
              <a:t> </a:t>
            </a:r>
          </a:p>
        </p:txBody>
      </p:sp>
      <p:sp>
        <p:nvSpPr>
          <p:cNvPr id="28" name="Rectangle 3">
            <a:extLst>
              <a:ext uri="{FF2B5EF4-FFF2-40B4-BE49-F238E27FC236}">
                <a16:creationId xmlns:a16="http://schemas.microsoft.com/office/drawing/2014/main" id="{05B80F55-1F97-584B-9EE5-F423D4EDC5F3}"/>
              </a:ext>
            </a:extLst>
          </p:cNvPr>
          <p:cNvSpPr>
            <a:spLocks noChangeArrowheads="1"/>
          </p:cNvSpPr>
          <p:nvPr/>
        </p:nvSpPr>
        <p:spPr bwMode="auto">
          <a:xfrm>
            <a:off x="491842" y="5564174"/>
            <a:ext cx="9721080" cy="620713"/>
          </a:xfrm>
          <a:prstGeom prst="rect">
            <a:avLst/>
          </a:prstGeom>
          <a:noFill/>
          <a:ln w="9525">
            <a:noFill/>
            <a:miter lim="800000"/>
            <a:headEnd/>
            <a:tailEnd/>
          </a:ln>
        </p:spPr>
        <p:txBody>
          <a:bodyPr lIns="0" tIns="0" rIns="0" bIns="0"/>
          <a:lstStyle/>
          <a:p>
            <a:r>
              <a:rPr lang="de-DE" altLang="zh-CN" dirty="0" err="1"/>
              <a:t>Fig</a:t>
            </a:r>
            <a:r>
              <a:rPr lang="de-DE" altLang="zh-CN" dirty="0"/>
              <a:t>:</a:t>
            </a:r>
            <a:r>
              <a:rPr lang="zh-CN" altLang="de-DE" dirty="0"/>
              <a:t> </a:t>
            </a:r>
            <a:r>
              <a:rPr lang="de-DE" dirty="0"/>
              <a:t>Average time </a:t>
            </a:r>
            <a:r>
              <a:rPr lang="de-DE" dirty="0" err="1"/>
              <a:t>of</a:t>
            </a:r>
            <a:r>
              <a:rPr lang="de-DE" dirty="0"/>
              <a:t> </a:t>
            </a:r>
            <a:r>
              <a:rPr lang="de-DE" dirty="0" err="1"/>
              <a:t>participants</a:t>
            </a:r>
            <a:r>
              <a:rPr lang="de-DE" dirty="0"/>
              <a:t> </a:t>
            </a:r>
            <a:r>
              <a:rPr lang="de-DE" dirty="0" err="1"/>
              <a:t>finishing</a:t>
            </a:r>
            <a:r>
              <a:rPr lang="de-DE" dirty="0"/>
              <a:t> </a:t>
            </a:r>
            <a:r>
              <a:rPr lang="de-DE" dirty="0" err="1"/>
              <a:t>each</a:t>
            </a:r>
            <a:r>
              <a:rPr lang="de-DE" dirty="0"/>
              <a:t> </a:t>
            </a:r>
            <a:r>
              <a:rPr lang="de-DE" dirty="0" err="1"/>
              <a:t>question</a:t>
            </a:r>
            <a:r>
              <a:rPr lang="de-DE" dirty="0"/>
              <a:t> type </a:t>
            </a:r>
            <a:r>
              <a:rPr lang="de-DE" dirty="0" err="1"/>
              <a:t>using</a:t>
            </a:r>
            <a:r>
              <a:rPr lang="de-DE" dirty="0"/>
              <a:t> different </a:t>
            </a:r>
            <a:r>
              <a:rPr lang="de-DE" dirty="0" err="1"/>
              <a:t>data</a:t>
            </a:r>
            <a:r>
              <a:rPr lang="de-DE" dirty="0"/>
              <a:t> </a:t>
            </a:r>
            <a:r>
              <a:rPr lang="de-DE" dirty="0" err="1"/>
              <a:t>sets</a:t>
            </a:r>
            <a:r>
              <a:rPr lang="de-DE" dirty="0"/>
              <a:t> </a:t>
            </a:r>
            <a:endParaRPr lang="de-DE" sz="1600" dirty="0"/>
          </a:p>
        </p:txBody>
      </p:sp>
      <p:pic>
        <p:nvPicPr>
          <p:cNvPr id="18" name="Picture 17">
            <a:extLst>
              <a:ext uri="{FF2B5EF4-FFF2-40B4-BE49-F238E27FC236}">
                <a16:creationId xmlns:a16="http://schemas.microsoft.com/office/drawing/2014/main" id="{676F3D0F-2441-4446-A5DC-56A0938363A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35760" y="2965338"/>
            <a:ext cx="647114" cy="275975"/>
          </a:xfrm>
          <a:prstGeom prst="rect">
            <a:avLst/>
          </a:prstGeom>
        </p:spPr>
      </p:pic>
      <p:pic>
        <p:nvPicPr>
          <p:cNvPr id="29" name="Picture 28">
            <a:extLst>
              <a:ext uri="{FF2B5EF4-FFF2-40B4-BE49-F238E27FC236}">
                <a16:creationId xmlns:a16="http://schemas.microsoft.com/office/drawing/2014/main" id="{22214B50-7B24-1943-8794-73C979ACB79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26067" y="3009009"/>
            <a:ext cx="647114" cy="275975"/>
          </a:xfrm>
          <a:prstGeom prst="rect">
            <a:avLst/>
          </a:prstGeom>
        </p:spPr>
      </p:pic>
      <p:pic>
        <p:nvPicPr>
          <p:cNvPr id="30" name="Picture 29">
            <a:extLst>
              <a:ext uri="{FF2B5EF4-FFF2-40B4-BE49-F238E27FC236}">
                <a16:creationId xmlns:a16="http://schemas.microsoft.com/office/drawing/2014/main" id="{6D9964D7-BDBE-1840-AFC3-789DA903896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61254" y="344713"/>
            <a:ext cx="647114" cy="275975"/>
          </a:xfrm>
          <a:prstGeom prst="rect">
            <a:avLst/>
          </a:prstGeom>
        </p:spPr>
      </p:pic>
    </p:spTree>
    <p:extLst>
      <p:ext uri="{BB962C8B-B14F-4D97-AF65-F5344CB8AC3E}">
        <p14:creationId xmlns:p14="http://schemas.microsoft.com/office/powerpoint/2010/main" val="13332092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48A12390-9C00-1043-A542-AE1646E9CB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9816" y="1563030"/>
            <a:ext cx="7620000" cy="4530265"/>
          </a:xfrm>
          <a:prstGeom prst="rect">
            <a:avLst/>
          </a:prstGeom>
        </p:spPr>
      </p:pic>
      <p:sp>
        <p:nvSpPr>
          <p:cNvPr id="29698" name="Rectangle 2"/>
          <p:cNvSpPr>
            <a:spLocks noGrp="1" noChangeArrowheads="1"/>
          </p:cNvSpPr>
          <p:nvPr>
            <p:ph type="title"/>
          </p:nvPr>
        </p:nvSpPr>
        <p:spPr>
          <a:xfrm>
            <a:off x="479376" y="44624"/>
            <a:ext cx="9215967" cy="561975"/>
          </a:xfrm>
        </p:spPr>
        <p:txBody>
          <a:bodyPr/>
          <a:lstStyle/>
          <a:p>
            <a:r>
              <a:rPr lang="de-DE" altLang="zh-CN" dirty="0"/>
              <a:t>Evaluation</a:t>
            </a:r>
            <a:r>
              <a:rPr lang="zh-CN" altLang="de-DE" dirty="0"/>
              <a:t> </a:t>
            </a:r>
            <a:r>
              <a:rPr lang="de-DE" altLang="zh-CN" dirty="0"/>
              <a:t>–</a:t>
            </a:r>
            <a:r>
              <a:rPr lang="zh-CN" altLang="de-DE" dirty="0"/>
              <a:t> </a:t>
            </a:r>
            <a:r>
              <a:rPr lang="de-DE" altLang="zh-CN" dirty="0"/>
              <a:t>Feedback</a:t>
            </a:r>
            <a:endParaRPr lang="de-DE" dirty="0"/>
          </a:p>
        </p:txBody>
      </p:sp>
      <p:sp>
        <p:nvSpPr>
          <p:cNvPr id="29699" name="Rectangle 3"/>
          <p:cNvSpPr>
            <a:spLocks noGrp="1" noChangeArrowheads="1"/>
          </p:cNvSpPr>
          <p:nvPr>
            <p:ph type="body" idx="1"/>
          </p:nvPr>
        </p:nvSpPr>
        <p:spPr>
          <a:xfrm>
            <a:off x="522819" y="620688"/>
            <a:ext cx="9677638" cy="4530264"/>
          </a:xfrm>
        </p:spPr>
        <p:txBody>
          <a:bodyPr/>
          <a:lstStyle/>
          <a:p>
            <a:r>
              <a:rPr lang="de-DE" sz="2400" dirty="0" err="1"/>
              <a:t>Please</a:t>
            </a:r>
            <a:r>
              <a:rPr lang="de-DE" sz="2400" dirty="0"/>
              <a:t> </a:t>
            </a:r>
            <a:r>
              <a:rPr lang="de-DE" sz="2400" dirty="0" err="1"/>
              <a:t>write</a:t>
            </a:r>
            <a:r>
              <a:rPr lang="de-DE" sz="2400" dirty="0"/>
              <a:t> down </a:t>
            </a:r>
            <a:r>
              <a:rPr lang="de-DE" sz="2400" dirty="0" err="1"/>
              <a:t>the</a:t>
            </a:r>
            <a:r>
              <a:rPr lang="de-DE" sz="2400" dirty="0"/>
              <a:t> </a:t>
            </a:r>
            <a:r>
              <a:rPr lang="de-DE" sz="2400" dirty="0" err="1"/>
              <a:t>visualization</a:t>
            </a:r>
            <a:r>
              <a:rPr lang="de-DE" sz="2400" dirty="0"/>
              <a:t> </a:t>
            </a:r>
            <a:r>
              <a:rPr lang="de-DE" sz="2400" dirty="0" err="1"/>
              <a:t>method</a:t>
            </a:r>
            <a:r>
              <a:rPr lang="de-DE" sz="2400" dirty="0"/>
              <a:t> </a:t>
            </a:r>
            <a:r>
              <a:rPr lang="de-DE" sz="2400" dirty="0" err="1"/>
              <a:t>you</a:t>
            </a:r>
            <a:r>
              <a:rPr lang="de-DE" sz="2400" dirty="0"/>
              <a:t> </a:t>
            </a:r>
            <a:r>
              <a:rPr lang="de-DE" sz="2400" dirty="0" err="1"/>
              <a:t>have</a:t>
            </a:r>
            <a:r>
              <a:rPr lang="de-DE" sz="2400" dirty="0"/>
              <a:t> </a:t>
            </a:r>
            <a:r>
              <a:rPr lang="de-DE" sz="2400" dirty="0" err="1"/>
              <a:t>used</a:t>
            </a:r>
            <a:r>
              <a:rPr lang="de-DE" sz="2400" dirty="0"/>
              <a:t> </a:t>
            </a:r>
            <a:r>
              <a:rPr lang="de-DE" sz="2400" dirty="0" err="1"/>
              <a:t>and</a:t>
            </a:r>
            <a:r>
              <a:rPr lang="de-DE" sz="2400" dirty="0"/>
              <a:t> rate </a:t>
            </a:r>
            <a:r>
              <a:rPr lang="de-DE" sz="2400" dirty="0" err="1"/>
              <a:t>for</a:t>
            </a:r>
            <a:r>
              <a:rPr lang="de-DE" sz="2400" dirty="0"/>
              <a:t> </a:t>
            </a:r>
            <a:r>
              <a:rPr lang="de-DE" sz="2400" dirty="0" err="1"/>
              <a:t>it</a:t>
            </a:r>
            <a:r>
              <a:rPr lang="de-DE" altLang="zh-CN" sz="2400" dirty="0"/>
              <a:t>:</a:t>
            </a:r>
            <a:endParaRPr lang="de-DE" sz="2400" dirty="0"/>
          </a:p>
          <a:p>
            <a:pPr lvl="1">
              <a:buFont typeface="Wingdings" pitchFamily="2" charset="2"/>
              <a:buChar char="Ø"/>
            </a:pPr>
            <a:r>
              <a:rPr lang="de-DE" altLang="zh-CN" dirty="0" err="1"/>
              <a:t>U</a:t>
            </a:r>
            <a:r>
              <a:rPr lang="de-DE" dirty="0" err="1"/>
              <a:t>sing</a:t>
            </a:r>
            <a:r>
              <a:rPr lang="de-DE" dirty="0"/>
              <a:t> LIKERT </a:t>
            </a:r>
            <a:r>
              <a:rPr lang="de-DE" dirty="0" err="1"/>
              <a:t>scale</a:t>
            </a:r>
            <a:r>
              <a:rPr lang="de-DE" dirty="0"/>
              <a:t> (1-7)</a:t>
            </a:r>
          </a:p>
          <a:p>
            <a:pPr lvl="1">
              <a:buFont typeface="Wingdings" pitchFamily="2" charset="2"/>
              <a:buChar char="Ø"/>
            </a:pPr>
            <a:r>
              <a:rPr lang="de-DE" dirty="0"/>
              <a:t>1: </a:t>
            </a:r>
            <a:r>
              <a:rPr lang="de-DE" dirty="0" err="1"/>
              <a:t>unfamiliar</a:t>
            </a:r>
            <a:endParaRPr lang="de-DE" dirty="0"/>
          </a:p>
          <a:p>
            <a:pPr lvl="1">
              <a:buFont typeface="Wingdings" pitchFamily="2" charset="2"/>
              <a:buChar char="Ø"/>
            </a:pPr>
            <a:r>
              <a:rPr lang="de-DE" dirty="0"/>
              <a:t>7:  </a:t>
            </a:r>
            <a:r>
              <a:rPr lang="de-DE" dirty="0" err="1"/>
              <a:t>very</a:t>
            </a:r>
            <a:r>
              <a:rPr lang="de-DE" dirty="0"/>
              <a:t> </a:t>
            </a:r>
            <a:r>
              <a:rPr lang="de-DE" dirty="0" err="1"/>
              <a:t>familiar</a:t>
            </a:r>
            <a:endParaRPr lang="de-DE" dirty="0"/>
          </a:p>
        </p:txBody>
      </p:sp>
      <p:grpSp>
        <p:nvGrpSpPr>
          <p:cNvPr id="4" name="Gruppieren 21">
            <a:extLst>
              <a:ext uri="{FF2B5EF4-FFF2-40B4-BE49-F238E27FC236}">
                <a16:creationId xmlns:a16="http://schemas.microsoft.com/office/drawing/2014/main" id="{AA131601-72E5-4228-A286-1E3E6D78B764}"/>
              </a:ext>
            </a:extLst>
          </p:cNvPr>
          <p:cNvGrpSpPr/>
          <p:nvPr/>
        </p:nvGrpSpPr>
        <p:grpSpPr>
          <a:xfrm>
            <a:off x="96000" y="5866557"/>
            <a:ext cx="12096000" cy="399396"/>
            <a:chOff x="25400" y="5986694"/>
            <a:chExt cx="9072000" cy="299547"/>
          </a:xfrm>
        </p:grpSpPr>
        <p:sp>
          <p:nvSpPr>
            <p:cNvPr id="5" name="Textfeld 13">
              <a:extLst>
                <a:ext uri="{FF2B5EF4-FFF2-40B4-BE49-F238E27FC236}">
                  <a16:creationId xmlns:a16="http://schemas.microsoft.com/office/drawing/2014/main" id="{2BCE988F-F02A-4D6D-B2E3-D098FA90D670}"/>
                </a:ext>
              </a:extLst>
            </p:cNvPr>
            <p:cNvSpPr txBox="1"/>
            <p:nvPr/>
          </p:nvSpPr>
          <p:spPr>
            <a:xfrm>
              <a:off x="1493183" y="6032322"/>
              <a:ext cx="950901"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de-DE" altLang="zh-CN" sz="1600" dirty="0" err="1"/>
                <a:t>Challenges</a:t>
              </a:r>
              <a:endParaRPr lang="en-US" sz="1600" dirty="0"/>
            </a:p>
          </p:txBody>
        </p:sp>
        <p:sp>
          <p:nvSpPr>
            <p:cNvPr id="6" name="Textfeld 14">
              <a:extLst>
                <a:ext uri="{FF2B5EF4-FFF2-40B4-BE49-F238E27FC236}">
                  <a16:creationId xmlns:a16="http://schemas.microsoft.com/office/drawing/2014/main" id="{C8E64975-DD4E-484D-9EF4-CB11AB9E264F}"/>
                </a:ext>
              </a:extLst>
            </p:cNvPr>
            <p:cNvSpPr txBox="1"/>
            <p:nvPr/>
          </p:nvSpPr>
          <p:spPr>
            <a:xfrm>
              <a:off x="6282440" y="6032325"/>
              <a:ext cx="916357"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1600" b="1" dirty="0"/>
                <a:t>Evaluation</a:t>
              </a:r>
            </a:p>
          </p:txBody>
        </p:sp>
        <p:sp>
          <p:nvSpPr>
            <p:cNvPr id="7" name="Textfeld 6">
              <a:extLst>
                <a:ext uri="{FF2B5EF4-FFF2-40B4-BE49-F238E27FC236}">
                  <a16:creationId xmlns:a16="http://schemas.microsoft.com/office/drawing/2014/main" id="{5B1D65DE-7E84-4D4A-AD1F-FC54B535CB1E}"/>
                </a:ext>
              </a:extLst>
            </p:cNvPr>
            <p:cNvSpPr txBox="1"/>
            <p:nvPr/>
          </p:nvSpPr>
          <p:spPr>
            <a:xfrm>
              <a:off x="3028301" y="6032323"/>
              <a:ext cx="1067456"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1600" dirty="0"/>
                <a:t>Related Work</a:t>
              </a:r>
            </a:p>
          </p:txBody>
        </p:sp>
        <p:sp>
          <p:nvSpPr>
            <p:cNvPr id="8" name="Textfeld 7">
              <a:extLst>
                <a:ext uri="{FF2B5EF4-FFF2-40B4-BE49-F238E27FC236}">
                  <a16:creationId xmlns:a16="http://schemas.microsoft.com/office/drawing/2014/main" id="{8544E219-3395-4D35-AB47-83E797162EF8}"/>
                </a:ext>
              </a:extLst>
            </p:cNvPr>
            <p:cNvSpPr txBox="1"/>
            <p:nvPr/>
          </p:nvSpPr>
          <p:spPr>
            <a:xfrm>
              <a:off x="7763010" y="6032321"/>
              <a:ext cx="1278028"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600" dirty="0"/>
                <a:t>Summary</a:t>
              </a:r>
            </a:p>
          </p:txBody>
        </p:sp>
        <p:sp>
          <p:nvSpPr>
            <p:cNvPr id="9" name="Textfeld 8">
              <a:extLst>
                <a:ext uri="{FF2B5EF4-FFF2-40B4-BE49-F238E27FC236}">
                  <a16:creationId xmlns:a16="http://schemas.microsoft.com/office/drawing/2014/main" id="{852888F9-9852-4482-8D86-9D678EB085AD}"/>
                </a:ext>
              </a:extLst>
            </p:cNvPr>
            <p:cNvSpPr txBox="1"/>
            <p:nvPr/>
          </p:nvSpPr>
          <p:spPr>
            <a:xfrm>
              <a:off x="179512" y="6032321"/>
              <a:ext cx="955711"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600" dirty="0"/>
                <a:t>Motivation</a:t>
              </a:r>
            </a:p>
          </p:txBody>
        </p:sp>
        <p:sp>
          <p:nvSpPr>
            <p:cNvPr id="10" name="Eingekerbter Richtungspfeil 23">
              <a:extLst>
                <a:ext uri="{FF2B5EF4-FFF2-40B4-BE49-F238E27FC236}">
                  <a16:creationId xmlns:a16="http://schemas.microsoft.com/office/drawing/2014/main" id="{C005311E-133F-493F-BFFC-C169B3CA8A86}"/>
                </a:ext>
              </a:extLst>
            </p:cNvPr>
            <p:cNvSpPr/>
            <p:nvPr/>
          </p:nvSpPr>
          <p:spPr>
            <a:xfrm>
              <a:off x="1234955" y="6091573"/>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dirty="0">
                <a:solidFill>
                  <a:schemeClr val="tx1"/>
                </a:solidFill>
              </a:endParaRPr>
            </a:p>
          </p:txBody>
        </p:sp>
        <p:sp>
          <p:nvSpPr>
            <p:cNvPr id="11" name="Eingekerbter Richtungspfeil 24">
              <a:extLst>
                <a:ext uri="{FF2B5EF4-FFF2-40B4-BE49-F238E27FC236}">
                  <a16:creationId xmlns:a16="http://schemas.microsoft.com/office/drawing/2014/main" id="{13B86617-4353-46AD-97C4-7F02A1BA1B80}"/>
                </a:ext>
              </a:extLst>
            </p:cNvPr>
            <p:cNvSpPr/>
            <p:nvPr/>
          </p:nvSpPr>
          <p:spPr>
            <a:xfrm>
              <a:off x="2577480" y="6091574"/>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a:solidFill>
                  <a:schemeClr val="tx1"/>
                </a:solidFill>
              </a:endParaRPr>
            </a:p>
          </p:txBody>
        </p:sp>
        <p:sp>
          <p:nvSpPr>
            <p:cNvPr id="12" name="Eingekerbter Richtungspfeil 25">
              <a:extLst>
                <a:ext uri="{FF2B5EF4-FFF2-40B4-BE49-F238E27FC236}">
                  <a16:creationId xmlns:a16="http://schemas.microsoft.com/office/drawing/2014/main" id="{40D0FAF6-EB9E-4EEF-BCBE-972523E34CB7}"/>
                </a:ext>
              </a:extLst>
            </p:cNvPr>
            <p:cNvSpPr/>
            <p:nvPr/>
          </p:nvSpPr>
          <p:spPr>
            <a:xfrm>
              <a:off x="4269488" y="6091575"/>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a:solidFill>
                  <a:schemeClr val="tx1"/>
                </a:solidFill>
              </a:endParaRPr>
            </a:p>
          </p:txBody>
        </p:sp>
        <p:sp>
          <p:nvSpPr>
            <p:cNvPr id="13" name="Textfeld 12">
              <a:extLst>
                <a:ext uri="{FF2B5EF4-FFF2-40B4-BE49-F238E27FC236}">
                  <a16:creationId xmlns:a16="http://schemas.microsoft.com/office/drawing/2014/main" id="{6910B1B0-7848-461D-A8EE-494297AF2C2C}"/>
                </a:ext>
              </a:extLst>
            </p:cNvPr>
            <p:cNvSpPr txBox="1"/>
            <p:nvPr/>
          </p:nvSpPr>
          <p:spPr>
            <a:xfrm>
              <a:off x="4788024" y="6032324"/>
              <a:ext cx="738424"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de-DE" altLang="zh-CN" sz="1600" dirty="0"/>
                <a:t>Interface</a:t>
              </a:r>
              <a:endParaRPr lang="en-US" sz="1600" dirty="0"/>
            </a:p>
          </p:txBody>
        </p:sp>
        <p:sp>
          <p:nvSpPr>
            <p:cNvPr id="14" name="Eingekerbter Richtungspfeil 27">
              <a:extLst>
                <a:ext uri="{FF2B5EF4-FFF2-40B4-BE49-F238E27FC236}">
                  <a16:creationId xmlns:a16="http://schemas.microsoft.com/office/drawing/2014/main" id="{C8C6383D-EFF4-4F8F-B7E7-55AA85D1E860}"/>
                </a:ext>
              </a:extLst>
            </p:cNvPr>
            <p:cNvSpPr/>
            <p:nvPr/>
          </p:nvSpPr>
          <p:spPr>
            <a:xfrm>
              <a:off x="7320057" y="6091577"/>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a:solidFill>
                  <a:schemeClr val="tx1"/>
                </a:solidFill>
              </a:endParaRPr>
            </a:p>
          </p:txBody>
        </p:sp>
        <p:cxnSp>
          <p:nvCxnSpPr>
            <p:cNvPr id="15" name="Gerade Verbindung 28">
              <a:extLst>
                <a:ext uri="{FF2B5EF4-FFF2-40B4-BE49-F238E27FC236}">
                  <a16:creationId xmlns:a16="http://schemas.microsoft.com/office/drawing/2014/main" id="{BE0E1948-1999-44A0-B261-866A1DF5995B}"/>
                </a:ext>
              </a:extLst>
            </p:cNvPr>
            <p:cNvCxnSpPr/>
            <p:nvPr/>
          </p:nvCxnSpPr>
          <p:spPr>
            <a:xfrm>
              <a:off x="25400" y="5986694"/>
              <a:ext cx="9072000" cy="1588"/>
            </a:xfrm>
            <a:prstGeom prst="line">
              <a:avLst/>
            </a:prstGeom>
            <a:ln w="41275">
              <a:solidFill>
                <a:schemeClr val="accent3">
                  <a:lumMod val="85000"/>
                </a:schemeClr>
              </a:solidFill>
            </a:ln>
          </p:spPr>
          <p:style>
            <a:lnRef idx="1">
              <a:schemeClr val="accent1"/>
            </a:lnRef>
            <a:fillRef idx="0">
              <a:schemeClr val="accent1"/>
            </a:fillRef>
            <a:effectRef idx="0">
              <a:schemeClr val="accent1"/>
            </a:effectRef>
            <a:fontRef idx="minor">
              <a:schemeClr val="tx1"/>
            </a:fontRef>
          </p:style>
        </p:cxnSp>
        <p:sp>
          <p:nvSpPr>
            <p:cNvPr id="16" name="Eingekerbter Richtungspfeil 29">
              <a:extLst>
                <a:ext uri="{FF2B5EF4-FFF2-40B4-BE49-F238E27FC236}">
                  <a16:creationId xmlns:a16="http://schemas.microsoft.com/office/drawing/2014/main" id="{A4600029-E40B-4FAC-BDEA-4C82CFF469F9}"/>
                </a:ext>
              </a:extLst>
            </p:cNvPr>
            <p:cNvSpPr/>
            <p:nvPr/>
          </p:nvSpPr>
          <p:spPr>
            <a:xfrm>
              <a:off x="5925672" y="6091576"/>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a:solidFill>
                  <a:schemeClr val="tx1"/>
                </a:solidFill>
              </a:endParaRPr>
            </a:p>
          </p:txBody>
        </p:sp>
      </p:grpSp>
      <p:pic>
        <p:nvPicPr>
          <p:cNvPr id="17" name="Picture 16">
            <a:extLst>
              <a:ext uri="{FF2B5EF4-FFF2-40B4-BE49-F238E27FC236}">
                <a16:creationId xmlns:a16="http://schemas.microsoft.com/office/drawing/2014/main" id="{8EBE7D80-D462-8342-AF93-45F1008FE5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0702" y="6381328"/>
            <a:ext cx="11767985" cy="469900"/>
          </a:xfrm>
          <a:prstGeom prst="rect">
            <a:avLst/>
          </a:prstGeom>
        </p:spPr>
      </p:pic>
    </p:spTree>
    <p:extLst>
      <p:ext uri="{BB962C8B-B14F-4D97-AF65-F5344CB8AC3E}">
        <p14:creationId xmlns:p14="http://schemas.microsoft.com/office/powerpoint/2010/main" val="37325258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de-DE" altLang="zh-CN" dirty="0"/>
              <a:t>Evaluation</a:t>
            </a:r>
            <a:r>
              <a:rPr lang="zh-CN" altLang="de-DE" dirty="0"/>
              <a:t> </a:t>
            </a:r>
            <a:r>
              <a:rPr lang="de-DE" altLang="zh-CN" dirty="0"/>
              <a:t>–</a:t>
            </a:r>
            <a:r>
              <a:rPr lang="zh-CN" altLang="de-DE" dirty="0"/>
              <a:t> </a:t>
            </a:r>
            <a:r>
              <a:rPr lang="de-DE" altLang="zh-CN" dirty="0" err="1"/>
              <a:t>Verbatim</a:t>
            </a:r>
            <a:endParaRPr lang="de-DE" dirty="0"/>
          </a:p>
        </p:txBody>
      </p:sp>
      <p:grpSp>
        <p:nvGrpSpPr>
          <p:cNvPr id="4" name="Gruppieren 21">
            <a:extLst>
              <a:ext uri="{FF2B5EF4-FFF2-40B4-BE49-F238E27FC236}">
                <a16:creationId xmlns:a16="http://schemas.microsoft.com/office/drawing/2014/main" id="{AA131601-72E5-4228-A286-1E3E6D78B764}"/>
              </a:ext>
            </a:extLst>
          </p:cNvPr>
          <p:cNvGrpSpPr/>
          <p:nvPr/>
        </p:nvGrpSpPr>
        <p:grpSpPr>
          <a:xfrm>
            <a:off x="96000" y="5866557"/>
            <a:ext cx="12096000" cy="399396"/>
            <a:chOff x="25400" y="5986694"/>
            <a:chExt cx="9072000" cy="299547"/>
          </a:xfrm>
        </p:grpSpPr>
        <p:sp>
          <p:nvSpPr>
            <p:cNvPr id="5" name="Textfeld 13">
              <a:extLst>
                <a:ext uri="{FF2B5EF4-FFF2-40B4-BE49-F238E27FC236}">
                  <a16:creationId xmlns:a16="http://schemas.microsoft.com/office/drawing/2014/main" id="{2BCE988F-F02A-4D6D-B2E3-D098FA90D670}"/>
                </a:ext>
              </a:extLst>
            </p:cNvPr>
            <p:cNvSpPr txBox="1"/>
            <p:nvPr/>
          </p:nvSpPr>
          <p:spPr>
            <a:xfrm>
              <a:off x="1493183" y="6032322"/>
              <a:ext cx="950901"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de-DE" altLang="zh-CN" sz="1600" dirty="0" err="1"/>
                <a:t>Challenges</a:t>
              </a:r>
              <a:endParaRPr lang="en-US" sz="1600" dirty="0"/>
            </a:p>
          </p:txBody>
        </p:sp>
        <p:sp>
          <p:nvSpPr>
            <p:cNvPr id="6" name="Textfeld 14">
              <a:extLst>
                <a:ext uri="{FF2B5EF4-FFF2-40B4-BE49-F238E27FC236}">
                  <a16:creationId xmlns:a16="http://schemas.microsoft.com/office/drawing/2014/main" id="{C8E64975-DD4E-484D-9EF4-CB11AB9E264F}"/>
                </a:ext>
              </a:extLst>
            </p:cNvPr>
            <p:cNvSpPr txBox="1"/>
            <p:nvPr/>
          </p:nvSpPr>
          <p:spPr>
            <a:xfrm>
              <a:off x="6282440" y="6032325"/>
              <a:ext cx="916357"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1600" b="1" dirty="0"/>
                <a:t>Evaluation</a:t>
              </a:r>
            </a:p>
          </p:txBody>
        </p:sp>
        <p:sp>
          <p:nvSpPr>
            <p:cNvPr id="7" name="Textfeld 6">
              <a:extLst>
                <a:ext uri="{FF2B5EF4-FFF2-40B4-BE49-F238E27FC236}">
                  <a16:creationId xmlns:a16="http://schemas.microsoft.com/office/drawing/2014/main" id="{5B1D65DE-7E84-4D4A-AD1F-FC54B535CB1E}"/>
                </a:ext>
              </a:extLst>
            </p:cNvPr>
            <p:cNvSpPr txBox="1"/>
            <p:nvPr/>
          </p:nvSpPr>
          <p:spPr>
            <a:xfrm>
              <a:off x="3028301" y="6032323"/>
              <a:ext cx="1067456"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1600" dirty="0"/>
                <a:t>Related Work</a:t>
              </a:r>
            </a:p>
          </p:txBody>
        </p:sp>
        <p:sp>
          <p:nvSpPr>
            <p:cNvPr id="8" name="Textfeld 7">
              <a:extLst>
                <a:ext uri="{FF2B5EF4-FFF2-40B4-BE49-F238E27FC236}">
                  <a16:creationId xmlns:a16="http://schemas.microsoft.com/office/drawing/2014/main" id="{8544E219-3395-4D35-AB47-83E797162EF8}"/>
                </a:ext>
              </a:extLst>
            </p:cNvPr>
            <p:cNvSpPr txBox="1"/>
            <p:nvPr/>
          </p:nvSpPr>
          <p:spPr>
            <a:xfrm>
              <a:off x="7763010" y="6032321"/>
              <a:ext cx="1278028"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600" dirty="0"/>
                <a:t>Summary</a:t>
              </a:r>
            </a:p>
          </p:txBody>
        </p:sp>
        <p:sp>
          <p:nvSpPr>
            <p:cNvPr id="9" name="Textfeld 8">
              <a:extLst>
                <a:ext uri="{FF2B5EF4-FFF2-40B4-BE49-F238E27FC236}">
                  <a16:creationId xmlns:a16="http://schemas.microsoft.com/office/drawing/2014/main" id="{852888F9-9852-4482-8D86-9D678EB085AD}"/>
                </a:ext>
              </a:extLst>
            </p:cNvPr>
            <p:cNvSpPr txBox="1"/>
            <p:nvPr/>
          </p:nvSpPr>
          <p:spPr>
            <a:xfrm>
              <a:off x="179512" y="6032321"/>
              <a:ext cx="955711"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600" dirty="0"/>
                <a:t>Motivation</a:t>
              </a:r>
            </a:p>
          </p:txBody>
        </p:sp>
        <p:sp>
          <p:nvSpPr>
            <p:cNvPr id="10" name="Eingekerbter Richtungspfeil 23">
              <a:extLst>
                <a:ext uri="{FF2B5EF4-FFF2-40B4-BE49-F238E27FC236}">
                  <a16:creationId xmlns:a16="http://schemas.microsoft.com/office/drawing/2014/main" id="{C005311E-133F-493F-BFFC-C169B3CA8A86}"/>
                </a:ext>
              </a:extLst>
            </p:cNvPr>
            <p:cNvSpPr/>
            <p:nvPr/>
          </p:nvSpPr>
          <p:spPr>
            <a:xfrm>
              <a:off x="1234955" y="6091573"/>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dirty="0">
                <a:solidFill>
                  <a:schemeClr val="tx1"/>
                </a:solidFill>
              </a:endParaRPr>
            </a:p>
          </p:txBody>
        </p:sp>
        <p:sp>
          <p:nvSpPr>
            <p:cNvPr id="11" name="Eingekerbter Richtungspfeil 24">
              <a:extLst>
                <a:ext uri="{FF2B5EF4-FFF2-40B4-BE49-F238E27FC236}">
                  <a16:creationId xmlns:a16="http://schemas.microsoft.com/office/drawing/2014/main" id="{13B86617-4353-46AD-97C4-7F02A1BA1B80}"/>
                </a:ext>
              </a:extLst>
            </p:cNvPr>
            <p:cNvSpPr/>
            <p:nvPr/>
          </p:nvSpPr>
          <p:spPr>
            <a:xfrm>
              <a:off x="2577480" y="6091574"/>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a:solidFill>
                  <a:schemeClr val="tx1"/>
                </a:solidFill>
              </a:endParaRPr>
            </a:p>
          </p:txBody>
        </p:sp>
        <p:sp>
          <p:nvSpPr>
            <p:cNvPr id="12" name="Eingekerbter Richtungspfeil 25">
              <a:extLst>
                <a:ext uri="{FF2B5EF4-FFF2-40B4-BE49-F238E27FC236}">
                  <a16:creationId xmlns:a16="http://schemas.microsoft.com/office/drawing/2014/main" id="{40D0FAF6-EB9E-4EEF-BCBE-972523E34CB7}"/>
                </a:ext>
              </a:extLst>
            </p:cNvPr>
            <p:cNvSpPr/>
            <p:nvPr/>
          </p:nvSpPr>
          <p:spPr>
            <a:xfrm>
              <a:off x="4269488" y="6091575"/>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a:solidFill>
                  <a:schemeClr val="tx1"/>
                </a:solidFill>
              </a:endParaRPr>
            </a:p>
          </p:txBody>
        </p:sp>
        <p:sp>
          <p:nvSpPr>
            <p:cNvPr id="13" name="Textfeld 12">
              <a:extLst>
                <a:ext uri="{FF2B5EF4-FFF2-40B4-BE49-F238E27FC236}">
                  <a16:creationId xmlns:a16="http://schemas.microsoft.com/office/drawing/2014/main" id="{6910B1B0-7848-461D-A8EE-494297AF2C2C}"/>
                </a:ext>
              </a:extLst>
            </p:cNvPr>
            <p:cNvSpPr txBox="1"/>
            <p:nvPr/>
          </p:nvSpPr>
          <p:spPr>
            <a:xfrm>
              <a:off x="4788024" y="6032324"/>
              <a:ext cx="738424"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de-DE" altLang="zh-CN" sz="1600" dirty="0"/>
                <a:t>Interface</a:t>
              </a:r>
              <a:endParaRPr lang="en-US" sz="1600" dirty="0"/>
            </a:p>
          </p:txBody>
        </p:sp>
        <p:sp>
          <p:nvSpPr>
            <p:cNvPr id="14" name="Eingekerbter Richtungspfeil 27">
              <a:extLst>
                <a:ext uri="{FF2B5EF4-FFF2-40B4-BE49-F238E27FC236}">
                  <a16:creationId xmlns:a16="http://schemas.microsoft.com/office/drawing/2014/main" id="{C8C6383D-EFF4-4F8F-B7E7-55AA85D1E860}"/>
                </a:ext>
              </a:extLst>
            </p:cNvPr>
            <p:cNvSpPr/>
            <p:nvPr/>
          </p:nvSpPr>
          <p:spPr>
            <a:xfrm>
              <a:off x="7320057" y="6091577"/>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a:solidFill>
                  <a:schemeClr val="tx1"/>
                </a:solidFill>
              </a:endParaRPr>
            </a:p>
          </p:txBody>
        </p:sp>
        <p:cxnSp>
          <p:nvCxnSpPr>
            <p:cNvPr id="15" name="Gerade Verbindung 28">
              <a:extLst>
                <a:ext uri="{FF2B5EF4-FFF2-40B4-BE49-F238E27FC236}">
                  <a16:creationId xmlns:a16="http://schemas.microsoft.com/office/drawing/2014/main" id="{BE0E1948-1999-44A0-B261-866A1DF5995B}"/>
                </a:ext>
              </a:extLst>
            </p:cNvPr>
            <p:cNvCxnSpPr/>
            <p:nvPr/>
          </p:nvCxnSpPr>
          <p:spPr>
            <a:xfrm>
              <a:off x="25400" y="5986694"/>
              <a:ext cx="9072000" cy="1588"/>
            </a:xfrm>
            <a:prstGeom prst="line">
              <a:avLst/>
            </a:prstGeom>
            <a:ln w="41275">
              <a:solidFill>
                <a:schemeClr val="accent3">
                  <a:lumMod val="85000"/>
                </a:schemeClr>
              </a:solidFill>
            </a:ln>
          </p:spPr>
          <p:style>
            <a:lnRef idx="1">
              <a:schemeClr val="accent1"/>
            </a:lnRef>
            <a:fillRef idx="0">
              <a:schemeClr val="accent1"/>
            </a:fillRef>
            <a:effectRef idx="0">
              <a:schemeClr val="accent1"/>
            </a:effectRef>
            <a:fontRef idx="minor">
              <a:schemeClr val="tx1"/>
            </a:fontRef>
          </p:style>
        </p:cxnSp>
        <p:sp>
          <p:nvSpPr>
            <p:cNvPr id="16" name="Eingekerbter Richtungspfeil 29">
              <a:extLst>
                <a:ext uri="{FF2B5EF4-FFF2-40B4-BE49-F238E27FC236}">
                  <a16:creationId xmlns:a16="http://schemas.microsoft.com/office/drawing/2014/main" id="{A4600029-E40B-4FAC-BDEA-4C82CFF469F9}"/>
                </a:ext>
              </a:extLst>
            </p:cNvPr>
            <p:cNvSpPr/>
            <p:nvPr/>
          </p:nvSpPr>
          <p:spPr>
            <a:xfrm>
              <a:off x="5925672" y="6091576"/>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a:solidFill>
                  <a:schemeClr val="tx1"/>
                </a:solidFill>
              </a:endParaRPr>
            </a:p>
          </p:txBody>
        </p:sp>
      </p:grpSp>
      <p:pic>
        <p:nvPicPr>
          <p:cNvPr id="17" name="Picture 16">
            <a:extLst>
              <a:ext uri="{FF2B5EF4-FFF2-40B4-BE49-F238E27FC236}">
                <a16:creationId xmlns:a16="http://schemas.microsoft.com/office/drawing/2014/main" id="{8EBE7D80-D462-8342-AF93-45F1008FE5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702" y="6381328"/>
            <a:ext cx="11767985" cy="469900"/>
          </a:xfrm>
          <a:prstGeom prst="rect">
            <a:avLst/>
          </a:prstGeom>
        </p:spPr>
      </p:pic>
      <p:sp>
        <p:nvSpPr>
          <p:cNvPr id="19" name="Folded Corner 18">
            <a:extLst>
              <a:ext uri="{FF2B5EF4-FFF2-40B4-BE49-F238E27FC236}">
                <a16:creationId xmlns:a16="http://schemas.microsoft.com/office/drawing/2014/main" id="{27F9EA61-0C87-B74F-BF39-D4F2B2BCEFD9}"/>
              </a:ext>
            </a:extLst>
          </p:cNvPr>
          <p:cNvSpPr/>
          <p:nvPr/>
        </p:nvSpPr>
        <p:spPr>
          <a:xfrm>
            <a:off x="1055440" y="1359433"/>
            <a:ext cx="3796932" cy="661348"/>
          </a:xfrm>
          <a:prstGeom prst="foldedCorner">
            <a:avLst>
              <a:gd name="adj" fmla="val 24861"/>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Hard to read exact value</a:t>
            </a:r>
          </a:p>
        </p:txBody>
      </p:sp>
      <p:sp>
        <p:nvSpPr>
          <p:cNvPr id="22" name="Folded Corner 21">
            <a:extLst>
              <a:ext uri="{FF2B5EF4-FFF2-40B4-BE49-F238E27FC236}">
                <a16:creationId xmlns:a16="http://schemas.microsoft.com/office/drawing/2014/main" id="{F4F31572-AA21-E643-8A28-43F427996162}"/>
              </a:ext>
            </a:extLst>
          </p:cNvPr>
          <p:cNvSpPr/>
          <p:nvPr/>
        </p:nvSpPr>
        <p:spPr>
          <a:xfrm>
            <a:off x="695400" y="2431477"/>
            <a:ext cx="3644386" cy="997523"/>
          </a:xfrm>
          <a:prstGeom prst="foldedCorner">
            <a:avLst>
              <a:gd name="adj" fmla="val 21428"/>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err="1">
                <a:solidFill>
                  <a:schemeClr val="tx1"/>
                </a:solidFill>
              </a:rPr>
              <a:t>Having</a:t>
            </a:r>
            <a:r>
              <a:rPr lang="de-DE" sz="2400" dirty="0">
                <a:solidFill>
                  <a:schemeClr val="tx1"/>
                </a:solidFill>
              </a:rPr>
              <a:t> different </a:t>
            </a:r>
            <a:r>
              <a:rPr lang="de-DE" sz="2400" dirty="0" err="1">
                <a:solidFill>
                  <a:schemeClr val="tx1"/>
                </a:solidFill>
              </a:rPr>
              <a:t>graphs</a:t>
            </a:r>
            <a:r>
              <a:rPr lang="de-DE" sz="2400" dirty="0">
                <a:solidFill>
                  <a:schemeClr val="tx1"/>
                </a:solidFill>
              </a:rPr>
              <a:t> </a:t>
            </a:r>
            <a:r>
              <a:rPr lang="de-DE" sz="2400" dirty="0" err="1">
                <a:solidFill>
                  <a:schemeClr val="tx1"/>
                </a:solidFill>
              </a:rPr>
              <a:t>for</a:t>
            </a:r>
            <a:r>
              <a:rPr lang="de-DE" sz="2400" dirty="0">
                <a:solidFill>
                  <a:schemeClr val="tx1"/>
                </a:solidFill>
              </a:rPr>
              <a:t> different </a:t>
            </a:r>
            <a:r>
              <a:rPr lang="de-DE" sz="2400" dirty="0" err="1">
                <a:solidFill>
                  <a:schemeClr val="tx1"/>
                </a:solidFill>
              </a:rPr>
              <a:t>uses</a:t>
            </a:r>
            <a:endParaRPr lang="en-US" sz="2400" dirty="0">
              <a:solidFill>
                <a:schemeClr val="tx1"/>
              </a:solidFill>
            </a:endParaRPr>
          </a:p>
        </p:txBody>
      </p:sp>
      <p:sp>
        <p:nvSpPr>
          <p:cNvPr id="23" name="Folded Corner 22">
            <a:extLst>
              <a:ext uri="{FF2B5EF4-FFF2-40B4-BE49-F238E27FC236}">
                <a16:creationId xmlns:a16="http://schemas.microsoft.com/office/drawing/2014/main" id="{41CAB51A-C1C7-0648-9089-0982CFA5C4F8}"/>
              </a:ext>
            </a:extLst>
          </p:cNvPr>
          <p:cNvSpPr/>
          <p:nvPr/>
        </p:nvSpPr>
        <p:spPr>
          <a:xfrm>
            <a:off x="667447" y="3790358"/>
            <a:ext cx="5507543" cy="1880708"/>
          </a:xfrm>
          <a:prstGeom prst="foldedCorner">
            <a:avLst>
              <a:gd name="adj" fmla="val 21428"/>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err="1">
                <a:solidFill>
                  <a:schemeClr val="tx1"/>
                </a:solidFill>
              </a:rPr>
              <a:t>Intuitively</a:t>
            </a:r>
            <a:r>
              <a:rPr lang="de-DE" sz="2400" dirty="0">
                <a:solidFill>
                  <a:schemeClr val="tx1"/>
                </a:solidFill>
              </a:rPr>
              <a:t> </a:t>
            </a:r>
            <a:r>
              <a:rPr lang="de-DE" sz="2400" dirty="0" err="1">
                <a:solidFill>
                  <a:schemeClr val="tx1"/>
                </a:solidFill>
              </a:rPr>
              <a:t>show</a:t>
            </a:r>
            <a:r>
              <a:rPr lang="de-DE" sz="2400" dirty="0">
                <a:solidFill>
                  <a:schemeClr val="tx1"/>
                </a:solidFill>
              </a:rPr>
              <a:t> </a:t>
            </a:r>
            <a:r>
              <a:rPr lang="de-DE" sz="2400" dirty="0" err="1">
                <a:solidFill>
                  <a:schemeClr val="tx1"/>
                </a:solidFill>
              </a:rPr>
              <a:t>the</a:t>
            </a:r>
            <a:r>
              <a:rPr lang="de-DE" sz="2400" dirty="0">
                <a:solidFill>
                  <a:schemeClr val="tx1"/>
                </a:solidFill>
              </a:rPr>
              <a:t> </a:t>
            </a:r>
            <a:r>
              <a:rPr lang="de-DE" sz="2400" dirty="0" err="1">
                <a:solidFill>
                  <a:schemeClr val="tx1"/>
                </a:solidFill>
              </a:rPr>
              <a:t>correlation</a:t>
            </a:r>
            <a:r>
              <a:rPr lang="de-DE" sz="2400" dirty="0">
                <a:solidFill>
                  <a:schemeClr val="tx1"/>
                </a:solidFill>
              </a:rPr>
              <a:t> </a:t>
            </a:r>
            <a:r>
              <a:rPr lang="de-DE" sz="2400" dirty="0" err="1">
                <a:solidFill>
                  <a:schemeClr val="tx1"/>
                </a:solidFill>
              </a:rPr>
              <a:t>of</a:t>
            </a:r>
            <a:r>
              <a:rPr lang="de-DE" sz="2400" dirty="0">
                <a:solidFill>
                  <a:schemeClr val="tx1"/>
                </a:solidFill>
              </a:rPr>
              <a:t> </a:t>
            </a:r>
            <a:r>
              <a:rPr lang="de-DE" sz="2400" dirty="0" err="1">
                <a:solidFill>
                  <a:schemeClr val="tx1"/>
                </a:solidFill>
              </a:rPr>
              <a:t>data</a:t>
            </a:r>
            <a:r>
              <a:rPr lang="de-DE" sz="2400" dirty="0">
                <a:solidFill>
                  <a:schemeClr val="tx1"/>
                </a:solidFill>
              </a:rPr>
              <a:t>, </a:t>
            </a:r>
            <a:r>
              <a:rPr lang="de-DE" sz="2400" dirty="0" err="1">
                <a:solidFill>
                  <a:schemeClr val="tx1"/>
                </a:solidFill>
              </a:rPr>
              <a:t>which</a:t>
            </a:r>
            <a:r>
              <a:rPr lang="de-DE" sz="2400" dirty="0">
                <a:solidFill>
                  <a:schemeClr val="tx1"/>
                </a:solidFill>
              </a:rPr>
              <a:t> </a:t>
            </a:r>
            <a:r>
              <a:rPr lang="de-DE" sz="2400" dirty="0" err="1">
                <a:solidFill>
                  <a:schemeClr val="tx1"/>
                </a:solidFill>
              </a:rPr>
              <a:t>is</a:t>
            </a:r>
            <a:r>
              <a:rPr lang="de-DE" sz="2400" dirty="0">
                <a:solidFill>
                  <a:schemeClr val="tx1"/>
                </a:solidFill>
              </a:rPr>
              <a:t> </a:t>
            </a:r>
            <a:r>
              <a:rPr lang="de-DE" sz="2400" dirty="0" err="1">
                <a:solidFill>
                  <a:schemeClr val="tx1"/>
                </a:solidFill>
              </a:rPr>
              <a:t>effective</a:t>
            </a:r>
            <a:r>
              <a:rPr lang="de-DE" sz="2400" dirty="0">
                <a:solidFill>
                  <a:schemeClr val="tx1"/>
                </a:solidFill>
              </a:rPr>
              <a:t> </a:t>
            </a:r>
            <a:r>
              <a:rPr lang="de-DE" sz="2400" dirty="0" err="1">
                <a:solidFill>
                  <a:schemeClr val="tx1"/>
                </a:solidFill>
              </a:rPr>
              <a:t>for</a:t>
            </a:r>
            <a:r>
              <a:rPr lang="de-DE" sz="2400" dirty="0">
                <a:solidFill>
                  <a:schemeClr val="tx1"/>
                </a:solidFill>
              </a:rPr>
              <a:t> </a:t>
            </a:r>
            <a:r>
              <a:rPr lang="de-DE" sz="2400" dirty="0" err="1">
                <a:solidFill>
                  <a:schemeClr val="tx1"/>
                </a:solidFill>
              </a:rPr>
              <a:t>further</a:t>
            </a:r>
            <a:r>
              <a:rPr lang="de-DE" sz="2400" dirty="0">
                <a:solidFill>
                  <a:schemeClr val="tx1"/>
                </a:solidFill>
              </a:rPr>
              <a:t> </a:t>
            </a:r>
            <a:r>
              <a:rPr lang="de-DE" sz="2400" dirty="0" err="1">
                <a:solidFill>
                  <a:schemeClr val="tx1"/>
                </a:solidFill>
              </a:rPr>
              <a:t>data</a:t>
            </a:r>
            <a:r>
              <a:rPr lang="de-DE" sz="2400" dirty="0">
                <a:solidFill>
                  <a:schemeClr val="tx1"/>
                </a:solidFill>
              </a:rPr>
              <a:t> </a:t>
            </a:r>
            <a:r>
              <a:rPr lang="de-DE" sz="2400" dirty="0" err="1">
                <a:solidFill>
                  <a:schemeClr val="tx1"/>
                </a:solidFill>
              </a:rPr>
              <a:t>processing</a:t>
            </a:r>
            <a:r>
              <a:rPr lang="de-DE" sz="2400" dirty="0">
                <a:solidFill>
                  <a:schemeClr val="tx1"/>
                </a:solidFill>
              </a:rPr>
              <a:t>. In </a:t>
            </a:r>
            <a:r>
              <a:rPr lang="de-DE" sz="2400" dirty="0" err="1">
                <a:solidFill>
                  <a:schemeClr val="tx1"/>
                </a:solidFill>
              </a:rPr>
              <a:t>addition</a:t>
            </a:r>
            <a:r>
              <a:rPr lang="de-DE" sz="2400" dirty="0">
                <a:solidFill>
                  <a:schemeClr val="tx1"/>
                </a:solidFill>
              </a:rPr>
              <a:t>, </a:t>
            </a:r>
            <a:r>
              <a:rPr lang="de-DE" sz="2400" dirty="0" err="1">
                <a:solidFill>
                  <a:schemeClr val="tx1"/>
                </a:solidFill>
              </a:rPr>
              <a:t>it</a:t>
            </a:r>
            <a:r>
              <a:rPr lang="de-DE" sz="2400" dirty="0">
                <a:solidFill>
                  <a:schemeClr val="tx1"/>
                </a:solidFill>
              </a:rPr>
              <a:t> </a:t>
            </a:r>
            <a:r>
              <a:rPr lang="de-DE" sz="2400" dirty="0" err="1">
                <a:solidFill>
                  <a:schemeClr val="tx1"/>
                </a:solidFill>
              </a:rPr>
              <a:t>meets</a:t>
            </a:r>
            <a:r>
              <a:rPr lang="de-DE" sz="2400" dirty="0">
                <a:solidFill>
                  <a:schemeClr val="tx1"/>
                </a:solidFill>
              </a:rPr>
              <a:t> </a:t>
            </a:r>
            <a:r>
              <a:rPr lang="de-DE" sz="2400" dirty="0" err="1">
                <a:solidFill>
                  <a:schemeClr val="tx1"/>
                </a:solidFill>
              </a:rPr>
              <a:t>many</a:t>
            </a:r>
            <a:r>
              <a:rPr lang="de-DE" sz="2400" dirty="0">
                <a:solidFill>
                  <a:schemeClr val="tx1"/>
                </a:solidFill>
              </a:rPr>
              <a:t> </a:t>
            </a:r>
            <a:r>
              <a:rPr lang="de-DE" sz="2400" dirty="0" err="1">
                <a:solidFill>
                  <a:schemeClr val="tx1"/>
                </a:solidFill>
              </a:rPr>
              <a:t>demands</a:t>
            </a:r>
            <a:r>
              <a:rPr lang="de-DE" sz="2400" dirty="0">
                <a:solidFill>
                  <a:schemeClr val="tx1"/>
                </a:solidFill>
              </a:rPr>
              <a:t> </a:t>
            </a:r>
            <a:r>
              <a:rPr lang="de-DE" sz="2400" dirty="0" err="1">
                <a:solidFill>
                  <a:schemeClr val="tx1"/>
                </a:solidFill>
              </a:rPr>
              <a:t>for</a:t>
            </a:r>
            <a:r>
              <a:rPr lang="de-DE" sz="2400" dirty="0">
                <a:solidFill>
                  <a:schemeClr val="tx1"/>
                </a:solidFill>
              </a:rPr>
              <a:t> </a:t>
            </a:r>
            <a:r>
              <a:rPr lang="de-DE" sz="2400" dirty="0" err="1">
                <a:solidFill>
                  <a:schemeClr val="tx1"/>
                </a:solidFill>
              </a:rPr>
              <a:t>data</a:t>
            </a:r>
            <a:r>
              <a:rPr lang="de-DE" sz="2400" dirty="0">
                <a:solidFill>
                  <a:schemeClr val="tx1"/>
                </a:solidFill>
              </a:rPr>
              <a:t> </a:t>
            </a:r>
            <a:r>
              <a:rPr lang="de-DE" sz="2400" dirty="0" err="1">
                <a:solidFill>
                  <a:schemeClr val="tx1"/>
                </a:solidFill>
              </a:rPr>
              <a:t>processing</a:t>
            </a:r>
            <a:r>
              <a:rPr lang="de-DE" sz="2400" dirty="0">
                <a:solidFill>
                  <a:schemeClr val="tx1"/>
                </a:solidFill>
              </a:rPr>
              <a:t>.</a:t>
            </a:r>
            <a:endParaRPr lang="en-US" sz="2400" dirty="0">
              <a:solidFill>
                <a:schemeClr val="tx1"/>
              </a:solidFill>
            </a:endParaRPr>
          </a:p>
        </p:txBody>
      </p:sp>
      <p:sp>
        <p:nvSpPr>
          <p:cNvPr id="24" name="Folded Corner 23">
            <a:extLst>
              <a:ext uri="{FF2B5EF4-FFF2-40B4-BE49-F238E27FC236}">
                <a16:creationId xmlns:a16="http://schemas.microsoft.com/office/drawing/2014/main" id="{9B446BDF-BD27-AC4E-9171-ED270E19D5A3}"/>
              </a:ext>
            </a:extLst>
          </p:cNvPr>
          <p:cNvSpPr/>
          <p:nvPr/>
        </p:nvSpPr>
        <p:spPr>
          <a:xfrm>
            <a:off x="5397257" y="1006847"/>
            <a:ext cx="3644386" cy="997523"/>
          </a:xfrm>
          <a:prstGeom prst="foldedCorner">
            <a:avLst>
              <a:gd name="adj" fmla="val 21428"/>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err="1">
                <a:solidFill>
                  <a:schemeClr val="tx1"/>
                </a:solidFill>
              </a:rPr>
              <a:t>Only</a:t>
            </a:r>
            <a:r>
              <a:rPr lang="de-DE" sz="2400" dirty="0">
                <a:solidFill>
                  <a:schemeClr val="tx1"/>
                </a:solidFill>
              </a:rPr>
              <a:t> </a:t>
            </a:r>
            <a:r>
              <a:rPr lang="de-DE" sz="2400" dirty="0" err="1">
                <a:solidFill>
                  <a:schemeClr val="tx1"/>
                </a:solidFill>
              </a:rPr>
              <a:t>show</a:t>
            </a:r>
            <a:r>
              <a:rPr lang="de-DE" sz="2400" dirty="0">
                <a:solidFill>
                  <a:schemeClr val="tx1"/>
                </a:solidFill>
              </a:rPr>
              <a:t> </a:t>
            </a:r>
            <a:r>
              <a:rPr lang="de-DE" sz="2400" dirty="0" err="1">
                <a:solidFill>
                  <a:schemeClr val="tx1"/>
                </a:solidFill>
              </a:rPr>
              <a:t>related</a:t>
            </a:r>
            <a:r>
              <a:rPr lang="de-DE" sz="2400" dirty="0">
                <a:solidFill>
                  <a:schemeClr val="tx1"/>
                </a:solidFill>
              </a:rPr>
              <a:t> links </a:t>
            </a:r>
            <a:r>
              <a:rPr lang="de-DE" sz="2400" dirty="0" err="1">
                <a:solidFill>
                  <a:schemeClr val="tx1"/>
                </a:solidFill>
              </a:rPr>
              <a:t>when</a:t>
            </a:r>
            <a:r>
              <a:rPr lang="de-DE" sz="2400" dirty="0">
                <a:solidFill>
                  <a:schemeClr val="tx1"/>
                </a:solidFill>
              </a:rPr>
              <a:t> </a:t>
            </a:r>
            <a:r>
              <a:rPr lang="de-DE" sz="2400" dirty="0" err="1">
                <a:solidFill>
                  <a:schemeClr val="tx1"/>
                </a:solidFill>
              </a:rPr>
              <a:t>point</a:t>
            </a:r>
            <a:r>
              <a:rPr lang="de-DE" sz="2400" dirty="0">
                <a:solidFill>
                  <a:schemeClr val="tx1"/>
                </a:solidFill>
              </a:rPr>
              <a:t> </a:t>
            </a:r>
            <a:r>
              <a:rPr lang="de-DE" sz="2400" dirty="0" err="1">
                <a:solidFill>
                  <a:schemeClr val="tx1"/>
                </a:solidFill>
              </a:rPr>
              <a:t>to</a:t>
            </a:r>
            <a:r>
              <a:rPr lang="de-DE" sz="2400" dirty="0">
                <a:solidFill>
                  <a:schemeClr val="tx1"/>
                </a:solidFill>
              </a:rPr>
              <a:t> </a:t>
            </a:r>
            <a:r>
              <a:rPr lang="de-DE" sz="2400" dirty="0" err="1">
                <a:solidFill>
                  <a:schemeClr val="tx1"/>
                </a:solidFill>
              </a:rPr>
              <a:t>one</a:t>
            </a:r>
            <a:r>
              <a:rPr lang="de-DE" sz="2400" dirty="0">
                <a:solidFill>
                  <a:schemeClr val="tx1"/>
                </a:solidFill>
              </a:rPr>
              <a:t> </a:t>
            </a:r>
            <a:r>
              <a:rPr lang="de-DE" sz="2400" dirty="0" err="1">
                <a:solidFill>
                  <a:schemeClr val="tx1"/>
                </a:solidFill>
              </a:rPr>
              <a:t>node</a:t>
            </a:r>
            <a:endParaRPr lang="en-US" sz="2400" dirty="0">
              <a:solidFill>
                <a:schemeClr val="tx1"/>
              </a:solidFill>
            </a:endParaRPr>
          </a:p>
        </p:txBody>
      </p:sp>
      <p:sp>
        <p:nvSpPr>
          <p:cNvPr id="25" name="Folded Corner 24">
            <a:extLst>
              <a:ext uri="{FF2B5EF4-FFF2-40B4-BE49-F238E27FC236}">
                <a16:creationId xmlns:a16="http://schemas.microsoft.com/office/drawing/2014/main" id="{85CEEEA9-C1C6-3F45-97BF-657F93875B25}"/>
              </a:ext>
            </a:extLst>
          </p:cNvPr>
          <p:cNvSpPr/>
          <p:nvPr/>
        </p:nvSpPr>
        <p:spPr>
          <a:xfrm>
            <a:off x="4582501" y="2250174"/>
            <a:ext cx="3644386" cy="997523"/>
          </a:xfrm>
          <a:prstGeom prst="foldedCorner">
            <a:avLst>
              <a:gd name="adj" fmla="val 21428"/>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solidFill>
                  <a:schemeClr val="tx1"/>
                </a:solidFill>
              </a:rPr>
              <a:t>Easy </a:t>
            </a:r>
            <a:r>
              <a:rPr lang="de-DE" sz="2400" dirty="0" err="1">
                <a:solidFill>
                  <a:schemeClr val="tx1"/>
                </a:solidFill>
              </a:rPr>
              <a:t>to</a:t>
            </a:r>
            <a:r>
              <a:rPr lang="de-DE" sz="2400" dirty="0">
                <a:solidFill>
                  <a:schemeClr val="tx1"/>
                </a:solidFill>
              </a:rPr>
              <a:t> </a:t>
            </a:r>
            <a:r>
              <a:rPr lang="de-DE" sz="2400" dirty="0" err="1">
                <a:solidFill>
                  <a:schemeClr val="tx1"/>
                </a:solidFill>
              </a:rPr>
              <a:t>see</a:t>
            </a:r>
            <a:r>
              <a:rPr lang="de-DE" sz="2400" dirty="0">
                <a:solidFill>
                  <a:schemeClr val="tx1"/>
                </a:solidFill>
              </a:rPr>
              <a:t> </a:t>
            </a:r>
            <a:r>
              <a:rPr lang="de-DE" sz="2400" dirty="0" err="1">
                <a:solidFill>
                  <a:schemeClr val="tx1"/>
                </a:solidFill>
              </a:rPr>
              <a:t>the</a:t>
            </a:r>
            <a:r>
              <a:rPr lang="de-DE" sz="2400" dirty="0">
                <a:solidFill>
                  <a:schemeClr val="tx1"/>
                </a:solidFill>
              </a:rPr>
              <a:t> </a:t>
            </a:r>
            <a:r>
              <a:rPr lang="de-DE" sz="2400" dirty="0" err="1">
                <a:solidFill>
                  <a:schemeClr val="tx1"/>
                </a:solidFill>
              </a:rPr>
              <a:t>smallest</a:t>
            </a:r>
            <a:r>
              <a:rPr lang="de-DE" sz="2400" dirty="0">
                <a:solidFill>
                  <a:schemeClr val="tx1"/>
                </a:solidFill>
              </a:rPr>
              <a:t> </a:t>
            </a:r>
            <a:r>
              <a:rPr lang="de-DE" sz="2400" dirty="0" err="1">
                <a:solidFill>
                  <a:schemeClr val="tx1"/>
                </a:solidFill>
              </a:rPr>
              <a:t>and</a:t>
            </a:r>
            <a:r>
              <a:rPr lang="de-DE" sz="2400" dirty="0">
                <a:solidFill>
                  <a:schemeClr val="tx1"/>
                </a:solidFill>
              </a:rPr>
              <a:t> </a:t>
            </a:r>
            <a:r>
              <a:rPr lang="de-DE" sz="2400" dirty="0" err="1">
                <a:solidFill>
                  <a:schemeClr val="tx1"/>
                </a:solidFill>
              </a:rPr>
              <a:t>biggest</a:t>
            </a:r>
            <a:endParaRPr lang="en-US" sz="2400" dirty="0">
              <a:solidFill>
                <a:schemeClr val="tx1"/>
              </a:solidFill>
            </a:endParaRPr>
          </a:p>
        </p:txBody>
      </p:sp>
      <p:sp>
        <p:nvSpPr>
          <p:cNvPr id="26" name="Folded Corner 25">
            <a:extLst>
              <a:ext uri="{FF2B5EF4-FFF2-40B4-BE49-F238E27FC236}">
                <a16:creationId xmlns:a16="http://schemas.microsoft.com/office/drawing/2014/main" id="{3DCC87C4-9F4D-0147-A4F9-BE0AA14F6045}"/>
              </a:ext>
            </a:extLst>
          </p:cNvPr>
          <p:cNvSpPr/>
          <p:nvPr/>
        </p:nvSpPr>
        <p:spPr>
          <a:xfrm>
            <a:off x="8971592" y="2383460"/>
            <a:ext cx="2804565" cy="661348"/>
          </a:xfrm>
          <a:prstGeom prst="foldedCorner">
            <a:avLst>
              <a:gd name="adj" fmla="val 24861"/>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err="1">
                <a:solidFill>
                  <a:schemeClr val="tx1"/>
                </a:solidFill>
              </a:rPr>
              <a:t>Convient</a:t>
            </a:r>
            <a:r>
              <a:rPr lang="de-DE" sz="2400" dirty="0">
                <a:solidFill>
                  <a:schemeClr val="tx1"/>
                </a:solidFill>
              </a:rPr>
              <a:t> </a:t>
            </a:r>
            <a:r>
              <a:rPr lang="de-DE" sz="2400" dirty="0" err="1">
                <a:solidFill>
                  <a:schemeClr val="tx1"/>
                </a:solidFill>
              </a:rPr>
              <a:t>and</a:t>
            </a:r>
            <a:r>
              <a:rPr lang="de-DE" sz="2400" dirty="0">
                <a:solidFill>
                  <a:schemeClr val="tx1"/>
                </a:solidFill>
              </a:rPr>
              <a:t> fast</a:t>
            </a:r>
            <a:endParaRPr lang="en-US" sz="2400" dirty="0">
              <a:solidFill>
                <a:schemeClr val="tx1"/>
              </a:solidFill>
            </a:endParaRPr>
          </a:p>
        </p:txBody>
      </p:sp>
      <p:sp>
        <p:nvSpPr>
          <p:cNvPr id="27" name="Folded Corner 26">
            <a:extLst>
              <a:ext uri="{FF2B5EF4-FFF2-40B4-BE49-F238E27FC236}">
                <a16:creationId xmlns:a16="http://schemas.microsoft.com/office/drawing/2014/main" id="{24897031-BF07-344D-A4A8-75168E68B27A}"/>
              </a:ext>
            </a:extLst>
          </p:cNvPr>
          <p:cNvSpPr/>
          <p:nvPr/>
        </p:nvSpPr>
        <p:spPr>
          <a:xfrm>
            <a:off x="7914476" y="4612707"/>
            <a:ext cx="3644386" cy="997523"/>
          </a:xfrm>
          <a:prstGeom prst="foldedCorner">
            <a:avLst>
              <a:gd name="adj" fmla="val 21428"/>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err="1">
                <a:solidFill>
                  <a:schemeClr val="tx1"/>
                </a:solidFill>
              </a:rPr>
              <a:t>Reflect</a:t>
            </a:r>
            <a:r>
              <a:rPr lang="de-DE" sz="2400" dirty="0">
                <a:solidFill>
                  <a:schemeClr val="tx1"/>
                </a:solidFill>
              </a:rPr>
              <a:t> a </a:t>
            </a:r>
            <a:r>
              <a:rPr lang="de-DE" sz="2400" dirty="0" err="1">
                <a:solidFill>
                  <a:schemeClr val="tx1"/>
                </a:solidFill>
              </a:rPr>
              <a:t>tendency</a:t>
            </a:r>
            <a:r>
              <a:rPr lang="de-DE" sz="2400" dirty="0">
                <a:solidFill>
                  <a:schemeClr val="tx1"/>
                </a:solidFill>
              </a:rPr>
              <a:t> </a:t>
            </a:r>
            <a:r>
              <a:rPr lang="de-DE" sz="2400" dirty="0" err="1">
                <a:solidFill>
                  <a:schemeClr val="tx1"/>
                </a:solidFill>
              </a:rPr>
              <a:t>of</a:t>
            </a:r>
            <a:r>
              <a:rPr lang="de-DE" sz="2400" dirty="0">
                <a:solidFill>
                  <a:schemeClr val="tx1"/>
                </a:solidFill>
              </a:rPr>
              <a:t> </a:t>
            </a:r>
            <a:r>
              <a:rPr lang="de-DE" sz="2400" dirty="0" err="1">
                <a:solidFill>
                  <a:schemeClr val="tx1"/>
                </a:solidFill>
              </a:rPr>
              <a:t>the</a:t>
            </a:r>
            <a:r>
              <a:rPr lang="de-DE" sz="2400" dirty="0">
                <a:solidFill>
                  <a:schemeClr val="tx1"/>
                </a:solidFill>
              </a:rPr>
              <a:t> </a:t>
            </a:r>
            <a:r>
              <a:rPr lang="de-DE" sz="2400" dirty="0" err="1">
                <a:solidFill>
                  <a:schemeClr val="tx1"/>
                </a:solidFill>
              </a:rPr>
              <a:t>data</a:t>
            </a:r>
            <a:r>
              <a:rPr lang="de-DE" sz="2400" dirty="0">
                <a:solidFill>
                  <a:schemeClr val="tx1"/>
                </a:solidFill>
              </a:rPr>
              <a:t> </a:t>
            </a:r>
            <a:r>
              <a:rPr lang="de-DE" sz="2400" dirty="0" err="1">
                <a:solidFill>
                  <a:schemeClr val="tx1"/>
                </a:solidFill>
              </a:rPr>
              <a:t>correlation</a:t>
            </a:r>
            <a:endParaRPr lang="en-US" sz="2400" dirty="0">
              <a:solidFill>
                <a:schemeClr val="tx1"/>
              </a:solidFill>
            </a:endParaRPr>
          </a:p>
        </p:txBody>
      </p:sp>
      <p:sp>
        <p:nvSpPr>
          <p:cNvPr id="28" name="Folded Corner 27">
            <a:extLst>
              <a:ext uri="{FF2B5EF4-FFF2-40B4-BE49-F238E27FC236}">
                <a16:creationId xmlns:a16="http://schemas.microsoft.com/office/drawing/2014/main" id="{7BB9D594-5966-C945-A6FF-89C5C91884CD}"/>
              </a:ext>
            </a:extLst>
          </p:cNvPr>
          <p:cNvSpPr/>
          <p:nvPr/>
        </p:nvSpPr>
        <p:spPr>
          <a:xfrm>
            <a:off x="6709135" y="3447049"/>
            <a:ext cx="4524914" cy="997523"/>
          </a:xfrm>
          <a:prstGeom prst="foldedCorner">
            <a:avLst>
              <a:gd name="adj" fmla="val 21428"/>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solidFill>
                  <a:schemeClr val="tx1"/>
                </a:solidFill>
              </a:rPr>
              <a:t>More </a:t>
            </a:r>
            <a:r>
              <a:rPr lang="de-DE" sz="2400" dirty="0" err="1">
                <a:solidFill>
                  <a:schemeClr val="tx1"/>
                </a:solidFill>
              </a:rPr>
              <a:t>convient</a:t>
            </a:r>
            <a:r>
              <a:rPr lang="de-DE" sz="2400" dirty="0">
                <a:solidFill>
                  <a:schemeClr val="tx1"/>
                </a:solidFill>
              </a:rPr>
              <a:t> </a:t>
            </a:r>
            <a:r>
              <a:rPr lang="de-DE" sz="2400" dirty="0" err="1">
                <a:solidFill>
                  <a:schemeClr val="tx1"/>
                </a:solidFill>
              </a:rPr>
              <a:t>functions</a:t>
            </a:r>
            <a:r>
              <a:rPr lang="de-DE" sz="2400" dirty="0">
                <a:solidFill>
                  <a:schemeClr val="tx1"/>
                </a:solidFill>
              </a:rPr>
              <a:t>/</a:t>
            </a:r>
            <a:r>
              <a:rPr lang="de-DE" sz="2400" dirty="0" err="1">
                <a:solidFill>
                  <a:schemeClr val="tx1"/>
                </a:solidFill>
              </a:rPr>
              <a:t>buttons</a:t>
            </a:r>
            <a:r>
              <a:rPr lang="de-DE" sz="2400" dirty="0">
                <a:solidFill>
                  <a:schemeClr val="tx1"/>
                </a:solidFill>
              </a:rPr>
              <a:t> </a:t>
            </a:r>
            <a:r>
              <a:rPr lang="de-DE" sz="2400" dirty="0" err="1">
                <a:solidFill>
                  <a:schemeClr val="tx1"/>
                </a:solidFill>
              </a:rPr>
              <a:t>should</a:t>
            </a:r>
            <a:r>
              <a:rPr lang="de-DE" sz="2400" dirty="0">
                <a:solidFill>
                  <a:schemeClr val="tx1"/>
                </a:solidFill>
              </a:rPr>
              <a:t> </a:t>
            </a:r>
            <a:r>
              <a:rPr lang="de-DE" sz="2400" dirty="0" err="1">
                <a:solidFill>
                  <a:schemeClr val="tx1"/>
                </a:solidFill>
              </a:rPr>
              <a:t>be</a:t>
            </a:r>
            <a:r>
              <a:rPr lang="de-DE" sz="2400" dirty="0">
                <a:solidFill>
                  <a:schemeClr val="tx1"/>
                </a:solidFill>
              </a:rPr>
              <a:t> </a:t>
            </a:r>
            <a:r>
              <a:rPr lang="de-DE" sz="2400" dirty="0" err="1">
                <a:solidFill>
                  <a:schemeClr val="tx1"/>
                </a:solidFill>
              </a:rPr>
              <a:t>added</a:t>
            </a:r>
            <a:endParaRPr lang="en-US" sz="2400" dirty="0">
              <a:solidFill>
                <a:schemeClr val="tx1"/>
              </a:solidFill>
            </a:endParaRPr>
          </a:p>
        </p:txBody>
      </p:sp>
    </p:spTree>
    <p:extLst>
      <p:ext uri="{BB962C8B-B14F-4D97-AF65-F5344CB8AC3E}">
        <p14:creationId xmlns:p14="http://schemas.microsoft.com/office/powerpoint/2010/main" val="14324009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de-DE" altLang="zh-CN" dirty="0"/>
              <a:t>Summary</a:t>
            </a:r>
            <a:endParaRPr lang="de-DE" dirty="0"/>
          </a:p>
        </p:txBody>
      </p:sp>
      <p:sp>
        <p:nvSpPr>
          <p:cNvPr id="29699" name="Rectangle 3"/>
          <p:cNvSpPr>
            <a:spLocks noGrp="1" noChangeArrowheads="1"/>
          </p:cNvSpPr>
          <p:nvPr>
            <p:ph type="body" idx="1"/>
          </p:nvPr>
        </p:nvSpPr>
        <p:spPr>
          <a:xfrm>
            <a:off x="522818" y="1198564"/>
            <a:ext cx="11142133" cy="4530264"/>
          </a:xfrm>
        </p:spPr>
        <p:txBody>
          <a:bodyPr/>
          <a:lstStyle/>
          <a:p>
            <a:r>
              <a:rPr lang="en-US" dirty="0"/>
              <a:t>Correlation analysis is one of the fundamental task of Data Mining</a:t>
            </a:r>
          </a:p>
          <a:p>
            <a:r>
              <a:rPr lang="en-US" dirty="0"/>
              <a:t>Streaming setting and high-dimensionality are challenges of data visualization </a:t>
            </a:r>
          </a:p>
          <a:p>
            <a:r>
              <a:rPr lang="en-US" altLang="zh-CN" dirty="0"/>
              <a:t>Interface using three visualization methods for visualizing</a:t>
            </a:r>
            <a:r>
              <a:rPr lang="en-US" dirty="0"/>
              <a:t> correlation in high-dimensional streams </a:t>
            </a:r>
            <a:endParaRPr lang="en-US" altLang="zh-CN" dirty="0"/>
          </a:p>
          <a:p>
            <a:r>
              <a:rPr lang="en-US" dirty="0"/>
              <a:t>Using Force-Directed-Graph is difficult to get the exact/probable value</a:t>
            </a:r>
          </a:p>
          <a:p>
            <a:r>
              <a:rPr lang="en-US" dirty="0"/>
              <a:t>Heatmap is intuitive for finding biggest/smallest value correctly</a:t>
            </a:r>
          </a:p>
          <a:p>
            <a:endParaRPr lang="en-US" dirty="0"/>
          </a:p>
        </p:txBody>
      </p:sp>
      <p:grpSp>
        <p:nvGrpSpPr>
          <p:cNvPr id="4" name="Gruppieren 21">
            <a:extLst>
              <a:ext uri="{FF2B5EF4-FFF2-40B4-BE49-F238E27FC236}">
                <a16:creationId xmlns:a16="http://schemas.microsoft.com/office/drawing/2014/main" id="{AA131601-72E5-4228-A286-1E3E6D78B764}"/>
              </a:ext>
            </a:extLst>
          </p:cNvPr>
          <p:cNvGrpSpPr/>
          <p:nvPr/>
        </p:nvGrpSpPr>
        <p:grpSpPr>
          <a:xfrm>
            <a:off x="96000" y="5866557"/>
            <a:ext cx="12096000" cy="399396"/>
            <a:chOff x="25400" y="5986694"/>
            <a:chExt cx="9072000" cy="299547"/>
          </a:xfrm>
        </p:grpSpPr>
        <p:sp>
          <p:nvSpPr>
            <p:cNvPr id="5" name="Textfeld 13">
              <a:extLst>
                <a:ext uri="{FF2B5EF4-FFF2-40B4-BE49-F238E27FC236}">
                  <a16:creationId xmlns:a16="http://schemas.microsoft.com/office/drawing/2014/main" id="{2BCE988F-F02A-4D6D-B2E3-D098FA90D670}"/>
                </a:ext>
              </a:extLst>
            </p:cNvPr>
            <p:cNvSpPr txBox="1"/>
            <p:nvPr/>
          </p:nvSpPr>
          <p:spPr>
            <a:xfrm>
              <a:off x="1493183" y="6032322"/>
              <a:ext cx="950901"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de-DE" altLang="zh-CN" sz="1600" dirty="0" err="1"/>
                <a:t>Challenges</a:t>
              </a:r>
              <a:endParaRPr lang="en-US" sz="1600" dirty="0"/>
            </a:p>
          </p:txBody>
        </p:sp>
        <p:sp>
          <p:nvSpPr>
            <p:cNvPr id="6" name="Textfeld 14">
              <a:extLst>
                <a:ext uri="{FF2B5EF4-FFF2-40B4-BE49-F238E27FC236}">
                  <a16:creationId xmlns:a16="http://schemas.microsoft.com/office/drawing/2014/main" id="{C8E64975-DD4E-484D-9EF4-CB11AB9E264F}"/>
                </a:ext>
              </a:extLst>
            </p:cNvPr>
            <p:cNvSpPr txBox="1"/>
            <p:nvPr/>
          </p:nvSpPr>
          <p:spPr>
            <a:xfrm>
              <a:off x="6282440" y="6032325"/>
              <a:ext cx="855042"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1600" dirty="0"/>
                <a:t>Evaluation</a:t>
              </a:r>
            </a:p>
          </p:txBody>
        </p:sp>
        <p:sp>
          <p:nvSpPr>
            <p:cNvPr id="7" name="Textfeld 6">
              <a:extLst>
                <a:ext uri="{FF2B5EF4-FFF2-40B4-BE49-F238E27FC236}">
                  <a16:creationId xmlns:a16="http://schemas.microsoft.com/office/drawing/2014/main" id="{5B1D65DE-7E84-4D4A-AD1F-FC54B535CB1E}"/>
                </a:ext>
              </a:extLst>
            </p:cNvPr>
            <p:cNvSpPr txBox="1"/>
            <p:nvPr/>
          </p:nvSpPr>
          <p:spPr>
            <a:xfrm>
              <a:off x="3028301" y="6032323"/>
              <a:ext cx="1067456"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1600" dirty="0"/>
                <a:t>Related Work</a:t>
              </a:r>
            </a:p>
          </p:txBody>
        </p:sp>
        <p:sp>
          <p:nvSpPr>
            <p:cNvPr id="8" name="Textfeld 7">
              <a:extLst>
                <a:ext uri="{FF2B5EF4-FFF2-40B4-BE49-F238E27FC236}">
                  <a16:creationId xmlns:a16="http://schemas.microsoft.com/office/drawing/2014/main" id="{8544E219-3395-4D35-AB47-83E797162EF8}"/>
                </a:ext>
              </a:extLst>
            </p:cNvPr>
            <p:cNvSpPr txBox="1"/>
            <p:nvPr/>
          </p:nvSpPr>
          <p:spPr>
            <a:xfrm>
              <a:off x="7763010" y="6032321"/>
              <a:ext cx="1278028"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600" b="1" dirty="0"/>
                <a:t>Summary</a:t>
              </a:r>
            </a:p>
          </p:txBody>
        </p:sp>
        <p:sp>
          <p:nvSpPr>
            <p:cNvPr id="9" name="Textfeld 8">
              <a:extLst>
                <a:ext uri="{FF2B5EF4-FFF2-40B4-BE49-F238E27FC236}">
                  <a16:creationId xmlns:a16="http://schemas.microsoft.com/office/drawing/2014/main" id="{852888F9-9852-4482-8D86-9D678EB085AD}"/>
                </a:ext>
              </a:extLst>
            </p:cNvPr>
            <p:cNvSpPr txBox="1"/>
            <p:nvPr/>
          </p:nvSpPr>
          <p:spPr>
            <a:xfrm>
              <a:off x="179512" y="6032321"/>
              <a:ext cx="955711"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600" dirty="0"/>
                <a:t>Motivation</a:t>
              </a:r>
            </a:p>
          </p:txBody>
        </p:sp>
        <p:sp>
          <p:nvSpPr>
            <p:cNvPr id="10" name="Eingekerbter Richtungspfeil 23">
              <a:extLst>
                <a:ext uri="{FF2B5EF4-FFF2-40B4-BE49-F238E27FC236}">
                  <a16:creationId xmlns:a16="http://schemas.microsoft.com/office/drawing/2014/main" id="{C005311E-133F-493F-BFFC-C169B3CA8A86}"/>
                </a:ext>
              </a:extLst>
            </p:cNvPr>
            <p:cNvSpPr/>
            <p:nvPr/>
          </p:nvSpPr>
          <p:spPr>
            <a:xfrm>
              <a:off x="1234955" y="6091573"/>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dirty="0">
                <a:solidFill>
                  <a:schemeClr val="tx1"/>
                </a:solidFill>
              </a:endParaRPr>
            </a:p>
          </p:txBody>
        </p:sp>
        <p:sp>
          <p:nvSpPr>
            <p:cNvPr id="11" name="Eingekerbter Richtungspfeil 24">
              <a:extLst>
                <a:ext uri="{FF2B5EF4-FFF2-40B4-BE49-F238E27FC236}">
                  <a16:creationId xmlns:a16="http://schemas.microsoft.com/office/drawing/2014/main" id="{13B86617-4353-46AD-97C4-7F02A1BA1B80}"/>
                </a:ext>
              </a:extLst>
            </p:cNvPr>
            <p:cNvSpPr/>
            <p:nvPr/>
          </p:nvSpPr>
          <p:spPr>
            <a:xfrm>
              <a:off x="2577480" y="6091574"/>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a:solidFill>
                  <a:schemeClr val="tx1"/>
                </a:solidFill>
              </a:endParaRPr>
            </a:p>
          </p:txBody>
        </p:sp>
        <p:sp>
          <p:nvSpPr>
            <p:cNvPr id="12" name="Eingekerbter Richtungspfeil 25">
              <a:extLst>
                <a:ext uri="{FF2B5EF4-FFF2-40B4-BE49-F238E27FC236}">
                  <a16:creationId xmlns:a16="http://schemas.microsoft.com/office/drawing/2014/main" id="{40D0FAF6-EB9E-4EEF-BCBE-972523E34CB7}"/>
                </a:ext>
              </a:extLst>
            </p:cNvPr>
            <p:cNvSpPr/>
            <p:nvPr/>
          </p:nvSpPr>
          <p:spPr>
            <a:xfrm>
              <a:off x="4269488" y="6091575"/>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a:solidFill>
                  <a:schemeClr val="tx1"/>
                </a:solidFill>
              </a:endParaRPr>
            </a:p>
          </p:txBody>
        </p:sp>
        <p:sp>
          <p:nvSpPr>
            <p:cNvPr id="13" name="Textfeld 12">
              <a:extLst>
                <a:ext uri="{FF2B5EF4-FFF2-40B4-BE49-F238E27FC236}">
                  <a16:creationId xmlns:a16="http://schemas.microsoft.com/office/drawing/2014/main" id="{6910B1B0-7848-461D-A8EE-494297AF2C2C}"/>
                </a:ext>
              </a:extLst>
            </p:cNvPr>
            <p:cNvSpPr txBox="1"/>
            <p:nvPr/>
          </p:nvSpPr>
          <p:spPr>
            <a:xfrm>
              <a:off x="4788024" y="6032324"/>
              <a:ext cx="738424"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de-DE" altLang="zh-CN" sz="1600" dirty="0"/>
                <a:t>Interface</a:t>
              </a:r>
              <a:endParaRPr lang="en-US" sz="1600" dirty="0"/>
            </a:p>
          </p:txBody>
        </p:sp>
        <p:sp>
          <p:nvSpPr>
            <p:cNvPr id="14" name="Eingekerbter Richtungspfeil 27">
              <a:extLst>
                <a:ext uri="{FF2B5EF4-FFF2-40B4-BE49-F238E27FC236}">
                  <a16:creationId xmlns:a16="http://schemas.microsoft.com/office/drawing/2014/main" id="{C8C6383D-EFF4-4F8F-B7E7-55AA85D1E860}"/>
                </a:ext>
              </a:extLst>
            </p:cNvPr>
            <p:cNvSpPr/>
            <p:nvPr/>
          </p:nvSpPr>
          <p:spPr>
            <a:xfrm>
              <a:off x="7320057" y="6091577"/>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a:solidFill>
                  <a:schemeClr val="tx1"/>
                </a:solidFill>
              </a:endParaRPr>
            </a:p>
          </p:txBody>
        </p:sp>
        <p:cxnSp>
          <p:nvCxnSpPr>
            <p:cNvPr id="15" name="Gerade Verbindung 28">
              <a:extLst>
                <a:ext uri="{FF2B5EF4-FFF2-40B4-BE49-F238E27FC236}">
                  <a16:creationId xmlns:a16="http://schemas.microsoft.com/office/drawing/2014/main" id="{BE0E1948-1999-44A0-B261-866A1DF5995B}"/>
                </a:ext>
              </a:extLst>
            </p:cNvPr>
            <p:cNvCxnSpPr/>
            <p:nvPr/>
          </p:nvCxnSpPr>
          <p:spPr>
            <a:xfrm>
              <a:off x="25400" y="5986694"/>
              <a:ext cx="9072000" cy="1588"/>
            </a:xfrm>
            <a:prstGeom prst="line">
              <a:avLst/>
            </a:prstGeom>
            <a:ln w="41275">
              <a:solidFill>
                <a:schemeClr val="accent3">
                  <a:lumMod val="85000"/>
                </a:schemeClr>
              </a:solidFill>
            </a:ln>
          </p:spPr>
          <p:style>
            <a:lnRef idx="1">
              <a:schemeClr val="accent1"/>
            </a:lnRef>
            <a:fillRef idx="0">
              <a:schemeClr val="accent1"/>
            </a:fillRef>
            <a:effectRef idx="0">
              <a:schemeClr val="accent1"/>
            </a:effectRef>
            <a:fontRef idx="minor">
              <a:schemeClr val="tx1"/>
            </a:fontRef>
          </p:style>
        </p:cxnSp>
        <p:sp>
          <p:nvSpPr>
            <p:cNvPr id="16" name="Eingekerbter Richtungspfeil 29">
              <a:extLst>
                <a:ext uri="{FF2B5EF4-FFF2-40B4-BE49-F238E27FC236}">
                  <a16:creationId xmlns:a16="http://schemas.microsoft.com/office/drawing/2014/main" id="{A4600029-E40B-4FAC-BDEA-4C82CFF469F9}"/>
                </a:ext>
              </a:extLst>
            </p:cNvPr>
            <p:cNvSpPr/>
            <p:nvPr/>
          </p:nvSpPr>
          <p:spPr>
            <a:xfrm>
              <a:off x="5925672" y="6091576"/>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a:solidFill>
                  <a:schemeClr val="tx1"/>
                </a:solidFill>
              </a:endParaRPr>
            </a:p>
          </p:txBody>
        </p:sp>
      </p:grpSp>
      <p:pic>
        <p:nvPicPr>
          <p:cNvPr id="17" name="Picture 16">
            <a:extLst>
              <a:ext uri="{FF2B5EF4-FFF2-40B4-BE49-F238E27FC236}">
                <a16:creationId xmlns:a16="http://schemas.microsoft.com/office/drawing/2014/main" id="{8EBE7D80-D462-8342-AF93-45F1008FE5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702" y="6381328"/>
            <a:ext cx="11767985" cy="469900"/>
          </a:xfrm>
          <a:prstGeom prst="rect">
            <a:avLst/>
          </a:prstGeom>
        </p:spPr>
      </p:pic>
    </p:spTree>
    <p:extLst>
      <p:ext uri="{BB962C8B-B14F-4D97-AF65-F5344CB8AC3E}">
        <p14:creationId xmlns:p14="http://schemas.microsoft.com/office/powerpoint/2010/main" val="2197644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de-DE" altLang="zh-CN" dirty="0"/>
              <a:t>Motivation</a:t>
            </a:r>
            <a:endParaRPr lang="de-DE" dirty="0"/>
          </a:p>
        </p:txBody>
      </p:sp>
      <p:sp>
        <p:nvSpPr>
          <p:cNvPr id="29699" name="Rectangle 3"/>
          <p:cNvSpPr>
            <a:spLocks noGrp="1" noChangeArrowheads="1"/>
          </p:cNvSpPr>
          <p:nvPr>
            <p:ph type="body" idx="1"/>
          </p:nvPr>
        </p:nvSpPr>
        <p:spPr>
          <a:xfrm>
            <a:off x="522818" y="1198564"/>
            <a:ext cx="11142133" cy="4530264"/>
          </a:xfrm>
        </p:spPr>
        <p:txBody>
          <a:bodyPr/>
          <a:lstStyle/>
          <a:p>
            <a:r>
              <a:rPr lang="de-DE" sz="2500" dirty="0" err="1"/>
              <a:t>Correlation</a:t>
            </a:r>
            <a:r>
              <a:rPr lang="de-DE" sz="2500" dirty="0"/>
              <a:t> </a:t>
            </a:r>
            <a:r>
              <a:rPr lang="de-DE" sz="2500" dirty="0" err="1"/>
              <a:t>analysis</a:t>
            </a:r>
            <a:r>
              <a:rPr lang="de-DE" sz="2500" dirty="0"/>
              <a:t> </a:t>
            </a:r>
            <a:r>
              <a:rPr lang="de-DE" sz="2500" dirty="0" err="1"/>
              <a:t>aims</a:t>
            </a:r>
            <a:r>
              <a:rPr lang="de-DE" sz="2500" dirty="0"/>
              <a:t> at </a:t>
            </a:r>
            <a:r>
              <a:rPr lang="de-DE" sz="2500" dirty="0" err="1"/>
              <a:t>discovering</a:t>
            </a:r>
            <a:r>
              <a:rPr lang="de-DE" sz="2500" dirty="0"/>
              <a:t> </a:t>
            </a:r>
            <a:r>
              <a:rPr lang="de-DE" sz="2500" dirty="0" err="1"/>
              <a:t>and</a:t>
            </a:r>
            <a:r>
              <a:rPr lang="de-DE" sz="2500" dirty="0"/>
              <a:t> </a:t>
            </a:r>
            <a:r>
              <a:rPr lang="de-DE" sz="2500" dirty="0" err="1"/>
              <a:t>summarizing</a:t>
            </a:r>
            <a:r>
              <a:rPr lang="de-DE" sz="2500" dirty="0"/>
              <a:t> </a:t>
            </a:r>
            <a:r>
              <a:rPr lang="de-DE" sz="2500" dirty="0" err="1"/>
              <a:t>the</a:t>
            </a:r>
            <a:r>
              <a:rPr lang="de-DE" sz="2500" dirty="0"/>
              <a:t> </a:t>
            </a:r>
            <a:r>
              <a:rPr lang="de-DE" sz="2500" dirty="0" err="1"/>
              <a:t>relationship</a:t>
            </a:r>
            <a:r>
              <a:rPr lang="de-DE" sz="2500" dirty="0"/>
              <a:t> </a:t>
            </a:r>
            <a:r>
              <a:rPr lang="de-DE" sz="2500" dirty="0" err="1"/>
              <a:t>between</a:t>
            </a:r>
            <a:r>
              <a:rPr lang="de-DE" sz="2500" dirty="0"/>
              <a:t> </a:t>
            </a:r>
            <a:r>
              <a:rPr lang="de-DE" sz="2500" dirty="0" err="1"/>
              <a:t>the</a:t>
            </a:r>
            <a:r>
              <a:rPr lang="de-DE" sz="2500" dirty="0"/>
              <a:t> </a:t>
            </a:r>
            <a:r>
              <a:rPr lang="de-DE" sz="2500" dirty="0" err="1"/>
              <a:t>attributes</a:t>
            </a:r>
            <a:r>
              <a:rPr lang="de-DE" sz="2500" dirty="0"/>
              <a:t> </a:t>
            </a:r>
            <a:r>
              <a:rPr lang="de-DE" sz="2500" dirty="0" err="1"/>
              <a:t>of</a:t>
            </a:r>
            <a:r>
              <a:rPr lang="de-DE" sz="2500" dirty="0"/>
              <a:t> a </a:t>
            </a:r>
            <a:r>
              <a:rPr lang="de-DE" sz="2500" dirty="0" err="1"/>
              <a:t>data</a:t>
            </a:r>
            <a:r>
              <a:rPr lang="de-DE" sz="2500" dirty="0"/>
              <a:t> </a:t>
            </a:r>
            <a:r>
              <a:rPr lang="de-DE" sz="2500" dirty="0" err="1"/>
              <a:t>set</a:t>
            </a:r>
            <a:endParaRPr lang="de-DE" sz="2500" dirty="0"/>
          </a:p>
          <a:p>
            <a:r>
              <a:rPr lang="de-DE" sz="2500" dirty="0"/>
              <a:t>Pearson </a:t>
            </a:r>
            <a:r>
              <a:rPr lang="de-DE" sz="2500" dirty="0" err="1"/>
              <a:t>correlation</a:t>
            </a:r>
            <a:r>
              <a:rPr lang="de-DE" sz="2500" dirty="0"/>
              <a:t> </a:t>
            </a:r>
            <a:r>
              <a:rPr lang="de-DE" sz="2500" dirty="0" err="1"/>
              <a:t>is</a:t>
            </a:r>
            <a:r>
              <a:rPr lang="de-DE" sz="2500" dirty="0"/>
              <a:t> in [</a:t>
            </a:r>
            <a:r>
              <a:rPr lang="en-US" sz="2500" dirty="0"/>
              <a:t>-1,</a:t>
            </a:r>
            <a:r>
              <a:rPr lang="de-DE" sz="2500" dirty="0"/>
              <a:t>+1]</a:t>
            </a:r>
          </a:p>
          <a:p>
            <a:r>
              <a:rPr lang="de-DE" sz="2500" dirty="0"/>
              <a:t>An </a:t>
            </a:r>
            <a:r>
              <a:rPr lang="de-DE" sz="2500" dirty="0" err="1"/>
              <a:t>example</a:t>
            </a:r>
            <a:r>
              <a:rPr lang="de-DE" sz="2500" dirty="0"/>
              <a:t> on </a:t>
            </a:r>
            <a:r>
              <a:rPr lang="de-DE" sz="2500" dirty="0" err="1"/>
              <a:t>financial</a:t>
            </a:r>
            <a:r>
              <a:rPr lang="de-DE" sz="2500" dirty="0"/>
              <a:t> </a:t>
            </a:r>
            <a:r>
              <a:rPr lang="de-DE" sz="2500" dirty="0" err="1"/>
              <a:t>investments</a:t>
            </a:r>
            <a:endParaRPr lang="de-DE" sz="2500" dirty="0"/>
          </a:p>
        </p:txBody>
      </p:sp>
      <p:grpSp>
        <p:nvGrpSpPr>
          <p:cNvPr id="4" name="Gruppieren 21">
            <a:extLst>
              <a:ext uri="{FF2B5EF4-FFF2-40B4-BE49-F238E27FC236}">
                <a16:creationId xmlns:a16="http://schemas.microsoft.com/office/drawing/2014/main" id="{AA131601-72E5-4228-A286-1E3E6D78B764}"/>
              </a:ext>
            </a:extLst>
          </p:cNvPr>
          <p:cNvGrpSpPr/>
          <p:nvPr/>
        </p:nvGrpSpPr>
        <p:grpSpPr>
          <a:xfrm>
            <a:off x="96000" y="5866557"/>
            <a:ext cx="12096000" cy="399396"/>
            <a:chOff x="25400" y="5986694"/>
            <a:chExt cx="9072000" cy="299547"/>
          </a:xfrm>
        </p:grpSpPr>
        <p:sp>
          <p:nvSpPr>
            <p:cNvPr id="5" name="Textfeld 13">
              <a:extLst>
                <a:ext uri="{FF2B5EF4-FFF2-40B4-BE49-F238E27FC236}">
                  <a16:creationId xmlns:a16="http://schemas.microsoft.com/office/drawing/2014/main" id="{2BCE988F-F02A-4D6D-B2E3-D098FA90D670}"/>
                </a:ext>
              </a:extLst>
            </p:cNvPr>
            <p:cNvSpPr txBox="1"/>
            <p:nvPr/>
          </p:nvSpPr>
          <p:spPr>
            <a:xfrm>
              <a:off x="1493183" y="6032322"/>
              <a:ext cx="950901"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de-DE" altLang="zh-CN" sz="1600" dirty="0" err="1"/>
                <a:t>Challenges</a:t>
              </a:r>
              <a:endParaRPr lang="en-US" sz="1600" dirty="0"/>
            </a:p>
          </p:txBody>
        </p:sp>
        <p:sp>
          <p:nvSpPr>
            <p:cNvPr id="6" name="Textfeld 14">
              <a:extLst>
                <a:ext uri="{FF2B5EF4-FFF2-40B4-BE49-F238E27FC236}">
                  <a16:creationId xmlns:a16="http://schemas.microsoft.com/office/drawing/2014/main" id="{C8E64975-DD4E-484D-9EF4-CB11AB9E264F}"/>
                </a:ext>
              </a:extLst>
            </p:cNvPr>
            <p:cNvSpPr txBox="1"/>
            <p:nvPr/>
          </p:nvSpPr>
          <p:spPr>
            <a:xfrm>
              <a:off x="6282440" y="6032325"/>
              <a:ext cx="855042"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1600" dirty="0"/>
                <a:t>Evaluation</a:t>
              </a:r>
            </a:p>
          </p:txBody>
        </p:sp>
        <p:sp>
          <p:nvSpPr>
            <p:cNvPr id="7" name="Textfeld 6">
              <a:extLst>
                <a:ext uri="{FF2B5EF4-FFF2-40B4-BE49-F238E27FC236}">
                  <a16:creationId xmlns:a16="http://schemas.microsoft.com/office/drawing/2014/main" id="{5B1D65DE-7E84-4D4A-AD1F-FC54B535CB1E}"/>
                </a:ext>
              </a:extLst>
            </p:cNvPr>
            <p:cNvSpPr txBox="1"/>
            <p:nvPr/>
          </p:nvSpPr>
          <p:spPr>
            <a:xfrm>
              <a:off x="3028301" y="6032323"/>
              <a:ext cx="1067456"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1600" dirty="0"/>
                <a:t>Related Work</a:t>
              </a:r>
            </a:p>
          </p:txBody>
        </p:sp>
        <p:sp>
          <p:nvSpPr>
            <p:cNvPr id="8" name="Textfeld 7">
              <a:extLst>
                <a:ext uri="{FF2B5EF4-FFF2-40B4-BE49-F238E27FC236}">
                  <a16:creationId xmlns:a16="http://schemas.microsoft.com/office/drawing/2014/main" id="{8544E219-3395-4D35-AB47-83E797162EF8}"/>
                </a:ext>
              </a:extLst>
            </p:cNvPr>
            <p:cNvSpPr txBox="1"/>
            <p:nvPr/>
          </p:nvSpPr>
          <p:spPr>
            <a:xfrm>
              <a:off x="7763010" y="6032321"/>
              <a:ext cx="1278028"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600" dirty="0"/>
                <a:t>Summary</a:t>
              </a:r>
            </a:p>
          </p:txBody>
        </p:sp>
        <p:sp>
          <p:nvSpPr>
            <p:cNvPr id="9" name="Textfeld 8">
              <a:extLst>
                <a:ext uri="{FF2B5EF4-FFF2-40B4-BE49-F238E27FC236}">
                  <a16:creationId xmlns:a16="http://schemas.microsoft.com/office/drawing/2014/main" id="{852888F9-9852-4482-8D86-9D678EB085AD}"/>
                </a:ext>
              </a:extLst>
            </p:cNvPr>
            <p:cNvSpPr txBox="1"/>
            <p:nvPr/>
          </p:nvSpPr>
          <p:spPr>
            <a:xfrm>
              <a:off x="179512" y="6032321"/>
              <a:ext cx="955711"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600" b="1" dirty="0"/>
                <a:t>Motivation</a:t>
              </a:r>
            </a:p>
          </p:txBody>
        </p:sp>
        <p:sp>
          <p:nvSpPr>
            <p:cNvPr id="10" name="Eingekerbter Richtungspfeil 23">
              <a:extLst>
                <a:ext uri="{FF2B5EF4-FFF2-40B4-BE49-F238E27FC236}">
                  <a16:creationId xmlns:a16="http://schemas.microsoft.com/office/drawing/2014/main" id="{C005311E-133F-493F-BFFC-C169B3CA8A86}"/>
                </a:ext>
              </a:extLst>
            </p:cNvPr>
            <p:cNvSpPr/>
            <p:nvPr/>
          </p:nvSpPr>
          <p:spPr>
            <a:xfrm>
              <a:off x="1234955" y="6091573"/>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dirty="0">
                <a:solidFill>
                  <a:schemeClr val="tx1"/>
                </a:solidFill>
              </a:endParaRPr>
            </a:p>
          </p:txBody>
        </p:sp>
        <p:sp>
          <p:nvSpPr>
            <p:cNvPr id="11" name="Eingekerbter Richtungspfeil 24">
              <a:extLst>
                <a:ext uri="{FF2B5EF4-FFF2-40B4-BE49-F238E27FC236}">
                  <a16:creationId xmlns:a16="http://schemas.microsoft.com/office/drawing/2014/main" id="{13B86617-4353-46AD-97C4-7F02A1BA1B80}"/>
                </a:ext>
              </a:extLst>
            </p:cNvPr>
            <p:cNvSpPr/>
            <p:nvPr/>
          </p:nvSpPr>
          <p:spPr>
            <a:xfrm>
              <a:off x="2577480" y="6091574"/>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a:solidFill>
                  <a:schemeClr val="tx1"/>
                </a:solidFill>
              </a:endParaRPr>
            </a:p>
          </p:txBody>
        </p:sp>
        <p:sp>
          <p:nvSpPr>
            <p:cNvPr id="12" name="Eingekerbter Richtungspfeil 25">
              <a:extLst>
                <a:ext uri="{FF2B5EF4-FFF2-40B4-BE49-F238E27FC236}">
                  <a16:creationId xmlns:a16="http://schemas.microsoft.com/office/drawing/2014/main" id="{40D0FAF6-EB9E-4EEF-BCBE-972523E34CB7}"/>
                </a:ext>
              </a:extLst>
            </p:cNvPr>
            <p:cNvSpPr/>
            <p:nvPr/>
          </p:nvSpPr>
          <p:spPr>
            <a:xfrm>
              <a:off x="4269488" y="6091575"/>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a:solidFill>
                  <a:schemeClr val="tx1"/>
                </a:solidFill>
              </a:endParaRPr>
            </a:p>
          </p:txBody>
        </p:sp>
        <p:sp>
          <p:nvSpPr>
            <p:cNvPr id="13" name="Textfeld 12">
              <a:extLst>
                <a:ext uri="{FF2B5EF4-FFF2-40B4-BE49-F238E27FC236}">
                  <a16:creationId xmlns:a16="http://schemas.microsoft.com/office/drawing/2014/main" id="{6910B1B0-7848-461D-A8EE-494297AF2C2C}"/>
                </a:ext>
              </a:extLst>
            </p:cNvPr>
            <p:cNvSpPr txBox="1"/>
            <p:nvPr/>
          </p:nvSpPr>
          <p:spPr>
            <a:xfrm>
              <a:off x="4788024" y="6032324"/>
              <a:ext cx="738424"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de-DE" altLang="zh-CN" sz="1600" dirty="0"/>
                <a:t>Interface</a:t>
              </a:r>
              <a:endParaRPr lang="en-US" sz="1600" dirty="0"/>
            </a:p>
          </p:txBody>
        </p:sp>
        <p:sp>
          <p:nvSpPr>
            <p:cNvPr id="14" name="Eingekerbter Richtungspfeil 27">
              <a:extLst>
                <a:ext uri="{FF2B5EF4-FFF2-40B4-BE49-F238E27FC236}">
                  <a16:creationId xmlns:a16="http://schemas.microsoft.com/office/drawing/2014/main" id="{C8C6383D-EFF4-4F8F-B7E7-55AA85D1E860}"/>
                </a:ext>
              </a:extLst>
            </p:cNvPr>
            <p:cNvSpPr/>
            <p:nvPr/>
          </p:nvSpPr>
          <p:spPr>
            <a:xfrm>
              <a:off x="7320057" y="6091577"/>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a:solidFill>
                  <a:schemeClr val="tx1"/>
                </a:solidFill>
              </a:endParaRPr>
            </a:p>
          </p:txBody>
        </p:sp>
        <p:cxnSp>
          <p:nvCxnSpPr>
            <p:cNvPr id="15" name="Gerade Verbindung 28">
              <a:extLst>
                <a:ext uri="{FF2B5EF4-FFF2-40B4-BE49-F238E27FC236}">
                  <a16:creationId xmlns:a16="http://schemas.microsoft.com/office/drawing/2014/main" id="{BE0E1948-1999-44A0-B261-866A1DF5995B}"/>
                </a:ext>
              </a:extLst>
            </p:cNvPr>
            <p:cNvCxnSpPr/>
            <p:nvPr/>
          </p:nvCxnSpPr>
          <p:spPr>
            <a:xfrm>
              <a:off x="25400" y="5986694"/>
              <a:ext cx="9072000" cy="1588"/>
            </a:xfrm>
            <a:prstGeom prst="line">
              <a:avLst/>
            </a:prstGeom>
            <a:ln w="41275">
              <a:solidFill>
                <a:schemeClr val="accent3">
                  <a:lumMod val="85000"/>
                </a:schemeClr>
              </a:solidFill>
            </a:ln>
          </p:spPr>
          <p:style>
            <a:lnRef idx="1">
              <a:schemeClr val="accent1"/>
            </a:lnRef>
            <a:fillRef idx="0">
              <a:schemeClr val="accent1"/>
            </a:fillRef>
            <a:effectRef idx="0">
              <a:schemeClr val="accent1"/>
            </a:effectRef>
            <a:fontRef idx="minor">
              <a:schemeClr val="tx1"/>
            </a:fontRef>
          </p:style>
        </p:cxnSp>
        <p:sp>
          <p:nvSpPr>
            <p:cNvPr id="16" name="Eingekerbter Richtungspfeil 29">
              <a:extLst>
                <a:ext uri="{FF2B5EF4-FFF2-40B4-BE49-F238E27FC236}">
                  <a16:creationId xmlns:a16="http://schemas.microsoft.com/office/drawing/2014/main" id="{A4600029-E40B-4FAC-BDEA-4C82CFF469F9}"/>
                </a:ext>
              </a:extLst>
            </p:cNvPr>
            <p:cNvSpPr/>
            <p:nvPr/>
          </p:nvSpPr>
          <p:spPr>
            <a:xfrm>
              <a:off x="5925672" y="6091576"/>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a:solidFill>
                  <a:schemeClr val="tx1"/>
                </a:solidFill>
              </a:endParaRPr>
            </a:p>
          </p:txBody>
        </p:sp>
      </p:grpSp>
      <p:pic>
        <p:nvPicPr>
          <p:cNvPr id="17" name="Picture 16">
            <a:extLst>
              <a:ext uri="{FF2B5EF4-FFF2-40B4-BE49-F238E27FC236}">
                <a16:creationId xmlns:a16="http://schemas.microsoft.com/office/drawing/2014/main" id="{35BC6FD5-7E8F-B74D-B943-5890F99652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702" y="6381328"/>
            <a:ext cx="11767985" cy="469900"/>
          </a:xfrm>
          <a:prstGeom prst="rect">
            <a:avLst/>
          </a:prstGeom>
        </p:spPr>
      </p:pic>
      <p:pic>
        <p:nvPicPr>
          <p:cNvPr id="3" name="Picture 2">
            <a:extLst>
              <a:ext uri="{FF2B5EF4-FFF2-40B4-BE49-F238E27FC236}">
                <a16:creationId xmlns:a16="http://schemas.microsoft.com/office/drawing/2014/main" id="{DEA7EE82-C102-2646-9DBC-ECC191924F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132" y="3572309"/>
            <a:ext cx="11449508" cy="1944923"/>
          </a:xfrm>
          <a:prstGeom prst="rect">
            <a:avLst/>
          </a:prstGeom>
        </p:spPr>
      </p:pic>
      <p:sp>
        <p:nvSpPr>
          <p:cNvPr id="20" name="Rectangle 3">
            <a:extLst>
              <a:ext uri="{FF2B5EF4-FFF2-40B4-BE49-F238E27FC236}">
                <a16:creationId xmlns:a16="http://schemas.microsoft.com/office/drawing/2014/main" id="{C29F4181-D787-AD4B-8020-97C29F5CD0C1}"/>
              </a:ext>
            </a:extLst>
          </p:cNvPr>
          <p:cNvSpPr>
            <a:spLocks noChangeArrowheads="1"/>
          </p:cNvSpPr>
          <p:nvPr/>
        </p:nvSpPr>
        <p:spPr bwMode="auto">
          <a:xfrm>
            <a:off x="623392" y="5544591"/>
            <a:ext cx="11161184" cy="620713"/>
          </a:xfrm>
          <a:prstGeom prst="rect">
            <a:avLst/>
          </a:prstGeom>
          <a:noFill/>
          <a:ln w="9525">
            <a:noFill/>
            <a:miter lim="800000"/>
            <a:headEnd/>
            <a:tailEnd/>
          </a:ln>
        </p:spPr>
        <p:txBody>
          <a:bodyPr lIns="0" tIns="0" rIns="0" bIns="0"/>
          <a:lstStyle/>
          <a:p>
            <a:r>
              <a:rPr lang="de-DE" altLang="zh-CN" dirty="0" err="1"/>
              <a:t>Fig</a:t>
            </a:r>
            <a:r>
              <a:rPr lang="de-DE" altLang="zh-CN" dirty="0"/>
              <a:t>:</a:t>
            </a:r>
            <a:r>
              <a:rPr lang="zh-CN" altLang="de-DE" dirty="0"/>
              <a:t> </a:t>
            </a:r>
            <a:r>
              <a:rPr lang="de-DE" dirty="0" err="1"/>
              <a:t>Correlations</a:t>
            </a:r>
            <a:r>
              <a:rPr lang="de-DE" dirty="0"/>
              <a:t> </a:t>
            </a:r>
            <a:r>
              <a:rPr lang="de-DE" dirty="0" err="1"/>
              <a:t>Among</a:t>
            </a:r>
            <a:r>
              <a:rPr lang="de-DE" dirty="0"/>
              <a:t> </a:t>
            </a:r>
            <a:r>
              <a:rPr lang="de-DE" dirty="0" err="1"/>
              <a:t>the</a:t>
            </a:r>
            <a:r>
              <a:rPr lang="de-DE" dirty="0"/>
              <a:t> </a:t>
            </a:r>
            <a:r>
              <a:rPr lang="de-DE" dirty="0" err="1"/>
              <a:t>Five</a:t>
            </a:r>
            <a:r>
              <a:rPr lang="de-DE" dirty="0"/>
              <a:t> Funds’ Returns, </a:t>
            </a:r>
            <a:r>
              <a:rPr lang="de-DE" dirty="0" err="1"/>
              <a:t>Monthly</a:t>
            </a:r>
            <a:r>
              <a:rPr lang="de-DE" dirty="0"/>
              <a:t> Returns, </a:t>
            </a:r>
            <a:r>
              <a:rPr lang="de-DE" dirty="0" err="1"/>
              <a:t>from</a:t>
            </a:r>
            <a:r>
              <a:rPr lang="de-DE" dirty="0"/>
              <a:t> 1980 </a:t>
            </a:r>
            <a:r>
              <a:rPr lang="de-DE" dirty="0" err="1"/>
              <a:t>to</a:t>
            </a:r>
            <a:r>
              <a:rPr lang="de-DE" dirty="0"/>
              <a:t> 1998</a:t>
            </a:r>
            <a:r>
              <a:rPr lang="en-US" dirty="0"/>
              <a:t> by Katrina Simons</a:t>
            </a:r>
            <a:r>
              <a:rPr lang="de-DE" dirty="0"/>
              <a:t> [8] </a:t>
            </a:r>
          </a:p>
        </p:txBody>
      </p:sp>
    </p:spTree>
    <p:extLst>
      <p:ext uri="{BB962C8B-B14F-4D97-AF65-F5344CB8AC3E}">
        <p14:creationId xmlns:p14="http://schemas.microsoft.com/office/powerpoint/2010/main" val="7464839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de-DE" dirty="0"/>
              <a:t>References </a:t>
            </a:r>
            <a:endParaRPr lang="de-DE" dirty="0">
              <a:effectLst/>
            </a:endParaRPr>
          </a:p>
        </p:txBody>
      </p:sp>
      <p:grpSp>
        <p:nvGrpSpPr>
          <p:cNvPr id="4" name="Gruppieren 21">
            <a:extLst>
              <a:ext uri="{FF2B5EF4-FFF2-40B4-BE49-F238E27FC236}">
                <a16:creationId xmlns:a16="http://schemas.microsoft.com/office/drawing/2014/main" id="{AA131601-72E5-4228-A286-1E3E6D78B764}"/>
              </a:ext>
            </a:extLst>
          </p:cNvPr>
          <p:cNvGrpSpPr/>
          <p:nvPr/>
        </p:nvGrpSpPr>
        <p:grpSpPr>
          <a:xfrm>
            <a:off x="96000" y="5866557"/>
            <a:ext cx="12096000" cy="399396"/>
            <a:chOff x="25400" y="5986694"/>
            <a:chExt cx="9072000" cy="299547"/>
          </a:xfrm>
        </p:grpSpPr>
        <p:sp>
          <p:nvSpPr>
            <p:cNvPr id="5" name="Textfeld 13">
              <a:extLst>
                <a:ext uri="{FF2B5EF4-FFF2-40B4-BE49-F238E27FC236}">
                  <a16:creationId xmlns:a16="http://schemas.microsoft.com/office/drawing/2014/main" id="{2BCE988F-F02A-4D6D-B2E3-D098FA90D670}"/>
                </a:ext>
              </a:extLst>
            </p:cNvPr>
            <p:cNvSpPr txBox="1"/>
            <p:nvPr/>
          </p:nvSpPr>
          <p:spPr>
            <a:xfrm>
              <a:off x="1493183" y="6032322"/>
              <a:ext cx="950901"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de-DE" altLang="zh-CN" sz="1600" dirty="0" err="1"/>
                <a:t>Challenges</a:t>
              </a:r>
              <a:endParaRPr lang="en-US" sz="1600" dirty="0"/>
            </a:p>
          </p:txBody>
        </p:sp>
        <p:sp>
          <p:nvSpPr>
            <p:cNvPr id="6" name="Textfeld 14">
              <a:extLst>
                <a:ext uri="{FF2B5EF4-FFF2-40B4-BE49-F238E27FC236}">
                  <a16:creationId xmlns:a16="http://schemas.microsoft.com/office/drawing/2014/main" id="{C8E64975-DD4E-484D-9EF4-CB11AB9E264F}"/>
                </a:ext>
              </a:extLst>
            </p:cNvPr>
            <p:cNvSpPr txBox="1"/>
            <p:nvPr/>
          </p:nvSpPr>
          <p:spPr>
            <a:xfrm>
              <a:off x="6282440" y="6032325"/>
              <a:ext cx="855042"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1600" dirty="0"/>
                <a:t>Evaluation</a:t>
              </a:r>
            </a:p>
          </p:txBody>
        </p:sp>
        <p:sp>
          <p:nvSpPr>
            <p:cNvPr id="7" name="Textfeld 6">
              <a:extLst>
                <a:ext uri="{FF2B5EF4-FFF2-40B4-BE49-F238E27FC236}">
                  <a16:creationId xmlns:a16="http://schemas.microsoft.com/office/drawing/2014/main" id="{5B1D65DE-7E84-4D4A-AD1F-FC54B535CB1E}"/>
                </a:ext>
              </a:extLst>
            </p:cNvPr>
            <p:cNvSpPr txBox="1"/>
            <p:nvPr/>
          </p:nvSpPr>
          <p:spPr>
            <a:xfrm>
              <a:off x="3028301" y="6032323"/>
              <a:ext cx="1067456"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1600" dirty="0"/>
                <a:t>Related Work</a:t>
              </a:r>
            </a:p>
          </p:txBody>
        </p:sp>
        <p:sp>
          <p:nvSpPr>
            <p:cNvPr id="8" name="Textfeld 7">
              <a:extLst>
                <a:ext uri="{FF2B5EF4-FFF2-40B4-BE49-F238E27FC236}">
                  <a16:creationId xmlns:a16="http://schemas.microsoft.com/office/drawing/2014/main" id="{8544E219-3395-4D35-AB47-83E797162EF8}"/>
                </a:ext>
              </a:extLst>
            </p:cNvPr>
            <p:cNvSpPr txBox="1"/>
            <p:nvPr/>
          </p:nvSpPr>
          <p:spPr>
            <a:xfrm>
              <a:off x="7763010" y="6032321"/>
              <a:ext cx="1278028"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600" dirty="0"/>
                <a:t>Summary</a:t>
              </a:r>
            </a:p>
          </p:txBody>
        </p:sp>
        <p:sp>
          <p:nvSpPr>
            <p:cNvPr id="9" name="Textfeld 8">
              <a:extLst>
                <a:ext uri="{FF2B5EF4-FFF2-40B4-BE49-F238E27FC236}">
                  <a16:creationId xmlns:a16="http://schemas.microsoft.com/office/drawing/2014/main" id="{852888F9-9852-4482-8D86-9D678EB085AD}"/>
                </a:ext>
              </a:extLst>
            </p:cNvPr>
            <p:cNvSpPr txBox="1"/>
            <p:nvPr/>
          </p:nvSpPr>
          <p:spPr>
            <a:xfrm>
              <a:off x="179512" y="6032321"/>
              <a:ext cx="955711"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600" dirty="0"/>
                <a:t>Motivation</a:t>
              </a:r>
            </a:p>
          </p:txBody>
        </p:sp>
        <p:sp>
          <p:nvSpPr>
            <p:cNvPr id="10" name="Eingekerbter Richtungspfeil 23">
              <a:extLst>
                <a:ext uri="{FF2B5EF4-FFF2-40B4-BE49-F238E27FC236}">
                  <a16:creationId xmlns:a16="http://schemas.microsoft.com/office/drawing/2014/main" id="{C005311E-133F-493F-BFFC-C169B3CA8A86}"/>
                </a:ext>
              </a:extLst>
            </p:cNvPr>
            <p:cNvSpPr/>
            <p:nvPr/>
          </p:nvSpPr>
          <p:spPr>
            <a:xfrm>
              <a:off x="1234955" y="6091573"/>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dirty="0">
                <a:solidFill>
                  <a:schemeClr val="tx1"/>
                </a:solidFill>
              </a:endParaRPr>
            </a:p>
          </p:txBody>
        </p:sp>
        <p:sp>
          <p:nvSpPr>
            <p:cNvPr id="11" name="Eingekerbter Richtungspfeil 24">
              <a:extLst>
                <a:ext uri="{FF2B5EF4-FFF2-40B4-BE49-F238E27FC236}">
                  <a16:creationId xmlns:a16="http://schemas.microsoft.com/office/drawing/2014/main" id="{13B86617-4353-46AD-97C4-7F02A1BA1B80}"/>
                </a:ext>
              </a:extLst>
            </p:cNvPr>
            <p:cNvSpPr/>
            <p:nvPr/>
          </p:nvSpPr>
          <p:spPr>
            <a:xfrm>
              <a:off x="2577480" y="6091574"/>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a:solidFill>
                  <a:schemeClr val="tx1"/>
                </a:solidFill>
              </a:endParaRPr>
            </a:p>
          </p:txBody>
        </p:sp>
        <p:sp>
          <p:nvSpPr>
            <p:cNvPr id="12" name="Eingekerbter Richtungspfeil 25">
              <a:extLst>
                <a:ext uri="{FF2B5EF4-FFF2-40B4-BE49-F238E27FC236}">
                  <a16:creationId xmlns:a16="http://schemas.microsoft.com/office/drawing/2014/main" id="{40D0FAF6-EB9E-4EEF-BCBE-972523E34CB7}"/>
                </a:ext>
              </a:extLst>
            </p:cNvPr>
            <p:cNvSpPr/>
            <p:nvPr/>
          </p:nvSpPr>
          <p:spPr>
            <a:xfrm>
              <a:off x="4269488" y="6091575"/>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a:solidFill>
                  <a:schemeClr val="tx1"/>
                </a:solidFill>
              </a:endParaRPr>
            </a:p>
          </p:txBody>
        </p:sp>
        <p:sp>
          <p:nvSpPr>
            <p:cNvPr id="13" name="Textfeld 12">
              <a:extLst>
                <a:ext uri="{FF2B5EF4-FFF2-40B4-BE49-F238E27FC236}">
                  <a16:creationId xmlns:a16="http://schemas.microsoft.com/office/drawing/2014/main" id="{6910B1B0-7848-461D-A8EE-494297AF2C2C}"/>
                </a:ext>
              </a:extLst>
            </p:cNvPr>
            <p:cNvSpPr txBox="1"/>
            <p:nvPr/>
          </p:nvSpPr>
          <p:spPr>
            <a:xfrm>
              <a:off x="4788024" y="6032324"/>
              <a:ext cx="738424"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de-DE" altLang="zh-CN" sz="1600" dirty="0"/>
                <a:t>Interface</a:t>
              </a:r>
              <a:endParaRPr lang="en-US" sz="1600" dirty="0"/>
            </a:p>
          </p:txBody>
        </p:sp>
        <p:sp>
          <p:nvSpPr>
            <p:cNvPr id="14" name="Eingekerbter Richtungspfeil 27">
              <a:extLst>
                <a:ext uri="{FF2B5EF4-FFF2-40B4-BE49-F238E27FC236}">
                  <a16:creationId xmlns:a16="http://schemas.microsoft.com/office/drawing/2014/main" id="{C8C6383D-EFF4-4F8F-B7E7-55AA85D1E860}"/>
                </a:ext>
              </a:extLst>
            </p:cNvPr>
            <p:cNvSpPr/>
            <p:nvPr/>
          </p:nvSpPr>
          <p:spPr>
            <a:xfrm>
              <a:off x="7320057" y="6091577"/>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a:solidFill>
                  <a:schemeClr val="tx1"/>
                </a:solidFill>
              </a:endParaRPr>
            </a:p>
          </p:txBody>
        </p:sp>
        <p:cxnSp>
          <p:nvCxnSpPr>
            <p:cNvPr id="15" name="Gerade Verbindung 28">
              <a:extLst>
                <a:ext uri="{FF2B5EF4-FFF2-40B4-BE49-F238E27FC236}">
                  <a16:creationId xmlns:a16="http://schemas.microsoft.com/office/drawing/2014/main" id="{BE0E1948-1999-44A0-B261-866A1DF5995B}"/>
                </a:ext>
              </a:extLst>
            </p:cNvPr>
            <p:cNvCxnSpPr/>
            <p:nvPr/>
          </p:nvCxnSpPr>
          <p:spPr>
            <a:xfrm>
              <a:off x="25400" y="5986694"/>
              <a:ext cx="9072000" cy="1588"/>
            </a:xfrm>
            <a:prstGeom prst="line">
              <a:avLst/>
            </a:prstGeom>
            <a:ln w="41275">
              <a:solidFill>
                <a:schemeClr val="accent3">
                  <a:lumMod val="85000"/>
                </a:schemeClr>
              </a:solidFill>
            </a:ln>
          </p:spPr>
          <p:style>
            <a:lnRef idx="1">
              <a:schemeClr val="accent1"/>
            </a:lnRef>
            <a:fillRef idx="0">
              <a:schemeClr val="accent1"/>
            </a:fillRef>
            <a:effectRef idx="0">
              <a:schemeClr val="accent1"/>
            </a:effectRef>
            <a:fontRef idx="minor">
              <a:schemeClr val="tx1"/>
            </a:fontRef>
          </p:style>
        </p:cxnSp>
        <p:sp>
          <p:nvSpPr>
            <p:cNvPr id="16" name="Eingekerbter Richtungspfeil 29">
              <a:extLst>
                <a:ext uri="{FF2B5EF4-FFF2-40B4-BE49-F238E27FC236}">
                  <a16:creationId xmlns:a16="http://schemas.microsoft.com/office/drawing/2014/main" id="{A4600029-E40B-4FAC-BDEA-4C82CFF469F9}"/>
                </a:ext>
              </a:extLst>
            </p:cNvPr>
            <p:cNvSpPr/>
            <p:nvPr/>
          </p:nvSpPr>
          <p:spPr>
            <a:xfrm>
              <a:off x="5925672" y="6091576"/>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a:solidFill>
                  <a:schemeClr val="tx1"/>
                </a:solidFill>
              </a:endParaRPr>
            </a:p>
          </p:txBody>
        </p:sp>
      </p:grpSp>
      <p:pic>
        <p:nvPicPr>
          <p:cNvPr id="17" name="Picture 16">
            <a:extLst>
              <a:ext uri="{FF2B5EF4-FFF2-40B4-BE49-F238E27FC236}">
                <a16:creationId xmlns:a16="http://schemas.microsoft.com/office/drawing/2014/main" id="{CA0D71BC-D0A3-444E-8190-FBF3538937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702" y="6381328"/>
            <a:ext cx="11767985" cy="469900"/>
          </a:xfrm>
          <a:prstGeom prst="rect">
            <a:avLst/>
          </a:prstGeom>
        </p:spPr>
      </p:pic>
      <p:sp>
        <p:nvSpPr>
          <p:cNvPr id="3" name="Content Placeholder 2">
            <a:extLst>
              <a:ext uri="{FF2B5EF4-FFF2-40B4-BE49-F238E27FC236}">
                <a16:creationId xmlns:a16="http://schemas.microsoft.com/office/drawing/2014/main" id="{8D00B0ED-9ED0-CC40-8701-233BB57464B5}"/>
              </a:ext>
            </a:extLst>
          </p:cNvPr>
          <p:cNvSpPr>
            <a:spLocks noGrp="1"/>
          </p:cNvSpPr>
          <p:nvPr>
            <p:ph idx="1"/>
          </p:nvPr>
        </p:nvSpPr>
        <p:spPr>
          <a:xfrm>
            <a:off x="522818" y="980728"/>
            <a:ext cx="11142133" cy="4894263"/>
          </a:xfrm>
        </p:spPr>
        <p:txBody>
          <a:bodyPr/>
          <a:lstStyle/>
          <a:p>
            <a:r>
              <a:rPr lang="de-DE" sz="1800" dirty="0"/>
              <a:t>[1]  </a:t>
            </a:r>
            <a:r>
              <a:rPr lang="de-DE" sz="1800" dirty="0" err="1"/>
              <a:t>Albuqerqe</a:t>
            </a:r>
            <a:r>
              <a:rPr lang="de-DE" sz="1800" dirty="0"/>
              <a:t>, G., </a:t>
            </a:r>
            <a:r>
              <a:rPr lang="de-DE" sz="1800" dirty="0" err="1"/>
              <a:t>Eisemann</a:t>
            </a:r>
            <a:r>
              <a:rPr lang="de-DE" sz="1800" dirty="0"/>
              <a:t>, M., Lehmann, D. J., </a:t>
            </a:r>
            <a:r>
              <a:rPr lang="de-DE" sz="1800" dirty="0" err="1"/>
              <a:t>Theisel</a:t>
            </a:r>
            <a:r>
              <a:rPr lang="de-DE" sz="1800" dirty="0"/>
              <a:t>, H., </a:t>
            </a:r>
            <a:r>
              <a:rPr lang="de-DE" sz="1800" dirty="0" err="1"/>
              <a:t>and</a:t>
            </a:r>
            <a:r>
              <a:rPr lang="de-DE" sz="1800" dirty="0"/>
              <a:t> </a:t>
            </a:r>
            <a:r>
              <a:rPr lang="de-DE" sz="1800" dirty="0" err="1"/>
              <a:t>Magnor</a:t>
            </a:r>
            <a:r>
              <a:rPr lang="de-DE" sz="1800" dirty="0"/>
              <a:t>, M. Quality-</a:t>
            </a:r>
            <a:r>
              <a:rPr lang="de-DE" sz="1800" dirty="0" err="1"/>
              <a:t>Based</a:t>
            </a:r>
            <a:r>
              <a:rPr lang="de-DE" sz="1800" dirty="0"/>
              <a:t> </a:t>
            </a:r>
            <a:r>
              <a:rPr lang="de-DE" sz="1800" dirty="0" err="1"/>
              <a:t>Visualization</a:t>
            </a:r>
            <a:r>
              <a:rPr lang="de-DE" sz="1800" dirty="0"/>
              <a:t> Matrices. In </a:t>
            </a:r>
            <a:r>
              <a:rPr lang="de-DE" sz="1800" dirty="0" err="1"/>
              <a:t>Proceedings</a:t>
            </a:r>
            <a:r>
              <a:rPr lang="de-DE" sz="1800" dirty="0"/>
              <a:t> </a:t>
            </a:r>
            <a:r>
              <a:rPr lang="de-DE" sz="1800" dirty="0" err="1"/>
              <a:t>of</a:t>
            </a:r>
            <a:r>
              <a:rPr lang="de-DE" sz="1800" dirty="0"/>
              <a:t> </a:t>
            </a:r>
            <a:r>
              <a:rPr lang="de-DE" sz="1800" dirty="0" err="1"/>
              <a:t>the</a:t>
            </a:r>
            <a:r>
              <a:rPr lang="de-DE" sz="1800" dirty="0"/>
              <a:t> Vision, Modeling </a:t>
            </a:r>
            <a:r>
              <a:rPr lang="de-DE" sz="1800" dirty="0" err="1"/>
              <a:t>and</a:t>
            </a:r>
            <a:r>
              <a:rPr lang="de-DE" sz="1800" dirty="0"/>
              <a:t> </a:t>
            </a:r>
            <a:r>
              <a:rPr lang="de-DE" sz="1800" dirty="0" err="1"/>
              <a:t>Visualization</a:t>
            </a:r>
            <a:r>
              <a:rPr lang="de-DE" sz="1800" dirty="0"/>
              <a:t> (2009), 341–350. </a:t>
            </a:r>
          </a:p>
          <a:p>
            <a:r>
              <a:rPr lang="de-DE" sz="1800" dirty="0"/>
              <a:t>[2]  B,L.K.,Riekenbrauck,N.,Thevessen,D.,Pappik,M.,Stebner,A.,Kunze,J.,Meiss- </a:t>
            </a:r>
            <a:r>
              <a:rPr lang="de-DE" sz="1800" dirty="0" err="1"/>
              <a:t>ner</a:t>
            </a:r>
            <a:r>
              <a:rPr lang="de-DE" sz="1800" dirty="0"/>
              <a:t>, A., </a:t>
            </a:r>
            <a:r>
              <a:rPr lang="de-DE" sz="1800" dirty="0" err="1"/>
              <a:t>Shekar</a:t>
            </a:r>
            <a:r>
              <a:rPr lang="de-DE" sz="1800" dirty="0"/>
              <a:t>, A. K., </a:t>
            </a:r>
            <a:r>
              <a:rPr lang="de-DE" sz="1800" dirty="0" err="1"/>
              <a:t>and</a:t>
            </a:r>
            <a:r>
              <a:rPr lang="de-DE" sz="1800" dirty="0"/>
              <a:t> Emmanuel, M. </a:t>
            </a:r>
            <a:r>
              <a:rPr lang="de-DE" sz="1800" dirty="0" err="1"/>
              <a:t>Machine</a:t>
            </a:r>
            <a:r>
              <a:rPr lang="de-DE" sz="1800" dirty="0"/>
              <a:t> Learning </a:t>
            </a:r>
            <a:r>
              <a:rPr lang="de-DE" sz="1800" dirty="0" err="1"/>
              <a:t>and</a:t>
            </a:r>
            <a:r>
              <a:rPr lang="de-DE" sz="1800" dirty="0"/>
              <a:t> Knowledge Dis- </a:t>
            </a:r>
            <a:r>
              <a:rPr lang="de-DE" sz="1800" dirty="0" err="1"/>
              <a:t>covery</a:t>
            </a:r>
            <a:r>
              <a:rPr lang="de-DE" sz="1800" dirty="0"/>
              <a:t> in Databases. 404–408. </a:t>
            </a:r>
          </a:p>
          <a:p>
            <a:r>
              <a:rPr lang="de-DE" sz="1800" dirty="0"/>
              <a:t>[3]  </a:t>
            </a:r>
            <a:r>
              <a:rPr lang="de-DE" sz="1800" dirty="0" err="1"/>
              <a:t>Filis</a:t>
            </a:r>
            <a:r>
              <a:rPr lang="de-DE" sz="1800" dirty="0"/>
              <a:t>, G., </a:t>
            </a:r>
            <a:r>
              <a:rPr lang="de-DE" sz="1800" dirty="0" err="1"/>
              <a:t>Degiannakis</a:t>
            </a:r>
            <a:r>
              <a:rPr lang="de-DE" sz="1800" dirty="0"/>
              <a:t>, S., </a:t>
            </a:r>
            <a:r>
              <a:rPr lang="de-DE" sz="1800" dirty="0" err="1"/>
              <a:t>and</a:t>
            </a:r>
            <a:r>
              <a:rPr lang="de-DE" sz="1800" dirty="0"/>
              <a:t> </a:t>
            </a:r>
            <a:r>
              <a:rPr lang="de-DE" sz="1800" dirty="0" err="1"/>
              <a:t>Floros</a:t>
            </a:r>
            <a:r>
              <a:rPr lang="de-DE" sz="1800" dirty="0"/>
              <a:t>, C. Dynamic </a:t>
            </a:r>
            <a:r>
              <a:rPr lang="de-DE" sz="1800" dirty="0" err="1"/>
              <a:t>correlation</a:t>
            </a:r>
            <a:r>
              <a:rPr lang="de-DE" sz="1800" dirty="0"/>
              <a:t> </a:t>
            </a:r>
            <a:r>
              <a:rPr lang="de-DE" sz="1800" dirty="0" err="1"/>
              <a:t>between</a:t>
            </a:r>
            <a:r>
              <a:rPr lang="de-DE" sz="1800" dirty="0"/>
              <a:t> stock </a:t>
            </a:r>
            <a:r>
              <a:rPr lang="de-DE" sz="1800" dirty="0" err="1"/>
              <a:t>mar</a:t>
            </a:r>
            <a:r>
              <a:rPr lang="de-DE" sz="1800" dirty="0"/>
              <a:t>- </a:t>
            </a:r>
            <a:r>
              <a:rPr lang="de-DE" sz="1800" dirty="0" err="1"/>
              <a:t>ket</a:t>
            </a:r>
            <a:r>
              <a:rPr lang="de-DE" sz="1800" dirty="0"/>
              <a:t> </a:t>
            </a:r>
            <a:r>
              <a:rPr lang="de-DE" sz="1800" dirty="0" err="1"/>
              <a:t>and</a:t>
            </a:r>
            <a:r>
              <a:rPr lang="de-DE" sz="1800" dirty="0"/>
              <a:t> </a:t>
            </a:r>
            <a:r>
              <a:rPr lang="de-DE" sz="1800" dirty="0" err="1"/>
              <a:t>oil</a:t>
            </a:r>
            <a:r>
              <a:rPr lang="de-DE" sz="1800" dirty="0"/>
              <a:t> </a:t>
            </a:r>
            <a:r>
              <a:rPr lang="de-DE" sz="1800" dirty="0" err="1"/>
              <a:t>prices</a:t>
            </a:r>
            <a:r>
              <a:rPr lang="de-DE" sz="1800" dirty="0"/>
              <a:t>: The </a:t>
            </a:r>
            <a:r>
              <a:rPr lang="de-DE" sz="1800" dirty="0" err="1"/>
              <a:t>case</a:t>
            </a:r>
            <a:r>
              <a:rPr lang="de-DE" sz="1800" dirty="0"/>
              <a:t> </a:t>
            </a:r>
            <a:r>
              <a:rPr lang="de-DE" sz="1800" dirty="0" err="1"/>
              <a:t>of</a:t>
            </a:r>
            <a:r>
              <a:rPr lang="de-DE" sz="1800" dirty="0"/>
              <a:t> </a:t>
            </a:r>
            <a:r>
              <a:rPr lang="de-DE" sz="1800" dirty="0" err="1"/>
              <a:t>oil-importing</a:t>
            </a:r>
            <a:r>
              <a:rPr lang="de-DE" sz="1800" dirty="0"/>
              <a:t> </a:t>
            </a:r>
            <a:r>
              <a:rPr lang="de-DE" sz="1800" dirty="0" err="1"/>
              <a:t>and</a:t>
            </a:r>
            <a:r>
              <a:rPr lang="de-DE" sz="1800" dirty="0"/>
              <a:t> </a:t>
            </a:r>
            <a:r>
              <a:rPr lang="de-DE" sz="1800" dirty="0" err="1"/>
              <a:t>oil-exporting</a:t>
            </a:r>
            <a:r>
              <a:rPr lang="de-DE" sz="1800" dirty="0"/>
              <a:t> countries. International Review </a:t>
            </a:r>
            <a:r>
              <a:rPr lang="de-DE" sz="1800" dirty="0" err="1"/>
              <a:t>of</a:t>
            </a:r>
            <a:r>
              <a:rPr lang="de-DE" sz="1800" dirty="0"/>
              <a:t> Financial Analysis 20, 3 (2011), 152 – 164. </a:t>
            </a:r>
          </a:p>
          <a:p>
            <a:r>
              <a:rPr lang="de-DE" sz="1800" dirty="0"/>
              <a:t>[4]  Kelley, W. M.; Donnelly, R. A. The </a:t>
            </a:r>
            <a:r>
              <a:rPr lang="de-DE" sz="1800" dirty="0" err="1"/>
              <a:t>humongous</a:t>
            </a:r>
            <a:r>
              <a:rPr lang="de-DE" sz="1800" dirty="0"/>
              <a:t> </a:t>
            </a:r>
            <a:r>
              <a:rPr lang="de-DE" sz="1800" dirty="0" err="1"/>
              <a:t>book</a:t>
            </a:r>
            <a:r>
              <a:rPr lang="de-DE" sz="1800" dirty="0"/>
              <a:t> </a:t>
            </a:r>
            <a:r>
              <a:rPr lang="de-DE" sz="1800" dirty="0" err="1"/>
              <a:t>of</a:t>
            </a:r>
            <a:r>
              <a:rPr lang="de-DE" sz="1800" dirty="0"/>
              <a:t> </a:t>
            </a:r>
            <a:r>
              <a:rPr lang="de-DE" sz="1800" dirty="0" err="1"/>
              <a:t>statistics</a:t>
            </a:r>
            <a:r>
              <a:rPr lang="de-DE" sz="1800" dirty="0"/>
              <a:t> </a:t>
            </a:r>
            <a:r>
              <a:rPr lang="de-DE" sz="1800" dirty="0" err="1"/>
              <a:t>problems</a:t>
            </a:r>
            <a:r>
              <a:rPr lang="de-DE" sz="1800" dirty="0"/>
              <a:t>. New York (2009). </a:t>
            </a:r>
          </a:p>
          <a:p>
            <a:r>
              <a:rPr lang="de-DE" sz="1800" dirty="0"/>
              <a:t>[5]  </a:t>
            </a:r>
            <a:r>
              <a:rPr lang="de-DE" sz="1800" dirty="0" err="1"/>
              <a:t>Kobourov</a:t>
            </a:r>
            <a:r>
              <a:rPr lang="de-DE" sz="1800" dirty="0"/>
              <a:t>, S. G. Spring </a:t>
            </a:r>
            <a:r>
              <a:rPr lang="de-DE" sz="1800" dirty="0" err="1"/>
              <a:t>embedders</a:t>
            </a:r>
            <a:r>
              <a:rPr lang="de-DE" sz="1800" dirty="0"/>
              <a:t> </a:t>
            </a:r>
            <a:r>
              <a:rPr lang="de-DE" sz="1800" dirty="0" err="1"/>
              <a:t>and</a:t>
            </a:r>
            <a:r>
              <a:rPr lang="de-DE" sz="1800" dirty="0"/>
              <a:t> </a:t>
            </a:r>
            <a:r>
              <a:rPr lang="de-DE" sz="1800" dirty="0" err="1"/>
              <a:t>force-directed</a:t>
            </a:r>
            <a:r>
              <a:rPr lang="de-DE" sz="1800" dirty="0"/>
              <a:t> </a:t>
            </a:r>
            <a:r>
              <a:rPr lang="de-DE" sz="1800" dirty="0" err="1"/>
              <a:t>graph</a:t>
            </a:r>
            <a:r>
              <a:rPr lang="de-DE" sz="1800" dirty="0"/>
              <a:t> </a:t>
            </a:r>
            <a:r>
              <a:rPr lang="de-DE" sz="1800" dirty="0" err="1"/>
              <a:t>drawing</a:t>
            </a:r>
            <a:r>
              <a:rPr lang="de-DE" sz="1800" dirty="0"/>
              <a:t> </a:t>
            </a:r>
            <a:r>
              <a:rPr lang="de-DE" sz="1800" dirty="0" err="1"/>
              <a:t>algorithms</a:t>
            </a:r>
            <a:r>
              <a:rPr lang="de-DE" sz="1800" dirty="0"/>
              <a:t>. </a:t>
            </a:r>
            <a:r>
              <a:rPr lang="de-DE" sz="1800" dirty="0" err="1"/>
              <a:t>eprint</a:t>
            </a:r>
            <a:r>
              <a:rPr lang="de-DE" sz="1800" dirty="0"/>
              <a:t> arXiv:1201.3011 (2012). </a:t>
            </a:r>
          </a:p>
          <a:p>
            <a:r>
              <a:rPr lang="de-DE" sz="1800" dirty="0"/>
              <a:t>[6]  Murray, S. Interactive </a:t>
            </a:r>
            <a:r>
              <a:rPr lang="de-DE" sz="1800" dirty="0" err="1"/>
              <a:t>data</a:t>
            </a:r>
            <a:r>
              <a:rPr lang="de-DE" sz="1800" dirty="0"/>
              <a:t> </a:t>
            </a:r>
            <a:r>
              <a:rPr lang="de-DE" sz="1800" dirty="0" err="1"/>
              <a:t>visualization</a:t>
            </a:r>
            <a:r>
              <a:rPr lang="de-DE" sz="1800" dirty="0"/>
              <a:t> </a:t>
            </a:r>
            <a:r>
              <a:rPr lang="de-DE" sz="1800" dirty="0" err="1"/>
              <a:t>for</a:t>
            </a:r>
            <a:r>
              <a:rPr lang="de-DE" sz="1800" dirty="0"/>
              <a:t> </a:t>
            </a:r>
            <a:r>
              <a:rPr lang="de-DE" sz="1800" dirty="0" err="1"/>
              <a:t>the</a:t>
            </a:r>
            <a:r>
              <a:rPr lang="de-DE" sz="1800" dirty="0"/>
              <a:t> web, an </a:t>
            </a:r>
            <a:r>
              <a:rPr lang="de-DE" sz="1800" dirty="0" err="1"/>
              <a:t>introduction</a:t>
            </a:r>
            <a:r>
              <a:rPr lang="de-DE" sz="1800" dirty="0"/>
              <a:t> </a:t>
            </a:r>
            <a:r>
              <a:rPr lang="de-DE" sz="1800" dirty="0" err="1"/>
              <a:t>to</a:t>
            </a:r>
            <a:r>
              <a:rPr lang="de-DE" sz="1800" dirty="0"/>
              <a:t> </a:t>
            </a:r>
            <a:r>
              <a:rPr lang="de-DE" sz="1800" dirty="0" err="1"/>
              <a:t>designing</a:t>
            </a:r>
            <a:r>
              <a:rPr lang="de-DE" sz="1800" dirty="0"/>
              <a:t> </a:t>
            </a:r>
            <a:r>
              <a:rPr lang="de-DE" sz="1800" dirty="0" err="1"/>
              <a:t>with</a:t>
            </a:r>
            <a:r>
              <a:rPr lang="de-DE" sz="1800" dirty="0"/>
              <a:t> d3. 272. </a:t>
            </a:r>
          </a:p>
          <a:p>
            <a:r>
              <a:rPr lang="de-DE" sz="1800" dirty="0"/>
              <a:t>[7]  Rodgers, J. L.; </a:t>
            </a:r>
            <a:r>
              <a:rPr lang="de-DE" sz="1800" dirty="0" err="1"/>
              <a:t>Nicewander</a:t>
            </a:r>
            <a:r>
              <a:rPr lang="de-DE" sz="1800" dirty="0"/>
              <a:t>, W. A. </a:t>
            </a:r>
            <a:r>
              <a:rPr lang="de-DE" sz="1800" dirty="0" err="1"/>
              <a:t>Thirteen</a:t>
            </a:r>
            <a:r>
              <a:rPr lang="de-DE" sz="1800" dirty="0"/>
              <a:t> </a:t>
            </a:r>
            <a:r>
              <a:rPr lang="de-DE" sz="1800" dirty="0" err="1"/>
              <a:t>ways</a:t>
            </a:r>
            <a:r>
              <a:rPr lang="de-DE" sz="1800" dirty="0"/>
              <a:t> </a:t>
            </a:r>
            <a:r>
              <a:rPr lang="de-DE" sz="1800" dirty="0" err="1"/>
              <a:t>to</a:t>
            </a:r>
            <a:r>
              <a:rPr lang="de-DE" sz="1800" dirty="0"/>
              <a:t> </a:t>
            </a:r>
            <a:r>
              <a:rPr lang="de-DE" sz="1800" dirty="0" err="1"/>
              <a:t>look</a:t>
            </a:r>
            <a:r>
              <a:rPr lang="de-DE" sz="1800" dirty="0"/>
              <a:t> at </a:t>
            </a:r>
            <a:r>
              <a:rPr lang="de-DE" sz="1800" dirty="0" err="1"/>
              <a:t>the</a:t>
            </a:r>
            <a:r>
              <a:rPr lang="de-DE" sz="1800" dirty="0"/>
              <a:t> </a:t>
            </a:r>
            <a:r>
              <a:rPr lang="de-DE" sz="1800" dirty="0" err="1"/>
              <a:t>correlation</a:t>
            </a:r>
            <a:r>
              <a:rPr lang="de-DE" sz="1800" dirty="0"/>
              <a:t> </a:t>
            </a:r>
            <a:r>
              <a:rPr lang="de-DE" sz="1800" dirty="0" err="1"/>
              <a:t>coefficient</a:t>
            </a:r>
            <a:r>
              <a:rPr lang="de-DE" sz="1800" dirty="0"/>
              <a:t>. The American </a:t>
            </a:r>
            <a:r>
              <a:rPr lang="de-DE" sz="1800" dirty="0" err="1"/>
              <a:t>Statistician</a:t>
            </a:r>
            <a:r>
              <a:rPr lang="de-DE" sz="1800" dirty="0"/>
              <a:t> (1988). </a:t>
            </a:r>
          </a:p>
          <a:p>
            <a:r>
              <a:rPr lang="de-DE" sz="1800" dirty="0"/>
              <a:t>[8]  Simons, K., et al. </a:t>
            </a:r>
            <a:r>
              <a:rPr lang="de-DE" sz="1800" dirty="0" err="1"/>
              <a:t>Should</a:t>
            </a:r>
            <a:r>
              <a:rPr lang="de-DE" sz="1800" dirty="0"/>
              <a:t> </a:t>
            </a:r>
            <a:r>
              <a:rPr lang="de-DE" sz="1800" dirty="0" err="1"/>
              <a:t>us</a:t>
            </a:r>
            <a:r>
              <a:rPr lang="de-DE" sz="1800" dirty="0"/>
              <a:t> </a:t>
            </a:r>
            <a:r>
              <a:rPr lang="de-DE" sz="1800" dirty="0" err="1"/>
              <a:t>investors</a:t>
            </a:r>
            <a:r>
              <a:rPr lang="de-DE" sz="1800" dirty="0"/>
              <a:t> </a:t>
            </a:r>
            <a:r>
              <a:rPr lang="de-DE" sz="1800" dirty="0" err="1"/>
              <a:t>invest</a:t>
            </a:r>
            <a:r>
              <a:rPr lang="de-DE" sz="1800" dirty="0"/>
              <a:t> </a:t>
            </a:r>
            <a:r>
              <a:rPr lang="de-DE" sz="1800" dirty="0" err="1"/>
              <a:t>overseas</a:t>
            </a:r>
            <a:r>
              <a:rPr lang="de-DE" sz="1800" dirty="0"/>
              <a:t>? New England </a:t>
            </a:r>
            <a:r>
              <a:rPr lang="de-DE" sz="1800" dirty="0" err="1"/>
              <a:t>Economic</a:t>
            </a:r>
            <a:r>
              <a:rPr lang="de-DE" sz="1800" dirty="0"/>
              <a:t> Review (1999), 29–40. </a:t>
            </a:r>
          </a:p>
          <a:p>
            <a:r>
              <a:rPr lang="de-DE" sz="1800" dirty="0"/>
              <a:t>[9]  Wilkinson,Leland;Friendly,M.Thehistoryoftheclusterheatmap.TheAmerican </a:t>
            </a:r>
            <a:r>
              <a:rPr lang="de-DE" sz="1800" dirty="0" err="1"/>
              <a:t>Statistician</a:t>
            </a:r>
            <a:r>
              <a:rPr lang="de-DE" sz="1800" dirty="0"/>
              <a:t> (2009). </a:t>
            </a:r>
          </a:p>
          <a:p>
            <a:pPr marL="0" indent="0">
              <a:buNone/>
            </a:pPr>
            <a:endParaRPr lang="de-DE" sz="1800" dirty="0"/>
          </a:p>
        </p:txBody>
      </p:sp>
    </p:spTree>
    <p:extLst>
      <p:ext uri="{BB962C8B-B14F-4D97-AF65-F5344CB8AC3E}">
        <p14:creationId xmlns:p14="http://schemas.microsoft.com/office/powerpoint/2010/main" val="4127339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520702" y="202729"/>
            <a:ext cx="9215967" cy="561975"/>
          </a:xfrm>
        </p:spPr>
        <p:txBody>
          <a:bodyPr/>
          <a:lstStyle/>
          <a:p>
            <a:r>
              <a:rPr lang="de-DE" altLang="zh-CN" dirty="0"/>
              <a:t>Motivation</a:t>
            </a:r>
            <a:endParaRPr lang="de-DE" dirty="0"/>
          </a:p>
        </p:txBody>
      </p:sp>
      <p:sp>
        <p:nvSpPr>
          <p:cNvPr id="29699" name="Rectangle 3"/>
          <p:cNvSpPr>
            <a:spLocks noGrp="1" noChangeArrowheads="1"/>
          </p:cNvSpPr>
          <p:nvPr>
            <p:ph type="body" idx="1"/>
          </p:nvPr>
        </p:nvSpPr>
        <p:spPr>
          <a:xfrm>
            <a:off x="522818" y="836712"/>
            <a:ext cx="11142133" cy="4530264"/>
          </a:xfrm>
        </p:spPr>
        <p:txBody>
          <a:bodyPr/>
          <a:lstStyle/>
          <a:p>
            <a:pPr marL="0" indent="0">
              <a:buNone/>
            </a:pPr>
            <a:r>
              <a:rPr lang="en-US" dirty="0"/>
              <a:t>During the period 1987 – 2009:</a:t>
            </a:r>
            <a:endParaRPr lang="de-DE" sz="2400" dirty="0"/>
          </a:p>
          <a:p>
            <a:r>
              <a:rPr lang="de-DE" sz="2400" dirty="0" err="1"/>
              <a:t>Iraq</a:t>
            </a:r>
            <a:r>
              <a:rPr lang="de-DE" sz="2400" dirty="0"/>
              <a:t> </a:t>
            </a:r>
            <a:r>
              <a:rPr lang="de-DE" sz="2400" dirty="0" err="1"/>
              <a:t>invasion</a:t>
            </a:r>
            <a:r>
              <a:rPr lang="de-DE" sz="2400" dirty="0"/>
              <a:t> in Kuwait/</a:t>
            </a:r>
            <a:r>
              <a:rPr lang="de-DE" sz="2400" dirty="0" err="1"/>
              <a:t>first</a:t>
            </a:r>
            <a:r>
              <a:rPr lang="de-DE" sz="2400" dirty="0"/>
              <a:t> war in </a:t>
            </a:r>
            <a:r>
              <a:rPr lang="de-DE" sz="2400" dirty="0" err="1"/>
              <a:t>Iraq</a:t>
            </a:r>
            <a:r>
              <a:rPr lang="de-DE" sz="2400" dirty="0"/>
              <a:t> </a:t>
            </a:r>
          </a:p>
          <a:p>
            <a:r>
              <a:rPr lang="de-DE" sz="2400" dirty="0"/>
              <a:t>Asian </a:t>
            </a:r>
            <a:r>
              <a:rPr lang="de-DE" sz="2400" dirty="0" err="1"/>
              <a:t>economic</a:t>
            </a:r>
            <a:r>
              <a:rPr lang="de-DE" sz="2400" dirty="0"/>
              <a:t> </a:t>
            </a:r>
            <a:r>
              <a:rPr lang="de-DE" sz="2400" dirty="0" err="1"/>
              <a:t>crisis</a:t>
            </a:r>
            <a:r>
              <a:rPr lang="de-DE" sz="2400" dirty="0"/>
              <a:t> </a:t>
            </a:r>
          </a:p>
          <a:p>
            <a:r>
              <a:rPr lang="de-DE" sz="2400" dirty="0" err="1"/>
              <a:t>Housing</a:t>
            </a:r>
            <a:r>
              <a:rPr lang="de-DE" sz="2400" dirty="0"/>
              <a:t> </a:t>
            </a:r>
            <a:r>
              <a:rPr lang="de-DE" sz="2400" dirty="0" err="1"/>
              <a:t>market</a:t>
            </a:r>
            <a:r>
              <a:rPr lang="de-DE" sz="2400" dirty="0"/>
              <a:t> boom </a:t>
            </a:r>
          </a:p>
          <a:p>
            <a:r>
              <a:rPr lang="de-DE" sz="2400" dirty="0"/>
              <a:t>Chinese </a:t>
            </a:r>
            <a:r>
              <a:rPr lang="de-DE" sz="2400" dirty="0" err="1"/>
              <a:t>economic</a:t>
            </a:r>
            <a:r>
              <a:rPr lang="de-DE" sz="2400" dirty="0"/>
              <a:t> </a:t>
            </a:r>
            <a:r>
              <a:rPr lang="de-DE" sz="2400" dirty="0" err="1"/>
              <a:t>growth</a:t>
            </a:r>
            <a:r>
              <a:rPr lang="de-DE" sz="2400" dirty="0"/>
              <a:t> </a:t>
            </a:r>
          </a:p>
          <a:p>
            <a:r>
              <a:rPr lang="de-DE" sz="2400" dirty="0"/>
              <a:t>Second war in </a:t>
            </a:r>
            <a:r>
              <a:rPr lang="de-DE" sz="2400" dirty="0" err="1"/>
              <a:t>Iraq</a:t>
            </a:r>
            <a:r>
              <a:rPr lang="de-DE" sz="2400" dirty="0"/>
              <a:t> </a:t>
            </a:r>
          </a:p>
          <a:p>
            <a:r>
              <a:rPr lang="de-DE" sz="2400" dirty="0"/>
              <a:t>Global </a:t>
            </a:r>
            <a:r>
              <a:rPr lang="de-DE" sz="2400" dirty="0" err="1"/>
              <a:t>financial</a:t>
            </a:r>
            <a:r>
              <a:rPr lang="de-DE" sz="2400" dirty="0"/>
              <a:t> </a:t>
            </a:r>
            <a:r>
              <a:rPr lang="de-DE" sz="2400" dirty="0" err="1"/>
              <a:t>crisis</a:t>
            </a:r>
            <a:r>
              <a:rPr lang="de-DE" sz="2400" dirty="0"/>
              <a:t> </a:t>
            </a:r>
          </a:p>
        </p:txBody>
      </p:sp>
      <p:grpSp>
        <p:nvGrpSpPr>
          <p:cNvPr id="4" name="Gruppieren 21">
            <a:extLst>
              <a:ext uri="{FF2B5EF4-FFF2-40B4-BE49-F238E27FC236}">
                <a16:creationId xmlns:a16="http://schemas.microsoft.com/office/drawing/2014/main" id="{AA131601-72E5-4228-A286-1E3E6D78B764}"/>
              </a:ext>
            </a:extLst>
          </p:cNvPr>
          <p:cNvGrpSpPr/>
          <p:nvPr/>
        </p:nvGrpSpPr>
        <p:grpSpPr>
          <a:xfrm>
            <a:off x="96000" y="5866557"/>
            <a:ext cx="12096000" cy="399396"/>
            <a:chOff x="25400" y="5986694"/>
            <a:chExt cx="9072000" cy="299547"/>
          </a:xfrm>
        </p:grpSpPr>
        <p:sp>
          <p:nvSpPr>
            <p:cNvPr id="5" name="Textfeld 13">
              <a:extLst>
                <a:ext uri="{FF2B5EF4-FFF2-40B4-BE49-F238E27FC236}">
                  <a16:creationId xmlns:a16="http://schemas.microsoft.com/office/drawing/2014/main" id="{2BCE988F-F02A-4D6D-B2E3-D098FA90D670}"/>
                </a:ext>
              </a:extLst>
            </p:cNvPr>
            <p:cNvSpPr txBox="1"/>
            <p:nvPr/>
          </p:nvSpPr>
          <p:spPr>
            <a:xfrm>
              <a:off x="1493183" y="6032322"/>
              <a:ext cx="950901"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de-DE" altLang="zh-CN" sz="1600" dirty="0" err="1"/>
                <a:t>Challenges</a:t>
              </a:r>
              <a:endParaRPr lang="en-US" sz="1600" dirty="0"/>
            </a:p>
          </p:txBody>
        </p:sp>
        <p:sp>
          <p:nvSpPr>
            <p:cNvPr id="6" name="Textfeld 14">
              <a:extLst>
                <a:ext uri="{FF2B5EF4-FFF2-40B4-BE49-F238E27FC236}">
                  <a16:creationId xmlns:a16="http://schemas.microsoft.com/office/drawing/2014/main" id="{C8E64975-DD4E-484D-9EF4-CB11AB9E264F}"/>
                </a:ext>
              </a:extLst>
            </p:cNvPr>
            <p:cNvSpPr txBox="1"/>
            <p:nvPr/>
          </p:nvSpPr>
          <p:spPr>
            <a:xfrm>
              <a:off x="6282440" y="6032325"/>
              <a:ext cx="855042"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1600" dirty="0"/>
                <a:t>Evaluation</a:t>
              </a:r>
            </a:p>
          </p:txBody>
        </p:sp>
        <p:sp>
          <p:nvSpPr>
            <p:cNvPr id="7" name="Textfeld 6">
              <a:extLst>
                <a:ext uri="{FF2B5EF4-FFF2-40B4-BE49-F238E27FC236}">
                  <a16:creationId xmlns:a16="http://schemas.microsoft.com/office/drawing/2014/main" id="{5B1D65DE-7E84-4D4A-AD1F-FC54B535CB1E}"/>
                </a:ext>
              </a:extLst>
            </p:cNvPr>
            <p:cNvSpPr txBox="1"/>
            <p:nvPr/>
          </p:nvSpPr>
          <p:spPr>
            <a:xfrm>
              <a:off x="3028301" y="6032323"/>
              <a:ext cx="1067456"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1600" dirty="0"/>
                <a:t>Related Work</a:t>
              </a:r>
            </a:p>
          </p:txBody>
        </p:sp>
        <p:sp>
          <p:nvSpPr>
            <p:cNvPr id="8" name="Textfeld 7">
              <a:extLst>
                <a:ext uri="{FF2B5EF4-FFF2-40B4-BE49-F238E27FC236}">
                  <a16:creationId xmlns:a16="http://schemas.microsoft.com/office/drawing/2014/main" id="{8544E219-3395-4D35-AB47-83E797162EF8}"/>
                </a:ext>
              </a:extLst>
            </p:cNvPr>
            <p:cNvSpPr txBox="1"/>
            <p:nvPr/>
          </p:nvSpPr>
          <p:spPr>
            <a:xfrm>
              <a:off x="7763010" y="6032321"/>
              <a:ext cx="1278028"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600" dirty="0"/>
                <a:t>Summary</a:t>
              </a:r>
            </a:p>
          </p:txBody>
        </p:sp>
        <p:sp>
          <p:nvSpPr>
            <p:cNvPr id="9" name="Textfeld 8">
              <a:extLst>
                <a:ext uri="{FF2B5EF4-FFF2-40B4-BE49-F238E27FC236}">
                  <a16:creationId xmlns:a16="http://schemas.microsoft.com/office/drawing/2014/main" id="{852888F9-9852-4482-8D86-9D678EB085AD}"/>
                </a:ext>
              </a:extLst>
            </p:cNvPr>
            <p:cNvSpPr txBox="1"/>
            <p:nvPr/>
          </p:nvSpPr>
          <p:spPr>
            <a:xfrm>
              <a:off x="179512" y="6032321"/>
              <a:ext cx="955711"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600" b="1" dirty="0"/>
                <a:t>Motivation</a:t>
              </a:r>
            </a:p>
          </p:txBody>
        </p:sp>
        <p:sp>
          <p:nvSpPr>
            <p:cNvPr id="10" name="Eingekerbter Richtungspfeil 23">
              <a:extLst>
                <a:ext uri="{FF2B5EF4-FFF2-40B4-BE49-F238E27FC236}">
                  <a16:creationId xmlns:a16="http://schemas.microsoft.com/office/drawing/2014/main" id="{C005311E-133F-493F-BFFC-C169B3CA8A86}"/>
                </a:ext>
              </a:extLst>
            </p:cNvPr>
            <p:cNvSpPr/>
            <p:nvPr/>
          </p:nvSpPr>
          <p:spPr>
            <a:xfrm>
              <a:off x="1234955" y="6091573"/>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dirty="0">
                <a:solidFill>
                  <a:schemeClr val="tx1"/>
                </a:solidFill>
              </a:endParaRPr>
            </a:p>
          </p:txBody>
        </p:sp>
        <p:sp>
          <p:nvSpPr>
            <p:cNvPr id="11" name="Eingekerbter Richtungspfeil 24">
              <a:extLst>
                <a:ext uri="{FF2B5EF4-FFF2-40B4-BE49-F238E27FC236}">
                  <a16:creationId xmlns:a16="http://schemas.microsoft.com/office/drawing/2014/main" id="{13B86617-4353-46AD-97C4-7F02A1BA1B80}"/>
                </a:ext>
              </a:extLst>
            </p:cNvPr>
            <p:cNvSpPr/>
            <p:nvPr/>
          </p:nvSpPr>
          <p:spPr>
            <a:xfrm>
              <a:off x="2577480" y="6091574"/>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a:solidFill>
                  <a:schemeClr val="tx1"/>
                </a:solidFill>
              </a:endParaRPr>
            </a:p>
          </p:txBody>
        </p:sp>
        <p:sp>
          <p:nvSpPr>
            <p:cNvPr id="12" name="Eingekerbter Richtungspfeil 25">
              <a:extLst>
                <a:ext uri="{FF2B5EF4-FFF2-40B4-BE49-F238E27FC236}">
                  <a16:creationId xmlns:a16="http://schemas.microsoft.com/office/drawing/2014/main" id="{40D0FAF6-EB9E-4EEF-BCBE-972523E34CB7}"/>
                </a:ext>
              </a:extLst>
            </p:cNvPr>
            <p:cNvSpPr/>
            <p:nvPr/>
          </p:nvSpPr>
          <p:spPr>
            <a:xfrm>
              <a:off x="4269488" y="6091575"/>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a:solidFill>
                  <a:schemeClr val="tx1"/>
                </a:solidFill>
              </a:endParaRPr>
            </a:p>
          </p:txBody>
        </p:sp>
        <p:sp>
          <p:nvSpPr>
            <p:cNvPr id="13" name="Textfeld 12">
              <a:extLst>
                <a:ext uri="{FF2B5EF4-FFF2-40B4-BE49-F238E27FC236}">
                  <a16:creationId xmlns:a16="http://schemas.microsoft.com/office/drawing/2014/main" id="{6910B1B0-7848-461D-A8EE-494297AF2C2C}"/>
                </a:ext>
              </a:extLst>
            </p:cNvPr>
            <p:cNvSpPr txBox="1"/>
            <p:nvPr/>
          </p:nvSpPr>
          <p:spPr>
            <a:xfrm>
              <a:off x="4788024" y="6032324"/>
              <a:ext cx="738424"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de-DE" altLang="zh-CN" sz="1600" dirty="0"/>
                <a:t>Interface</a:t>
              </a:r>
              <a:endParaRPr lang="en-US" sz="1600" dirty="0"/>
            </a:p>
          </p:txBody>
        </p:sp>
        <p:sp>
          <p:nvSpPr>
            <p:cNvPr id="14" name="Eingekerbter Richtungspfeil 27">
              <a:extLst>
                <a:ext uri="{FF2B5EF4-FFF2-40B4-BE49-F238E27FC236}">
                  <a16:creationId xmlns:a16="http://schemas.microsoft.com/office/drawing/2014/main" id="{C8C6383D-EFF4-4F8F-B7E7-55AA85D1E860}"/>
                </a:ext>
              </a:extLst>
            </p:cNvPr>
            <p:cNvSpPr/>
            <p:nvPr/>
          </p:nvSpPr>
          <p:spPr>
            <a:xfrm>
              <a:off x="7320057" y="6091577"/>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a:solidFill>
                  <a:schemeClr val="tx1"/>
                </a:solidFill>
              </a:endParaRPr>
            </a:p>
          </p:txBody>
        </p:sp>
        <p:cxnSp>
          <p:nvCxnSpPr>
            <p:cNvPr id="15" name="Gerade Verbindung 28">
              <a:extLst>
                <a:ext uri="{FF2B5EF4-FFF2-40B4-BE49-F238E27FC236}">
                  <a16:creationId xmlns:a16="http://schemas.microsoft.com/office/drawing/2014/main" id="{BE0E1948-1999-44A0-B261-866A1DF5995B}"/>
                </a:ext>
              </a:extLst>
            </p:cNvPr>
            <p:cNvCxnSpPr/>
            <p:nvPr/>
          </p:nvCxnSpPr>
          <p:spPr>
            <a:xfrm>
              <a:off x="25400" y="5986694"/>
              <a:ext cx="9072000" cy="1588"/>
            </a:xfrm>
            <a:prstGeom prst="line">
              <a:avLst/>
            </a:prstGeom>
            <a:ln w="41275">
              <a:solidFill>
                <a:schemeClr val="accent3">
                  <a:lumMod val="85000"/>
                </a:schemeClr>
              </a:solidFill>
            </a:ln>
          </p:spPr>
          <p:style>
            <a:lnRef idx="1">
              <a:schemeClr val="accent1"/>
            </a:lnRef>
            <a:fillRef idx="0">
              <a:schemeClr val="accent1"/>
            </a:fillRef>
            <a:effectRef idx="0">
              <a:schemeClr val="accent1"/>
            </a:effectRef>
            <a:fontRef idx="minor">
              <a:schemeClr val="tx1"/>
            </a:fontRef>
          </p:style>
        </p:cxnSp>
        <p:sp>
          <p:nvSpPr>
            <p:cNvPr id="16" name="Eingekerbter Richtungspfeil 29">
              <a:extLst>
                <a:ext uri="{FF2B5EF4-FFF2-40B4-BE49-F238E27FC236}">
                  <a16:creationId xmlns:a16="http://schemas.microsoft.com/office/drawing/2014/main" id="{A4600029-E40B-4FAC-BDEA-4C82CFF469F9}"/>
                </a:ext>
              </a:extLst>
            </p:cNvPr>
            <p:cNvSpPr/>
            <p:nvPr/>
          </p:nvSpPr>
          <p:spPr>
            <a:xfrm>
              <a:off x="5925672" y="6091576"/>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a:solidFill>
                  <a:schemeClr val="tx1"/>
                </a:solidFill>
              </a:endParaRPr>
            </a:p>
          </p:txBody>
        </p:sp>
      </p:grpSp>
      <p:pic>
        <p:nvPicPr>
          <p:cNvPr id="17" name="Picture 16">
            <a:extLst>
              <a:ext uri="{FF2B5EF4-FFF2-40B4-BE49-F238E27FC236}">
                <a16:creationId xmlns:a16="http://schemas.microsoft.com/office/drawing/2014/main" id="{63F158CE-53B2-EA41-B55A-862DE96E8E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702" y="6381328"/>
            <a:ext cx="11767985" cy="469900"/>
          </a:xfrm>
          <a:prstGeom prst="rect">
            <a:avLst/>
          </a:prstGeom>
        </p:spPr>
      </p:pic>
      <p:pic>
        <p:nvPicPr>
          <p:cNvPr id="3" name="Picture 2">
            <a:extLst>
              <a:ext uri="{FF2B5EF4-FFF2-40B4-BE49-F238E27FC236}">
                <a16:creationId xmlns:a16="http://schemas.microsoft.com/office/drawing/2014/main" id="{84F0EE2C-B3C6-3646-B064-707ABCC134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66892" y="2982867"/>
            <a:ext cx="7953388" cy="2822397"/>
          </a:xfrm>
          <a:prstGeom prst="rect">
            <a:avLst/>
          </a:prstGeom>
        </p:spPr>
      </p:pic>
      <p:sp>
        <p:nvSpPr>
          <p:cNvPr id="20" name="Rectangle 3">
            <a:extLst>
              <a:ext uri="{FF2B5EF4-FFF2-40B4-BE49-F238E27FC236}">
                <a16:creationId xmlns:a16="http://schemas.microsoft.com/office/drawing/2014/main" id="{D5AE7201-F675-8040-8DA8-BEE5B0FDC82C}"/>
              </a:ext>
            </a:extLst>
          </p:cNvPr>
          <p:cNvSpPr>
            <a:spLocks noChangeArrowheads="1"/>
          </p:cNvSpPr>
          <p:nvPr/>
        </p:nvSpPr>
        <p:spPr bwMode="auto">
          <a:xfrm>
            <a:off x="520702" y="4941448"/>
            <a:ext cx="3570705" cy="620713"/>
          </a:xfrm>
          <a:prstGeom prst="rect">
            <a:avLst/>
          </a:prstGeom>
          <a:noFill/>
          <a:ln w="9525">
            <a:noFill/>
            <a:miter lim="800000"/>
            <a:headEnd/>
            <a:tailEnd/>
          </a:ln>
        </p:spPr>
        <p:txBody>
          <a:bodyPr lIns="0" tIns="0" rIns="0" bIns="0"/>
          <a:lstStyle/>
          <a:p>
            <a:r>
              <a:rPr lang="de-DE" altLang="zh-CN" dirty="0" err="1"/>
              <a:t>Fig</a:t>
            </a:r>
            <a:r>
              <a:rPr lang="de-DE" altLang="zh-CN" dirty="0"/>
              <a:t>:</a:t>
            </a:r>
            <a:r>
              <a:rPr lang="zh-CN" altLang="de-DE" dirty="0"/>
              <a:t> </a:t>
            </a:r>
            <a:r>
              <a:rPr lang="de-DE" dirty="0"/>
              <a:t>Dynamic </a:t>
            </a:r>
            <a:r>
              <a:rPr lang="de-DE" dirty="0" err="1"/>
              <a:t>correlation</a:t>
            </a:r>
            <a:r>
              <a:rPr lang="de-DE" dirty="0"/>
              <a:t> </a:t>
            </a:r>
            <a:r>
              <a:rPr lang="de-DE" dirty="0" err="1"/>
              <a:t>between</a:t>
            </a:r>
            <a:r>
              <a:rPr lang="de-DE" dirty="0"/>
              <a:t> </a:t>
            </a:r>
          </a:p>
          <a:p>
            <a:r>
              <a:rPr lang="de-DE" dirty="0"/>
              <a:t>stock </a:t>
            </a:r>
            <a:r>
              <a:rPr lang="de-DE" dirty="0" err="1"/>
              <a:t>market</a:t>
            </a:r>
            <a:r>
              <a:rPr lang="de-DE" dirty="0"/>
              <a:t> </a:t>
            </a:r>
            <a:r>
              <a:rPr lang="de-DE" dirty="0" err="1"/>
              <a:t>index</a:t>
            </a:r>
            <a:r>
              <a:rPr lang="de-DE" dirty="0"/>
              <a:t> </a:t>
            </a:r>
            <a:r>
              <a:rPr lang="de-DE" dirty="0" err="1"/>
              <a:t>and</a:t>
            </a:r>
            <a:r>
              <a:rPr lang="de-DE" dirty="0"/>
              <a:t> </a:t>
            </a:r>
            <a:r>
              <a:rPr lang="de-DE" dirty="0" err="1"/>
              <a:t>the</a:t>
            </a:r>
            <a:r>
              <a:rPr lang="de-DE" dirty="0"/>
              <a:t> </a:t>
            </a:r>
            <a:r>
              <a:rPr lang="de-DE" dirty="0" err="1"/>
              <a:t>crude</a:t>
            </a:r>
            <a:r>
              <a:rPr lang="de-DE" dirty="0"/>
              <a:t> </a:t>
            </a:r>
          </a:p>
          <a:p>
            <a:r>
              <a:rPr lang="de-DE" dirty="0" err="1"/>
              <a:t>oil</a:t>
            </a:r>
            <a:r>
              <a:rPr lang="de-DE" dirty="0"/>
              <a:t> </a:t>
            </a:r>
            <a:r>
              <a:rPr lang="de-DE" dirty="0" err="1"/>
              <a:t>price</a:t>
            </a:r>
            <a:r>
              <a:rPr lang="de-DE" dirty="0"/>
              <a:t> </a:t>
            </a:r>
            <a:r>
              <a:rPr lang="de-DE" dirty="0" err="1"/>
              <a:t>by</a:t>
            </a:r>
            <a:r>
              <a:rPr lang="de-DE" dirty="0"/>
              <a:t> </a:t>
            </a:r>
            <a:r>
              <a:rPr lang="en-US" dirty="0"/>
              <a:t>George </a:t>
            </a:r>
            <a:r>
              <a:rPr lang="en-US" dirty="0" err="1"/>
              <a:t>Filis</a:t>
            </a:r>
            <a:r>
              <a:rPr lang="en-US" dirty="0"/>
              <a:t> et al.</a:t>
            </a:r>
            <a:r>
              <a:rPr lang="de-DE" dirty="0"/>
              <a:t> [3] </a:t>
            </a:r>
          </a:p>
          <a:p>
            <a:endParaRPr lang="de-DE" dirty="0"/>
          </a:p>
        </p:txBody>
      </p:sp>
    </p:spTree>
    <p:extLst>
      <p:ext uri="{BB962C8B-B14F-4D97-AF65-F5344CB8AC3E}">
        <p14:creationId xmlns:p14="http://schemas.microsoft.com/office/powerpoint/2010/main" val="1489934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de-DE" altLang="zh-CN" dirty="0" err="1"/>
              <a:t>Challenges</a:t>
            </a:r>
            <a:r>
              <a:rPr lang="de-DE" altLang="zh-CN" dirty="0"/>
              <a:t> - </a:t>
            </a:r>
            <a:r>
              <a:rPr lang="en-US" dirty="0"/>
              <a:t>1. Streaming setting</a:t>
            </a:r>
            <a:endParaRPr lang="de-DE" dirty="0"/>
          </a:p>
        </p:txBody>
      </p:sp>
      <p:sp>
        <p:nvSpPr>
          <p:cNvPr id="29699" name="Rectangle 3"/>
          <p:cNvSpPr>
            <a:spLocks noGrp="1" noChangeArrowheads="1"/>
          </p:cNvSpPr>
          <p:nvPr>
            <p:ph type="body" idx="1"/>
          </p:nvPr>
        </p:nvSpPr>
        <p:spPr>
          <a:xfrm>
            <a:off x="522818" y="1198564"/>
            <a:ext cx="11142133" cy="4530264"/>
          </a:xfrm>
        </p:spPr>
        <p:txBody>
          <a:bodyPr/>
          <a:lstStyle/>
          <a:p>
            <a:r>
              <a:rPr lang="de-DE" altLang="zh-CN" dirty="0"/>
              <a:t>D</a:t>
            </a:r>
            <a:r>
              <a:rPr lang="de-DE" dirty="0"/>
              <a:t>ata </a:t>
            </a:r>
            <a:r>
              <a:rPr lang="de-DE" dirty="0" err="1"/>
              <a:t>evolves</a:t>
            </a:r>
            <a:r>
              <a:rPr lang="de-DE" dirty="0"/>
              <a:t> </a:t>
            </a:r>
            <a:r>
              <a:rPr lang="de-DE" dirty="0" err="1"/>
              <a:t>over</a:t>
            </a:r>
            <a:r>
              <a:rPr lang="de-DE" dirty="0"/>
              <a:t> time</a:t>
            </a:r>
          </a:p>
          <a:p>
            <a:r>
              <a:rPr lang="de-DE" altLang="zh-CN" dirty="0" err="1"/>
              <a:t>C</a:t>
            </a:r>
            <a:r>
              <a:rPr lang="de-DE" dirty="0" err="1"/>
              <a:t>orrelation</a:t>
            </a:r>
            <a:r>
              <a:rPr lang="de-DE" dirty="0"/>
              <a:t> </a:t>
            </a:r>
            <a:r>
              <a:rPr lang="de-DE" dirty="0" err="1"/>
              <a:t>analysis</a:t>
            </a:r>
            <a:r>
              <a:rPr lang="de-DE" dirty="0"/>
              <a:t> </a:t>
            </a:r>
            <a:r>
              <a:rPr lang="de-DE" dirty="0" err="1"/>
              <a:t>should</a:t>
            </a:r>
            <a:r>
              <a:rPr lang="de-DE" dirty="0"/>
              <a:t> not </a:t>
            </a:r>
            <a:r>
              <a:rPr lang="de-DE" dirty="0" err="1"/>
              <a:t>be</a:t>
            </a:r>
            <a:r>
              <a:rPr lang="de-DE" dirty="0"/>
              <a:t> </a:t>
            </a:r>
            <a:r>
              <a:rPr lang="de-DE" dirty="0" err="1"/>
              <a:t>static</a:t>
            </a:r>
            <a:endParaRPr lang="de-DE" dirty="0"/>
          </a:p>
        </p:txBody>
      </p:sp>
      <p:grpSp>
        <p:nvGrpSpPr>
          <p:cNvPr id="4" name="Gruppieren 21">
            <a:extLst>
              <a:ext uri="{FF2B5EF4-FFF2-40B4-BE49-F238E27FC236}">
                <a16:creationId xmlns:a16="http://schemas.microsoft.com/office/drawing/2014/main" id="{AA131601-72E5-4228-A286-1E3E6D78B764}"/>
              </a:ext>
            </a:extLst>
          </p:cNvPr>
          <p:cNvGrpSpPr/>
          <p:nvPr/>
        </p:nvGrpSpPr>
        <p:grpSpPr>
          <a:xfrm>
            <a:off x="96000" y="5866557"/>
            <a:ext cx="12096000" cy="399396"/>
            <a:chOff x="25400" y="5986694"/>
            <a:chExt cx="9072000" cy="299547"/>
          </a:xfrm>
        </p:grpSpPr>
        <p:sp>
          <p:nvSpPr>
            <p:cNvPr id="5" name="Textfeld 13">
              <a:extLst>
                <a:ext uri="{FF2B5EF4-FFF2-40B4-BE49-F238E27FC236}">
                  <a16:creationId xmlns:a16="http://schemas.microsoft.com/office/drawing/2014/main" id="{2BCE988F-F02A-4D6D-B2E3-D098FA90D670}"/>
                </a:ext>
              </a:extLst>
            </p:cNvPr>
            <p:cNvSpPr txBox="1"/>
            <p:nvPr/>
          </p:nvSpPr>
          <p:spPr>
            <a:xfrm>
              <a:off x="1493183" y="6032322"/>
              <a:ext cx="950901"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de-DE" altLang="zh-CN" sz="1600" b="1" dirty="0" err="1"/>
                <a:t>Challenges</a:t>
              </a:r>
              <a:endParaRPr lang="en-US" sz="1600" b="1" dirty="0"/>
            </a:p>
          </p:txBody>
        </p:sp>
        <p:sp>
          <p:nvSpPr>
            <p:cNvPr id="6" name="Textfeld 14">
              <a:extLst>
                <a:ext uri="{FF2B5EF4-FFF2-40B4-BE49-F238E27FC236}">
                  <a16:creationId xmlns:a16="http://schemas.microsoft.com/office/drawing/2014/main" id="{C8E64975-DD4E-484D-9EF4-CB11AB9E264F}"/>
                </a:ext>
              </a:extLst>
            </p:cNvPr>
            <p:cNvSpPr txBox="1"/>
            <p:nvPr/>
          </p:nvSpPr>
          <p:spPr>
            <a:xfrm>
              <a:off x="6282440" y="6032325"/>
              <a:ext cx="855042"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1600" dirty="0"/>
                <a:t>Evaluation</a:t>
              </a:r>
            </a:p>
          </p:txBody>
        </p:sp>
        <p:sp>
          <p:nvSpPr>
            <p:cNvPr id="7" name="Textfeld 6">
              <a:extLst>
                <a:ext uri="{FF2B5EF4-FFF2-40B4-BE49-F238E27FC236}">
                  <a16:creationId xmlns:a16="http://schemas.microsoft.com/office/drawing/2014/main" id="{5B1D65DE-7E84-4D4A-AD1F-FC54B535CB1E}"/>
                </a:ext>
              </a:extLst>
            </p:cNvPr>
            <p:cNvSpPr txBox="1"/>
            <p:nvPr/>
          </p:nvSpPr>
          <p:spPr>
            <a:xfrm>
              <a:off x="3028301" y="6032323"/>
              <a:ext cx="1067456"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1600" dirty="0"/>
                <a:t>Related Work</a:t>
              </a:r>
            </a:p>
          </p:txBody>
        </p:sp>
        <p:sp>
          <p:nvSpPr>
            <p:cNvPr id="8" name="Textfeld 7">
              <a:extLst>
                <a:ext uri="{FF2B5EF4-FFF2-40B4-BE49-F238E27FC236}">
                  <a16:creationId xmlns:a16="http://schemas.microsoft.com/office/drawing/2014/main" id="{8544E219-3395-4D35-AB47-83E797162EF8}"/>
                </a:ext>
              </a:extLst>
            </p:cNvPr>
            <p:cNvSpPr txBox="1"/>
            <p:nvPr/>
          </p:nvSpPr>
          <p:spPr>
            <a:xfrm>
              <a:off x="7763010" y="6032321"/>
              <a:ext cx="1278028"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600" dirty="0"/>
                <a:t>Summary</a:t>
              </a:r>
            </a:p>
          </p:txBody>
        </p:sp>
        <p:sp>
          <p:nvSpPr>
            <p:cNvPr id="9" name="Textfeld 8">
              <a:extLst>
                <a:ext uri="{FF2B5EF4-FFF2-40B4-BE49-F238E27FC236}">
                  <a16:creationId xmlns:a16="http://schemas.microsoft.com/office/drawing/2014/main" id="{852888F9-9852-4482-8D86-9D678EB085AD}"/>
                </a:ext>
              </a:extLst>
            </p:cNvPr>
            <p:cNvSpPr txBox="1"/>
            <p:nvPr/>
          </p:nvSpPr>
          <p:spPr>
            <a:xfrm>
              <a:off x="179512" y="6032321"/>
              <a:ext cx="955711"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600" dirty="0"/>
                <a:t>Motivation</a:t>
              </a:r>
            </a:p>
          </p:txBody>
        </p:sp>
        <p:sp>
          <p:nvSpPr>
            <p:cNvPr id="10" name="Eingekerbter Richtungspfeil 23">
              <a:extLst>
                <a:ext uri="{FF2B5EF4-FFF2-40B4-BE49-F238E27FC236}">
                  <a16:creationId xmlns:a16="http://schemas.microsoft.com/office/drawing/2014/main" id="{C005311E-133F-493F-BFFC-C169B3CA8A86}"/>
                </a:ext>
              </a:extLst>
            </p:cNvPr>
            <p:cNvSpPr/>
            <p:nvPr/>
          </p:nvSpPr>
          <p:spPr>
            <a:xfrm>
              <a:off x="1234955" y="6091573"/>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dirty="0">
                <a:solidFill>
                  <a:schemeClr val="tx1"/>
                </a:solidFill>
              </a:endParaRPr>
            </a:p>
          </p:txBody>
        </p:sp>
        <p:sp>
          <p:nvSpPr>
            <p:cNvPr id="11" name="Eingekerbter Richtungspfeil 24">
              <a:extLst>
                <a:ext uri="{FF2B5EF4-FFF2-40B4-BE49-F238E27FC236}">
                  <a16:creationId xmlns:a16="http://schemas.microsoft.com/office/drawing/2014/main" id="{13B86617-4353-46AD-97C4-7F02A1BA1B80}"/>
                </a:ext>
              </a:extLst>
            </p:cNvPr>
            <p:cNvSpPr/>
            <p:nvPr/>
          </p:nvSpPr>
          <p:spPr>
            <a:xfrm>
              <a:off x="2577480" y="6091574"/>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a:solidFill>
                  <a:schemeClr val="tx1"/>
                </a:solidFill>
              </a:endParaRPr>
            </a:p>
          </p:txBody>
        </p:sp>
        <p:sp>
          <p:nvSpPr>
            <p:cNvPr id="12" name="Eingekerbter Richtungspfeil 25">
              <a:extLst>
                <a:ext uri="{FF2B5EF4-FFF2-40B4-BE49-F238E27FC236}">
                  <a16:creationId xmlns:a16="http://schemas.microsoft.com/office/drawing/2014/main" id="{40D0FAF6-EB9E-4EEF-BCBE-972523E34CB7}"/>
                </a:ext>
              </a:extLst>
            </p:cNvPr>
            <p:cNvSpPr/>
            <p:nvPr/>
          </p:nvSpPr>
          <p:spPr>
            <a:xfrm>
              <a:off x="4269488" y="6091575"/>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a:solidFill>
                  <a:schemeClr val="tx1"/>
                </a:solidFill>
              </a:endParaRPr>
            </a:p>
          </p:txBody>
        </p:sp>
        <p:sp>
          <p:nvSpPr>
            <p:cNvPr id="13" name="Textfeld 12">
              <a:extLst>
                <a:ext uri="{FF2B5EF4-FFF2-40B4-BE49-F238E27FC236}">
                  <a16:creationId xmlns:a16="http://schemas.microsoft.com/office/drawing/2014/main" id="{6910B1B0-7848-461D-A8EE-494297AF2C2C}"/>
                </a:ext>
              </a:extLst>
            </p:cNvPr>
            <p:cNvSpPr txBox="1"/>
            <p:nvPr/>
          </p:nvSpPr>
          <p:spPr>
            <a:xfrm>
              <a:off x="4788024" y="6032324"/>
              <a:ext cx="738424"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de-DE" altLang="zh-CN" sz="1600" dirty="0"/>
                <a:t>Interface</a:t>
              </a:r>
              <a:endParaRPr lang="en-US" sz="1600" dirty="0"/>
            </a:p>
          </p:txBody>
        </p:sp>
        <p:sp>
          <p:nvSpPr>
            <p:cNvPr id="14" name="Eingekerbter Richtungspfeil 27">
              <a:extLst>
                <a:ext uri="{FF2B5EF4-FFF2-40B4-BE49-F238E27FC236}">
                  <a16:creationId xmlns:a16="http://schemas.microsoft.com/office/drawing/2014/main" id="{C8C6383D-EFF4-4F8F-B7E7-55AA85D1E860}"/>
                </a:ext>
              </a:extLst>
            </p:cNvPr>
            <p:cNvSpPr/>
            <p:nvPr/>
          </p:nvSpPr>
          <p:spPr>
            <a:xfrm>
              <a:off x="7320057" y="6091577"/>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a:solidFill>
                  <a:schemeClr val="tx1"/>
                </a:solidFill>
              </a:endParaRPr>
            </a:p>
          </p:txBody>
        </p:sp>
        <p:cxnSp>
          <p:nvCxnSpPr>
            <p:cNvPr id="15" name="Gerade Verbindung 28">
              <a:extLst>
                <a:ext uri="{FF2B5EF4-FFF2-40B4-BE49-F238E27FC236}">
                  <a16:creationId xmlns:a16="http://schemas.microsoft.com/office/drawing/2014/main" id="{BE0E1948-1999-44A0-B261-866A1DF5995B}"/>
                </a:ext>
              </a:extLst>
            </p:cNvPr>
            <p:cNvCxnSpPr/>
            <p:nvPr/>
          </p:nvCxnSpPr>
          <p:spPr>
            <a:xfrm>
              <a:off x="25400" y="5986694"/>
              <a:ext cx="9072000" cy="1588"/>
            </a:xfrm>
            <a:prstGeom prst="line">
              <a:avLst/>
            </a:prstGeom>
            <a:ln w="41275">
              <a:solidFill>
                <a:schemeClr val="accent3">
                  <a:lumMod val="85000"/>
                </a:schemeClr>
              </a:solidFill>
            </a:ln>
          </p:spPr>
          <p:style>
            <a:lnRef idx="1">
              <a:schemeClr val="accent1"/>
            </a:lnRef>
            <a:fillRef idx="0">
              <a:schemeClr val="accent1"/>
            </a:fillRef>
            <a:effectRef idx="0">
              <a:schemeClr val="accent1"/>
            </a:effectRef>
            <a:fontRef idx="minor">
              <a:schemeClr val="tx1"/>
            </a:fontRef>
          </p:style>
        </p:cxnSp>
        <p:sp>
          <p:nvSpPr>
            <p:cNvPr id="16" name="Eingekerbter Richtungspfeil 29">
              <a:extLst>
                <a:ext uri="{FF2B5EF4-FFF2-40B4-BE49-F238E27FC236}">
                  <a16:creationId xmlns:a16="http://schemas.microsoft.com/office/drawing/2014/main" id="{A4600029-E40B-4FAC-BDEA-4C82CFF469F9}"/>
                </a:ext>
              </a:extLst>
            </p:cNvPr>
            <p:cNvSpPr/>
            <p:nvPr/>
          </p:nvSpPr>
          <p:spPr>
            <a:xfrm>
              <a:off x="5925672" y="6091576"/>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a:solidFill>
                  <a:schemeClr val="tx1"/>
                </a:solidFill>
              </a:endParaRPr>
            </a:p>
          </p:txBody>
        </p:sp>
      </p:grpSp>
      <p:pic>
        <p:nvPicPr>
          <p:cNvPr id="17" name="Picture 16">
            <a:extLst>
              <a:ext uri="{FF2B5EF4-FFF2-40B4-BE49-F238E27FC236}">
                <a16:creationId xmlns:a16="http://schemas.microsoft.com/office/drawing/2014/main" id="{CA0D71BC-D0A3-444E-8190-FBF3538937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702" y="6381328"/>
            <a:ext cx="11767985" cy="469900"/>
          </a:xfrm>
          <a:prstGeom prst="rect">
            <a:avLst/>
          </a:prstGeom>
        </p:spPr>
      </p:pic>
      <p:pic>
        <p:nvPicPr>
          <p:cNvPr id="18" name="Picture 17">
            <a:extLst>
              <a:ext uri="{FF2B5EF4-FFF2-40B4-BE49-F238E27FC236}">
                <a16:creationId xmlns:a16="http://schemas.microsoft.com/office/drawing/2014/main" id="{368B2E41-7E13-154C-B9A8-B7D10C2C49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66892" y="2996952"/>
            <a:ext cx="7953388" cy="2822397"/>
          </a:xfrm>
          <a:prstGeom prst="rect">
            <a:avLst/>
          </a:prstGeom>
        </p:spPr>
      </p:pic>
      <p:sp>
        <p:nvSpPr>
          <p:cNvPr id="19" name="Rectangle 3">
            <a:extLst>
              <a:ext uri="{FF2B5EF4-FFF2-40B4-BE49-F238E27FC236}">
                <a16:creationId xmlns:a16="http://schemas.microsoft.com/office/drawing/2014/main" id="{FBEF2E9B-37F6-9640-A2D6-EC65450DDC9E}"/>
              </a:ext>
            </a:extLst>
          </p:cNvPr>
          <p:cNvSpPr>
            <a:spLocks noChangeArrowheads="1"/>
          </p:cNvSpPr>
          <p:nvPr/>
        </p:nvSpPr>
        <p:spPr bwMode="auto">
          <a:xfrm>
            <a:off x="520702" y="4941448"/>
            <a:ext cx="3570705" cy="620713"/>
          </a:xfrm>
          <a:prstGeom prst="rect">
            <a:avLst/>
          </a:prstGeom>
          <a:noFill/>
          <a:ln w="9525">
            <a:noFill/>
            <a:miter lim="800000"/>
            <a:headEnd/>
            <a:tailEnd/>
          </a:ln>
        </p:spPr>
        <p:txBody>
          <a:bodyPr lIns="0" tIns="0" rIns="0" bIns="0"/>
          <a:lstStyle/>
          <a:p>
            <a:r>
              <a:rPr lang="de-DE" altLang="zh-CN" dirty="0" err="1"/>
              <a:t>Fig</a:t>
            </a:r>
            <a:r>
              <a:rPr lang="de-DE" altLang="zh-CN" dirty="0"/>
              <a:t>:</a:t>
            </a:r>
            <a:r>
              <a:rPr lang="zh-CN" altLang="de-DE" dirty="0"/>
              <a:t> </a:t>
            </a:r>
            <a:r>
              <a:rPr lang="de-DE" dirty="0"/>
              <a:t>Dynamic </a:t>
            </a:r>
            <a:r>
              <a:rPr lang="de-DE" dirty="0" err="1"/>
              <a:t>correlation</a:t>
            </a:r>
            <a:r>
              <a:rPr lang="de-DE" dirty="0"/>
              <a:t> </a:t>
            </a:r>
            <a:r>
              <a:rPr lang="de-DE" dirty="0" err="1"/>
              <a:t>between</a:t>
            </a:r>
            <a:r>
              <a:rPr lang="de-DE" dirty="0"/>
              <a:t> </a:t>
            </a:r>
          </a:p>
          <a:p>
            <a:r>
              <a:rPr lang="de-DE" dirty="0"/>
              <a:t>stock </a:t>
            </a:r>
            <a:r>
              <a:rPr lang="de-DE" dirty="0" err="1"/>
              <a:t>market</a:t>
            </a:r>
            <a:r>
              <a:rPr lang="de-DE" dirty="0"/>
              <a:t> </a:t>
            </a:r>
            <a:r>
              <a:rPr lang="de-DE" dirty="0" err="1"/>
              <a:t>index</a:t>
            </a:r>
            <a:r>
              <a:rPr lang="de-DE" dirty="0"/>
              <a:t> </a:t>
            </a:r>
            <a:r>
              <a:rPr lang="de-DE" dirty="0" err="1"/>
              <a:t>and</a:t>
            </a:r>
            <a:r>
              <a:rPr lang="de-DE" dirty="0"/>
              <a:t> </a:t>
            </a:r>
            <a:r>
              <a:rPr lang="de-DE" dirty="0" err="1"/>
              <a:t>the</a:t>
            </a:r>
            <a:r>
              <a:rPr lang="de-DE" dirty="0"/>
              <a:t> </a:t>
            </a:r>
            <a:r>
              <a:rPr lang="de-DE" dirty="0" err="1"/>
              <a:t>crude</a:t>
            </a:r>
            <a:r>
              <a:rPr lang="de-DE" dirty="0"/>
              <a:t> </a:t>
            </a:r>
          </a:p>
          <a:p>
            <a:r>
              <a:rPr lang="de-DE" dirty="0" err="1"/>
              <a:t>oil</a:t>
            </a:r>
            <a:r>
              <a:rPr lang="de-DE" dirty="0"/>
              <a:t> </a:t>
            </a:r>
            <a:r>
              <a:rPr lang="de-DE" dirty="0" err="1"/>
              <a:t>price</a:t>
            </a:r>
            <a:r>
              <a:rPr lang="de-DE" dirty="0"/>
              <a:t>[3] </a:t>
            </a:r>
          </a:p>
          <a:p>
            <a:endParaRPr lang="de-DE" dirty="0"/>
          </a:p>
        </p:txBody>
      </p:sp>
    </p:spTree>
    <p:extLst>
      <p:ext uri="{BB962C8B-B14F-4D97-AF65-F5344CB8AC3E}">
        <p14:creationId xmlns:p14="http://schemas.microsoft.com/office/powerpoint/2010/main" val="1892173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520702" y="425042"/>
            <a:ext cx="9215967" cy="561975"/>
          </a:xfrm>
        </p:spPr>
        <p:txBody>
          <a:bodyPr/>
          <a:lstStyle/>
          <a:p>
            <a:r>
              <a:rPr lang="de-DE" altLang="zh-CN" dirty="0" err="1"/>
              <a:t>Challenges</a:t>
            </a:r>
            <a:r>
              <a:rPr lang="de-DE" altLang="zh-CN" dirty="0"/>
              <a:t> - </a:t>
            </a:r>
            <a:r>
              <a:rPr lang="de-DE" dirty="0"/>
              <a:t>2.The</a:t>
            </a:r>
            <a:r>
              <a:rPr lang="zh-CN" altLang="de-DE" dirty="0"/>
              <a:t> </a:t>
            </a:r>
            <a:r>
              <a:rPr lang="de-DE" dirty="0"/>
              <a:t>high-</a:t>
            </a:r>
            <a:r>
              <a:rPr lang="de-DE" dirty="0" err="1"/>
              <a:t>dimensionality</a:t>
            </a:r>
            <a:r>
              <a:rPr lang="de-DE" dirty="0"/>
              <a:t> </a:t>
            </a:r>
          </a:p>
        </p:txBody>
      </p:sp>
      <mc:AlternateContent xmlns:mc="http://schemas.openxmlformats.org/markup-compatibility/2006">
        <mc:Choice xmlns:a14="http://schemas.microsoft.com/office/drawing/2010/main" Requires="a14">
          <p:sp>
            <p:nvSpPr>
              <p:cNvPr id="29699" name="Rectangle 3"/>
              <p:cNvSpPr>
                <a:spLocks noGrp="1" noChangeArrowheads="1"/>
              </p:cNvSpPr>
              <p:nvPr>
                <p:ph type="body" idx="1"/>
              </p:nvPr>
            </p:nvSpPr>
            <p:spPr>
              <a:xfrm>
                <a:off x="522818" y="1124744"/>
                <a:ext cx="11142133" cy="4530264"/>
              </a:xfrm>
            </p:spPr>
            <p:txBody>
              <a:bodyPr/>
              <a:lstStyle/>
              <a:p>
                <a:r>
                  <a:rPr lang="de-DE" dirty="0"/>
                  <a:t>Compute </a:t>
                </a:r>
                <a:r>
                  <a:rPr lang="de-DE" dirty="0" err="1"/>
                  <a:t>the</a:t>
                </a:r>
                <a:r>
                  <a:rPr lang="de-DE" dirty="0"/>
                  <a:t> </a:t>
                </a:r>
                <a:r>
                  <a:rPr lang="de-DE" dirty="0" err="1"/>
                  <a:t>correlation</a:t>
                </a:r>
                <a:r>
                  <a:rPr lang="de-DE" dirty="0"/>
                  <a:t> </a:t>
                </a:r>
                <a:r>
                  <a:rPr lang="de-DE" dirty="0" err="1"/>
                  <a:t>between</a:t>
                </a:r>
                <a:r>
                  <a:rPr lang="de-DE" dirty="0"/>
                  <a:t> </a:t>
                </a:r>
                <a:r>
                  <a:rPr lang="zh-CN" altLang="de-DE" dirty="0"/>
                  <a:t> </a:t>
                </a:r>
                <a14:m>
                  <m:oMath xmlns:m="http://schemas.openxmlformats.org/officeDocument/2006/math">
                    <m:f>
                      <m:fPr>
                        <m:ctrlPr>
                          <a:rPr lang="de-DE" altLang="zh-CN" i="1">
                            <a:latin typeface="Cambria Math" panose="02040503050406030204" pitchFamily="18" charset="0"/>
                          </a:rPr>
                        </m:ctrlPr>
                      </m:fPr>
                      <m:num>
                        <m:r>
                          <a:rPr lang="en-US" altLang="zh-CN" i="1">
                            <a:latin typeface="Cambria Math" panose="02040503050406030204" pitchFamily="18" charset="0"/>
                          </a:rPr>
                          <m:t>𝑛</m:t>
                        </m:r>
                        <m:r>
                          <a:rPr lang="en-US" altLang="zh-CN" i="1">
                            <a:latin typeface="Cambria Math" panose="02040503050406030204" pitchFamily="18" charset="0"/>
                          </a:rPr>
                          <m:t>(</m:t>
                        </m:r>
                        <m:r>
                          <a:rPr lang="en-US" altLang="zh-CN" i="1">
                            <a:latin typeface="Cambria Math" panose="02040503050406030204" pitchFamily="18" charset="0"/>
                          </a:rPr>
                          <m:t>𝑛</m:t>
                        </m:r>
                        <m:r>
                          <a:rPr lang="en-US" altLang="zh-CN" i="1">
                            <a:latin typeface="Cambria Math" panose="02040503050406030204" pitchFamily="18" charset="0"/>
                          </a:rPr>
                          <m:t>−1)</m:t>
                        </m:r>
                      </m:num>
                      <m:den>
                        <m:r>
                          <a:rPr lang="en-US" altLang="zh-CN" i="1">
                            <a:latin typeface="Cambria Math" panose="02040503050406030204" pitchFamily="18" charset="0"/>
                          </a:rPr>
                          <m:t>2</m:t>
                        </m:r>
                      </m:den>
                    </m:f>
                  </m:oMath>
                </a14:m>
                <a:r>
                  <a:rPr lang="zh-CN" altLang="de-DE" dirty="0"/>
                  <a:t>  </a:t>
                </a:r>
                <a:r>
                  <a:rPr lang="de-DE" dirty="0"/>
                  <a:t>pairs </a:t>
                </a:r>
                <a:r>
                  <a:rPr lang="de-DE" dirty="0" err="1"/>
                  <a:t>for</a:t>
                </a:r>
                <a:r>
                  <a:rPr lang="de-DE" dirty="0"/>
                  <a:t> </a:t>
                </a:r>
                <a:r>
                  <a:rPr lang="de-DE" dirty="0" err="1"/>
                  <a:t>the</a:t>
                </a:r>
                <a:r>
                  <a:rPr lang="de-DE" dirty="0"/>
                  <a:t> </a:t>
                </a:r>
                <a:r>
                  <a:rPr lang="de-DE" dirty="0" err="1"/>
                  <a:t>pairwise</a:t>
                </a:r>
                <a:r>
                  <a:rPr lang="de-DE" dirty="0"/>
                  <a:t> </a:t>
                </a:r>
                <a:r>
                  <a:rPr lang="de-DE" dirty="0" err="1"/>
                  <a:t>correlation</a:t>
                </a:r>
                <a:r>
                  <a:rPr lang="de-DE" dirty="0"/>
                  <a:t> </a:t>
                </a:r>
                <a:r>
                  <a:rPr lang="de-DE" dirty="0" err="1"/>
                  <a:t>analysis</a:t>
                </a:r>
                <a:r>
                  <a:rPr lang="de-DE" dirty="0"/>
                  <a:t> </a:t>
                </a:r>
                <a:r>
                  <a:rPr lang="de-DE" dirty="0" err="1"/>
                  <a:t>of</a:t>
                </a:r>
                <a:r>
                  <a:rPr lang="de-DE" dirty="0"/>
                  <a:t> </a:t>
                </a:r>
                <a:r>
                  <a:rPr lang="de-DE" dirty="0" err="1"/>
                  <a:t>any</a:t>
                </a:r>
                <a:r>
                  <a:rPr lang="de-DE" dirty="0"/>
                  <a:t> </a:t>
                </a:r>
                <a:r>
                  <a:rPr lang="de-DE" dirty="0" err="1"/>
                  <a:t>data</a:t>
                </a:r>
                <a:r>
                  <a:rPr lang="de-DE" dirty="0"/>
                  <a:t> </a:t>
                </a:r>
                <a:r>
                  <a:rPr lang="de-DE" dirty="0" err="1"/>
                  <a:t>steam</a:t>
                </a:r>
                <a:r>
                  <a:rPr lang="de-DE" dirty="0"/>
                  <a:t> </a:t>
                </a:r>
                <a:r>
                  <a:rPr lang="de-DE" dirty="0" err="1"/>
                  <a:t>with</a:t>
                </a:r>
                <a:r>
                  <a:rPr lang="de-DE" dirty="0"/>
                  <a:t> </a:t>
                </a:r>
                <a:r>
                  <a:rPr lang="de-DE" dirty="0" err="1"/>
                  <a:t>n</a:t>
                </a:r>
                <a:r>
                  <a:rPr lang="de-DE" dirty="0"/>
                  <a:t> </a:t>
                </a:r>
                <a:r>
                  <a:rPr lang="de-DE" dirty="0" err="1"/>
                  <a:t>components</a:t>
                </a:r>
                <a:endParaRPr lang="de-DE" dirty="0"/>
              </a:p>
              <a:p>
                <a:r>
                  <a:rPr lang="de-DE" altLang="zh-CN" dirty="0" err="1"/>
                  <a:t>D</a:t>
                </a:r>
                <a:r>
                  <a:rPr lang="de-DE" dirty="0" err="1"/>
                  <a:t>ifficult</a:t>
                </a:r>
                <a:r>
                  <a:rPr lang="de-DE" dirty="0"/>
                  <a:t> </a:t>
                </a:r>
                <a:r>
                  <a:rPr lang="de-DE" dirty="0" err="1"/>
                  <a:t>to</a:t>
                </a:r>
                <a:r>
                  <a:rPr lang="de-DE" dirty="0"/>
                  <a:t> </a:t>
                </a:r>
                <a:r>
                  <a:rPr lang="de-DE" dirty="0" err="1"/>
                  <a:t>extract</a:t>
                </a:r>
                <a:r>
                  <a:rPr lang="de-DE" dirty="0"/>
                  <a:t> </a:t>
                </a:r>
                <a:r>
                  <a:rPr lang="de-DE" dirty="0" err="1"/>
                  <a:t>actionable</a:t>
                </a:r>
                <a:r>
                  <a:rPr lang="de-DE" dirty="0"/>
                  <a:t> </a:t>
                </a:r>
                <a:r>
                  <a:rPr lang="de-DE" dirty="0" err="1"/>
                  <a:t>insights</a:t>
                </a:r>
                <a:r>
                  <a:rPr lang="de-DE" dirty="0"/>
                  <a:t> </a:t>
                </a:r>
                <a:r>
                  <a:rPr lang="de-DE" dirty="0" err="1"/>
                  <a:t>from</a:t>
                </a:r>
                <a:r>
                  <a:rPr lang="de-DE" dirty="0"/>
                  <a:t> </a:t>
                </a:r>
                <a:r>
                  <a:rPr lang="de-DE" dirty="0" err="1"/>
                  <a:t>the</a:t>
                </a:r>
                <a:r>
                  <a:rPr lang="de-DE" dirty="0"/>
                  <a:t> </a:t>
                </a:r>
                <a:r>
                  <a:rPr lang="de-DE" dirty="0" err="1"/>
                  <a:t>correlation</a:t>
                </a:r>
                <a:r>
                  <a:rPr lang="de-DE" dirty="0"/>
                  <a:t> </a:t>
                </a:r>
                <a:r>
                  <a:rPr lang="de-DE" dirty="0" err="1"/>
                  <a:t>analysis</a:t>
                </a:r>
                <a:r>
                  <a:rPr lang="de-DE" dirty="0"/>
                  <a:t> </a:t>
                </a:r>
              </a:p>
              <a:p>
                <a:r>
                  <a:rPr lang="de-DE" dirty="0" err="1"/>
                  <a:t>Impossible</a:t>
                </a:r>
                <a:r>
                  <a:rPr lang="de-DE" dirty="0"/>
                  <a:t> </a:t>
                </a:r>
                <a:r>
                  <a:rPr lang="de-DE" dirty="0" err="1"/>
                  <a:t>to</a:t>
                </a:r>
                <a:r>
                  <a:rPr lang="de-DE" dirty="0"/>
                  <a:t> </a:t>
                </a:r>
                <a:r>
                  <a:rPr lang="de-DE" dirty="0" err="1"/>
                  <a:t>understand</a:t>
                </a:r>
                <a:r>
                  <a:rPr lang="de-DE" dirty="0"/>
                  <a:t> </a:t>
                </a:r>
                <a:r>
                  <a:rPr lang="de-DE" dirty="0" err="1"/>
                  <a:t>the</a:t>
                </a:r>
                <a:r>
                  <a:rPr lang="de-DE" dirty="0"/>
                  <a:t> </a:t>
                </a:r>
                <a:r>
                  <a:rPr lang="de-DE" dirty="0" err="1"/>
                  <a:t>result</a:t>
                </a:r>
                <a:r>
                  <a:rPr lang="de-DE" dirty="0"/>
                  <a:t> </a:t>
                </a:r>
                <a:r>
                  <a:rPr lang="de-DE" dirty="0" err="1"/>
                  <a:t>of</a:t>
                </a:r>
                <a:r>
                  <a:rPr lang="de-DE" dirty="0"/>
                  <a:t> </a:t>
                </a:r>
                <a:r>
                  <a:rPr lang="de-DE" dirty="0" err="1"/>
                  <a:t>the</a:t>
                </a:r>
                <a:r>
                  <a:rPr lang="de-DE" dirty="0"/>
                  <a:t> </a:t>
                </a:r>
                <a:r>
                  <a:rPr lang="de-DE" dirty="0" err="1"/>
                  <a:t>correlation</a:t>
                </a:r>
                <a:r>
                  <a:rPr lang="de-DE" dirty="0"/>
                  <a:t> </a:t>
                </a:r>
                <a:r>
                  <a:rPr lang="de-DE" dirty="0" err="1"/>
                  <a:t>analysi</a:t>
                </a:r>
                <a:r>
                  <a:rPr lang="de-DE" altLang="zh-CN" dirty="0" err="1"/>
                  <a:t>s</a:t>
                </a:r>
                <a:endParaRPr lang="de-DE" dirty="0"/>
              </a:p>
            </p:txBody>
          </p:sp>
        </mc:Choice>
        <mc:Fallback>
          <p:sp>
            <p:nvSpPr>
              <p:cNvPr id="29699" name="Rectangle 3"/>
              <p:cNvSpPr>
                <a:spLocks noGrp="1" noRot="1" noChangeAspect="1" noMove="1" noResize="1" noEditPoints="1" noAdjustHandles="1" noChangeArrowheads="1" noChangeShapeType="1" noTextEdit="1"/>
              </p:cNvSpPr>
              <p:nvPr>
                <p:ph type="body" idx="1"/>
              </p:nvPr>
            </p:nvSpPr>
            <p:spPr>
              <a:xfrm>
                <a:off x="522818" y="1124744"/>
                <a:ext cx="11142133" cy="4530264"/>
              </a:xfrm>
              <a:blipFill>
                <a:blip r:embed="rId3"/>
                <a:stretch>
                  <a:fillRect t="-280"/>
                </a:stretch>
              </a:blipFill>
            </p:spPr>
            <p:txBody>
              <a:bodyPr/>
              <a:lstStyle/>
              <a:p>
                <a:r>
                  <a:rPr lang="de-DE">
                    <a:noFill/>
                  </a:rPr>
                  <a:t> </a:t>
                </a:r>
              </a:p>
            </p:txBody>
          </p:sp>
        </mc:Fallback>
      </mc:AlternateContent>
      <p:grpSp>
        <p:nvGrpSpPr>
          <p:cNvPr id="4" name="Gruppieren 21">
            <a:extLst>
              <a:ext uri="{FF2B5EF4-FFF2-40B4-BE49-F238E27FC236}">
                <a16:creationId xmlns:a16="http://schemas.microsoft.com/office/drawing/2014/main" id="{AA131601-72E5-4228-A286-1E3E6D78B764}"/>
              </a:ext>
            </a:extLst>
          </p:cNvPr>
          <p:cNvGrpSpPr/>
          <p:nvPr/>
        </p:nvGrpSpPr>
        <p:grpSpPr>
          <a:xfrm>
            <a:off x="96000" y="5866557"/>
            <a:ext cx="12096000" cy="399396"/>
            <a:chOff x="25400" y="5986694"/>
            <a:chExt cx="9072000" cy="299547"/>
          </a:xfrm>
        </p:grpSpPr>
        <p:sp>
          <p:nvSpPr>
            <p:cNvPr id="5" name="Textfeld 13">
              <a:extLst>
                <a:ext uri="{FF2B5EF4-FFF2-40B4-BE49-F238E27FC236}">
                  <a16:creationId xmlns:a16="http://schemas.microsoft.com/office/drawing/2014/main" id="{2BCE988F-F02A-4D6D-B2E3-D098FA90D670}"/>
                </a:ext>
              </a:extLst>
            </p:cNvPr>
            <p:cNvSpPr txBox="1"/>
            <p:nvPr/>
          </p:nvSpPr>
          <p:spPr>
            <a:xfrm>
              <a:off x="1493183" y="6032322"/>
              <a:ext cx="950901"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de-DE" altLang="zh-CN" sz="1600" b="1" dirty="0" err="1"/>
                <a:t>Challenges</a:t>
              </a:r>
              <a:endParaRPr lang="en-US" sz="1600" b="1" dirty="0"/>
            </a:p>
          </p:txBody>
        </p:sp>
        <p:sp>
          <p:nvSpPr>
            <p:cNvPr id="6" name="Textfeld 14">
              <a:extLst>
                <a:ext uri="{FF2B5EF4-FFF2-40B4-BE49-F238E27FC236}">
                  <a16:creationId xmlns:a16="http://schemas.microsoft.com/office/drawing/2014/main" id="{C8E64975-DD4E-484D-9EF4-CB11AB9E264F}"/>
                </a:ext>
              </a:extLst>
            </p:cNvPr>
            <p:cNvSpPr txBox="1"/>
            <p:nvPr/>
          </p:nvSpPr>
          <p:spPr>
            <a:xfrm>
              <a:off x="6282440" y="6032325"/>
              <a:ext cx="855042"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1600" dirty="0"/>
                <a:t>Evaluation</a:t>
              </a:r>
            </a:p>
          </p:txBody>
        </p:sp>
        <p:sp>
          <p:nvSpPr>
            <p:cNvPr id="7" name="Textfeld 6">
              <a:extLst>
                <a:ext uri="{FF2B5EF4-FFF2-40B4-BE49-F238E27FC236}">
                  <a16:creationId xmlns:a16="http://schemas.microsoft.com/office/drawing/2014/main" id="{5B1D65DE-7E84-4D4A-AD1F-FC54B535CB1E}"/>
                </a:ext>
              </a:extLst>
            </p:cNvPr>
            <p:cNvSpPr txBox="1"/>
            <p:nvPr/>
          </p:nvSpPr>
          <p:spPr>
            <a:xfrm>
              <a:off x="3028301" y="6032323"/>
              <a:ext cx="1067456"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1600" dirty="0"/>
                <a:t>Related Work</a:t>
              </a:r>
            </a:p>
          </p:txBody>
        </p:sp>
        <p:sp>
          <p:nvSpPr>
            <p:cNvPr id="8" name="Textfeld 7">
              <a:extLst>
                <a:ext uri="{FF2B5EF4-FFF2-40B4-BE49-F238E27FC236}">
                  <a16:creationId xmlns:a16="http://schemas.microsoft.com/office/drawing/2014/main" id="{8544E219-3395-4D35-AB47-83E797162EF8}"/>
                </a:ext>
              </a:extLst>
            </p:cNvPr>
            <p:cNvSpPr txBox="1"/>
            <p:nvPr/>
          </p:nvSpPr>
          <p:spPr>
            <a:xfrm>
              <a:off x="7763010" y="6032321"/>
              <a:ext cx="1278028"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600" dirty="0"/>
                <a:t>Summary</a:t>
              </a:r>
            </a:p>
          </p:txBody>
        </p:sp>
        <p:sp>
          <p:nvSpPr>
            <p:cNvPr id="9" name="Textfeld 8">
              <a:extLst>
                <a:ext uri="{FF2B5EF4-FFF2-40B4-BE49-F238E27FC236}">
                  <a16:creationId xmlns:a16="http://schemas.microsoft.com/office/drawing/2014/main" id="{852888F9-9852-4482-8D86-9D678EB085AD}"/>
                </a:ext>
              </a:extLst>
            </p:cNvPr>
            <p:cNvSpPr txBox="1"/>
            <p:nvPr/>
          </p:nvSpPr>
          <p:spPr>
            <a:xfrm>
              <a:off x="179512" y="6032321"/>
              <a:ext cx="955711"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600" dirty="0"/>
                <a:t>Motivation</a:t>
              </a:r>
            </a:p>
          </p:txBody>
        </p:sp>
        <p:sp>
          <p:nvSpPr>
            <p:cNvPr id="10" name="Eingekerbter Richtungspfeil 23">
              <a:extLst>
                <a:ext uri="{FF2B5EF4-FFF2-40B4-BE49-F238E27FC236}">
                  <a16:creationId xmlns:a16="http://schemas.microsoft.com/office/drawing/2014/main" id="{C005311E-133F-493F-BFFC-C169B3CA8A86}"/>
                </a:ext>
              </a:extLst>
            </p:cNvPr>
            <p:cNvSpPr/>
            <p:nvPr/>
          </p:nvSpPr>
          <p:spPr>
            <a:xfrm>
              <a:off x="1234955" y="6091573"/>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dirty="0">
                <a:solidFill>
                  <a:schemeClr val="tx1"/>
                </a:solidFill>
              </a:endParaRPr>
            </a:p>
          </p:txBody>
        </p:sp>
        <p:sp>
          <p:nvSpPr>
            <p:cNvPr id="11" name="Eingekerbter Richtungspfeil 24">
              <a:extLst>
                <a:ext uri="{FF2B5EF4-FFF2-40B4-BE49-F238E27FC236}">
                  <a16:creationId xmlns:a16="http://schemas.microsoft.com/office/drawing/2014/main" id="{13B86617-4353-46AD-97C4-7F02A1BA1B80}"/>
                </a:ext>
              </a:extLst>
            </p:cNvPr>
            <p:cNvSpPr/>
            <p:nvPr/>
          </p:nvSpPr>
          <p:spPr>
            <a:xfrm>
              <a:off x="2577480" y="6091574"/>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a:solidFill>
                  <a:schemeClr val="tx1"/>
                </a:solidFill>
              </a:endParaRPr>
            </a:p>
          </p:txBody>
        </p:sp>
        <p:sp>
          <p:nvSpPr>
            <p:cNvPr id="12" name="Eingekerbter Richtungspfeil 25">
              <a:extLst>
                <a:ext uri="{FF2B5EF4-FFF2-40B4-BE49-F238E27FC236}">
                  <a16:creationId xmlns:a16="http://schemas.microsoft.com/office/drawing/2014/main" id="{40D0FAF6-EB9E-4EEF-BCBE-972523E34CB7}"/>
                </a:ext>
              </a:extLst>
            </p:cNvPr>
            <p:cNvSpPr/>
            <p:nvPr/>
          </p:nvSpPr>
          <p:spPr>
            <a:xfrm>
              <a:off x="4269488" y="6091575"/>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a:solidFill>
                  <a:schemeClr val="tx1"/>
                </a:solidFill>
              </a:endParaRPr>
            </a:p>
          </p:txBody>
        </p:sp>
        <p:sp>
          <p:nvSpPr>
            <p:cNvPr id="13" name="Textfeld 12">
              <a:extLst>
                <a:ext uri="{FF2B5EF4-FFF2-40B4-BE49-F238E27FC236}">
                  <a16:creationId xmlns:a16="http://schemas.microsoft.com/office/drawing/2014/main" id="{6910B1B0-7848-461D-A8EE-494297AF2C2C}"/>
                </a:ext>
              </a:extLst>
            </p:cNvPr>
            <p:cNvSpPr txBox="1"/>
            <p:nvPr/>
          </p:nvSpPr>
          <p:spPr>
            <a:xfrm>
              <a:off x="4788024" y="6032324"/>
              <a:ext cx="738424"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de-DE" altLang="zh-CN" sz="1600" dirty="0"/>
                <a:t>Interface</a:t>
              </a:r>
              <a:endParaRPr lang="en-US" sz="1600" dirty="0"/>
            </a:p>
          </p:txBody>
        </p:sp>
        <p:sp>
          <p:nvSpPr>
            <p:cNvPr id="14" name="Eingekerbter Richtungspfeil 27">
              <a:extLst>
                <a:ext uri="{FF2B5EF4-FFF2-40B4-BE49-F238E27FC236}">
                  <a16:creationId xmlns:a16="http://schemas.microsoft.com/office/drawing/2014/main" id="{C8C6383D-EFF4-4F8F-B7E7-55AA85D1E860}"/>
                </a:ext>
              </a:extLst>
            </p:cNvPr>
            <p:cNvSpPr/>
            <p:nvPr/>
          </p:nvSpPr>
          <p:spPr>
            <a:xfrm>
              <a:off x="7320057" y="6091577"/>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a:solidFill>
                  <a:schemeClr val="tx1"/>
                </a:solidFill>
              </a:endParaRPr>
            </a:p>
          </p:txBody>
        </p:sp>
        <p:cxnSp>
          <p:nvCxnSpPr>
            <p:cNvPr id="15" name="Gerade Verbindung 28">
              <a:extLst>
                <a:ext uri="{FF2B5EF4-FFF2-40B4-BE49-F238E27FC236}">
                  <a16:creationId xmlns:a16="http://schemas.microsoft.com/office/drawing/2014/main" id="{BE0E1948-1999-44A0-B261-866A1DF5995B}"/>
                </a:ext>
              </a:extLst>
            </p:cNvPr>
            <p:cNvCxnSpPr/>
            <p:nvPr/>
          </p:nvCxnSpPr>
          <p:spPr>
            <a:xfrm>
              <a:off x="25400" y="5986694"/>
              <a:ext cx="9072000" cy="1588"/>
            </a:xfrm>
            <a:prstGeom prst="line">
              <a:avLst/>
            </a:prstGeom>
            <a:ln w="41275">
              <a:solidFill>
                <a:schemeClr val="accent3">
                  <a:lumMod val="85000"/>
                </a:schemeClr>
              </a:solidFill>
            </a:ln>
          </p:spPr>
          <p:style>
            <a:lnRef idx="1">
              <a:schemeClr val="accent1"/>
            </a:lnRef>
            <a:fillRef idx="0">
              <a:schemeClr val="accent1"/>
            </a:fillRef>
            <a:effectRef idx="0">
              <a:schemeClr val="accent1"/>
            </a:effectRef>
            <a:fontRef idx="minor">
              <a:schemeClr val="tx1"/>
            </a:fontRef>
          </p:style>
        </p:cxnSp>
        <p:sp>
          <p:nvSpPr>
            <p:cNvPr id="16" name="Eingekerbter Richtungspfeil 29">
              <a:extLst>
                <a:ext uri="{FF2B5EF4-FFF2-40B4-BE49-F238E27FC236}">
                  <a16:creationId xmlns:a16="http://schemas.microsoft.com/office/drawing/2014/main" id="{A4600029-E40B-4FAC-BDEA-4C82CFF469F9}"/>
                </a:ext>
              </a:extLst>
            </p:cNvPr>
            <p:cNvSpPr/>
            <p:nvPr/>
          </p:nvSpPr>
          <p:spPr>
            <a:xfrm>
              <a:off x="5925672" y="6091576"/>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a:solidFill>
                  <a:schemeClr val="tx1"/>
                </a:solidFill>
              </a:endParaRPr>
            </a:p>
          </p:txBody>
        </p:sp>
      </p:grpSp>
      <p:pic>
        <p:nvPicPr>
          <p:cNvPr id="17" name="Picture 16">
            <a:extLst>
              <a:ext uri="{FF2B5EF4-FFF2-40B4-BE49-F238E27FC236}">
                <a16:creationId xmlns:a16="http://schemas.microsoft.com/office/drawing/2014/main" id="{CA0D71BC-D0A3-444E-8190-FBF3538937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0702" y="6381328"/>
            <a:ext cx="11767985" cy="469900"/>
          </a:xfrm>
          <a:prstGeom prst="rect">
            <a:avLst/>
          </a:prstGeom>
        </p:spPr>
      </p:pic>
      <p:pic>
        <p:nvPicPr>
          <p:cNvPr id="3" name="Picture 2">
            <a:extLst>
              <a:ext uri="{FF2B5EF4-FFF2-40B4-BE49-F238E27FC236}">
                <a16:creationId xmlns:a16="http://schemas.microsoft.com/office/drawing/2014/main" id="{B04B0634-9139-904D-8015-2F30DC83D11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79576" y="3359109"/>
            <a:ext cx="3062938" cy="2478086"/>
          </a:xfrm>
          <a:prstGeom prst="rect">
            <a:avLst/>
          </a:prstGeom>
        </p:spPr>
      </p:pic>
      <p:pic>
        <p:nvPicPr>
          <p:cNvPr id="19" name="Picture 18">
            <a:extLst>
              <a:ext uri="{FF2B5EF4-FFF2-40B4-BE49-F238E27FC236}">
                <a16:creationId xmlns:a16="http://schemas.microsoft.com/office/drawing/2014/main" id="{36D37349-09D1-ED4F-8510-F5FA79E829E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63970" y="3277394"/>
            <a:ext cx="3183990" cy="2559802"/>
          </a:xfrm>
          <a:prstGeom prst="rect">
            <a:avLst/>
          </a:prstGeom>
        </p:spPr>
      </p:pic>
      <p:pic>
        <p:nvPicPr>
          <p:cNvPr id="21" name="Picture 20">
            <a:extLst>
              <a:ext uri="{FF2B5EF4-FFF2-40B4-BE49-F238E27FC236}">
                <a16:creationId xmlns:a16="http://schemas.microsoft.com/office/drawing/2014/main" id="{87A1D2EB-9A8F-7244-95DA-8C25685BAA7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17008" y="3200959"/>
            <a:ext cx="3298319" cy="2619254"/>
          </a:xfrm>
          <a:prstGeom prst="rect">
            <a:avLst/>
          </a:prstGeom>
        </p:spPr>
      </p:pic>
      <p:sp>
        <p:nvSpPr>
          <p:cNvPr id="24" name="Rectangle 3">
            <a:extLst>
              <a:ext uri="{FF2B5EF4-FFF2-40B4-BE49-F238E27FC236}">
                <a16:creationId xmlns:a16="http://schemas.microsoft.com/office/drawing/2014/main" id="{62D245A2-FE1A-9644-99CE-576DF9FC09E9}"/>
              </a:ext>
            </a:extLst>
          </p:cNvPr>
          <p:cNvSpPr>
            <a:spLocks noChangeArrowheads="1"/>
          </p:cNvSpPr>
          <p:nvPr/>
        </p:nvSpPr>
        <p:spPr bwMode="auto">
          <a:xfrm>
            <a:off x="263352" y="4941168"/>
            <a:ext cx="2107134" cy="620713"/>
          </a:xfrm>
          <a:prstGeom prst="rect">
            <a:avLst/>
          </a:prstGeom>
          <a:noFill/>
          <a:ln w="9525">
            <a:noFill/>
            <a:miter lim="800000"/>
            <a:headEnd/>
            <a:tailEnd/>
          </a:ln>
        </p:spPr>
        <p:txBody>
          <a:bodyPr lIns="0" tIns="0" rIns="0" bIns="0"/>
          <a:lstStyle/>
          <a:p>
            <a:r>
              <a:rPr lang="de-DE" altLang="zh-CN" dirty="0" err="1"/>
              <a:t>Fig</a:t>
            </a:r>
            <a:r>
              <a:rPr lang="de-DE" altLang="zh-CN" dirty="0"/>
              <a:t>:</a:t>
            </a:r>
            <a:r>
              <a:rPr lang="zh-CN" altLang="de-DE" dirty="0"/>
              <a:t> </a:t>
            </a:r>
            <a:r>
              <a:rPr lang="de-DE" dirty="0" err="1"/>
              <a:t>Correlation</a:t>
            </a:r>
            <a:r>
              <a:rPr lang="de-DE" dirty="0"/>
              <a:t> </a:t>
            </a:r>
            <a:r>
              <a:rPr lang="de-DE" dirty="0" err="1"/>
              <a:t>matrix</a:t>
            </a:r>
            <a:r>
              <a:rPr lang="de-DE" dirty="0"/>
              <a:t> </a:t>
            </a:r>
            <a:r>
              <a:rPr lang="de-DE" dirty="0" err="1"/>
              <a:t>of</a:t>
            </a:r>
            <a:r>
              <a:rPr lang="de-DE" dirty="0"/>
              <a:t> different </a:t>
            </a:r>
            <a:r>
              <a:rPr lang="de-DE" dirty="0" err="1"/>
              <a:t>number</a:t>
            </a:r>
            <a:r>
              <a:rPr lang="de-DE" dirty="0"/>
              <a:t> </a:t>
            </a:r>
            <a:r>
              <a:rPr lang="de-DE" dirty="0" err="1"/>
              <a:t>of</a:t>
            </a:r>
            <a:r>
              <a:rPr lang="de-DE" dirty="0"/>
              <a:t> </a:t>
            </a:r>
            <a:r>
              <a:rPr lang="de-DE" dirty="0" err="1"/>
              <a:t>attributes</a:t>
            </a:r>
            <a:endParaRPr lang="de-DE" dirty="0"/>
          </a:p>
          <a:p>
            <a:endParaRPr lang="de-DE" dirty="0"/>
          </a:p>
        </p:txBody>
      </p:sp>
    </p:spTree>
    <p:extLst>
      <p:ext uri="{BB962C8B-B14F-4D97-AF65-F5344CB8AC3E}">
        <p14:creationId xmlns:p14="http://schemas.microsoft.com/office/powerpoint/2010/main" val="1964539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de-DE" altLang="zh-CN" dirty="0" err="1"/>
              <a:t>Related</a:t>
            </a:r>
            <a:r>
              <a:rPr lang="zh-CN" altLang="de-DE" dirty="0"/>
              <a:t> </a:t>
            </a:r>
            <a:r>
              <a:rPr lang="de-DE" altLang="zh-CN" dirty="0"/>
              <a:t>Work</a:t>
            </a:r>
            <a:r>
              <a:rPr lang="zh-CN" altLang="de-DE" dirty="0"/>
              <a:t> </a:t>
            </a:r>
            <a:r>
              <a:rPr lang="de-DE" altLang="zh-CN" dirty="0"/>
              <a:t>–</a:t>
            </a:r>
            <a:r>
              <a:rPr lang="zh-CN" altLang="de-DE" dirty="0"/>
              <a:t> </a:t>
            </a:r>
            <a:r>
              <a:rPr lang="de-DE" altLang="zh-CN" dirty="0"/>
              <a:t>„</a:t>
            </a:r>
            <a:r>
              <a:rPr lang="de-DE" dirty="0"/>
              <a:t>FEXUM</a:t>
            </a:r>
            <a:r>
              <a:rPr lang="de-DE" altLang="zh-CN" dirty="0"/>
              <a:t>“</a:t>
            </a:r>
            <a:r>
              <a:rPr lang="de-DE" dirty="0"/>
              <a:t> [2]</a:t>
            </a:r>
          </a:p>
        </p:txBody>
      </p:sp>
      <p:sp>
        <p:nvSpPr>
          <p:cNvPr id="29699" name="Rectangle 3"/>
          <p:cNvSpPr>
            <a:spLocks noGrp="1" noChangeArrowheads="1"/>
          </p:cNvSpPr>
          <p:nvPr>
            <p:ph type="body" idx="1"/>
          </p:nvPr>
        </p:nvSpPr>
        <p:spPr>
          <a:xfrm>
            <a:off x="522818" y="1198564"/>
            <a:ext cx="11142133" cy="4530264"/>
          </a:xfrm>
        </p:spPr>
        <p:txBody>
          <a:bodyPr/>
          <a:lstStyle/>
          <a:p>
            <a:r>
              <a:rPr lang="de-DE" altLang="zh-CN" sz="2400" dirty="0" err="1"/>
              <a:t>S</a:t>
            </a:r>
            <a:r>
              <a:rPr lang="de-DE" sz="2400" dirty="0" err="1"/>
              <a:t>imultaneously</a:t>
            </a:r>
            <a:r>
              <a:rPr lang="de-DE" sz="2400" dirty="0"/>
              <a:t> </a:t>
            </a:r>
            <a:r>
              <a:rPr lang="de-DE" sz="2400" dirty="0" err="1"/>
              <a:t>visualize</a:t>
            </a:r>
            <a:r>
              <a:rPr lang="de-DE" sz="2400" dirty="0"/>
              <a:t> all </a:t>
            </a:r>
            <a:r>
              <a:rPr lang="de-DE" sz="2400" dirty="0" err="1"/>
              <a:t>feature</a:t>
            </a:r>
            <a:r>
              <a:rPr lang="de-DE" sz="2400" dirty="0"/>
              <a:t> </a:t>
            </a:r>
            <a:r>
              <a:rPr lang="de-DE" sz="2400" dirty="0" err="1"/>
              <a:t>correlations</a:t>
            </a:r>
            <a:r>
              <a:rPr lang="de-DE" sz="2400" dirty="0"/>
              <a:t> </a:t>
            </a:r>
            <a:r>
              <a:rPr lang="de-DE" sz="2400" dirty="0" err="1"/>
              <a:t>to</a:t>
            </a:r>
            <a:r>
              <a:rPr lang="de-DE" sz="2400" dirty="0"/>
              <a:t> </a:t>
            </a:r>
            <a:r>
              <a:rPr lang="de-DE" sz="2400" dirty="0" err="1"/>
              <a:t>the</a:t>
            </a:r>
            <a:r>
              <a:rPr lang="de-DE" sz="2400" dirty="0"/>
              <a:t> </a:t>
            </a:r>
            <a:r>
              <a:rPr lang="de-DE" sz="2400" dirty="0" err="1"/>
              <a:t>target</a:t>
            </a:r>
            <a:r>
              <a:rPr lang="de-DE" sz="2400" dirty="0"/>
              <a:t> </a:t>
            </a:r>
            <a:r>
              <a:rPr lang="de-DE" sz="2400" dirty="0" err="1"/>
              <a:t>and</a:t>
            </a:r>
            <a:r>
              <a:rPr lang="de-DE" sz="2400" dirty="0"/>
              <a:t> </a:t>
            </a:r>
            <a:r>
              <a:rPr lang="de-DE" sz="2400" dirty="0" err="1"/>
              <a:t>pairwise</a:t>
            </a:r>
            <a:r>
              <a:rPr lang="de-DE" sz="2400" dirty="0"/>
              <a:t> </a:t>
            </a:r>
            <a:r>
              <a:rPr lang="de-DE" sz="2400" dirty="0" err="1"/>
              <a:t>correlations</a:t>
            </a:r>
            <a:r>
              <a:rPr lang="de-DE" sz="2400" dirty="0"/>
              <a:t> </a:t>
            </a:r>
            <a:r>
              <a:rPr lang="de-DE" sz="2400" dirty="0" err="1"/>
              <a:t>using</a:t>
            </a:r>
            <a:r>
              <a:rPr lang="de-DE" sz="2400" dirty="0"/>
              <a:t> Force-</a:t>
            </a:r>
            <a:r>
              <a:rPr lang="de-DE" sz="2400" dirty="0" err="1"/>
              <a:t>Directed</a:t>
            </a:r>
            <a:r>
              <a:rPr lang="de-DE" sz="2400" dirty="0"/>
              <a:t>-Graph </a:t>
            </a:r>
          </a:p>
          <a:p>
            <a:r>
              <a:rPr lang="de-DE" sz="2400" dirty="0"/>
              <a:t>Nodes </a:t>
            </a:r>
            <a:r>
              <a:rPr lang="de-DE" sz="2400" dirty="0" err="1"/>
              <a:t>represent</a:t>
            </a:r>
            <a:r>
              <a:rPr lang="de-DE" sz="2400" dirty="0"/>
              <a:t> </a:t>
            </a:r>
            <a:r>
              <a:rPr lang="de-DE" sz="2400" dirty="0" err="1"/>
              <a:t>features</a:t>
            </a:r>
            <a:r>
              <a:rPr lang="de-DE" sz="2400" dirty="0"/>
              <a:t> </a:t>
            </a:r>
          </a:p>
          <a:p>
            <a:pPr marL="0" indent="0">
              <a:buNone/>
            </a:pPr>
            <a:r>
              <a:rPr lang="zh-CN" altLang="de-DE" sz="2400" dirty="0"/>
              <a:t>     </a:t>
            </a:r>
            <a:r>
              <a:rPr lang="de-DE" sz="2400" dirty="0" err="1"/>
              <a:t>and</a:t>
            </a:r>
            <a:r>
              <a:rPr lang="de-DE" sz="2400" dirty="0"/>
              <a:t> </a:t>
            </a:r>
            <a:r>
              <a:rPr lang="de-DE" sz="2400" dirty="0" err="1"/>
              <a:t>weighted</a:t>
            </a:r>
            <a:r>
              <a:rPr lang="de-DE" sz="2400" dirty="0"/>
              <a:t> </a:t>
            </a:r>
            <a:r>
              <a:rPr lang="de-DE" sz="2400" dirty="0" err="1"/>
              <a:t>edges</a:t>
            </a:r>
            <a:r>
              <a:rPr lang="de-DE" sz="2400" dirty="0"/>
              <a:t> </a:t>
            </a:r>
          </a:p>
          <a:p>
            <a:pPr marL="0" indent="0">
              <a:buNone/>
            </a:pPr>
            <a:r>
              <a:rPr lang="zh-CN" altLang="de-DE" sz="2400" dirty="0"/>
              <a:t>     </a:t>
            </a:r>
            <a:r>
              <a:rPr lang="de-DE" sz="2400" dirty="0" err="1"/>
              <a:t>represent</a:t>
            </a:r>
            <a:r>
              <a:rPr lang="de-DE" sz="2400" dirty="0"/>
              <a:t> </a:t>
            </a:r>
            <a:r>
              <a:rPr lang="de-DE" sz="2400" dirty="0" err="1"/>
              <a:t>distances</a:t>
            </a:r>
            <a:r>
              <a:rPr lang="de-DE" sz="2400" dirty="0"/>
              <a:t> </a:t>
            </a:r>
          </a:p>
          <a:p>
            <a:r>
              <a:rPr lang="de-DE" sz="2400" dirty="0" err="1"/>
              <a:t>Smaller</a:t>
            </a:r>
            <a:r>
              <a:rPr lang="de-DE" sz="2400" dirty="0"/>
              <a:t> </a:t>
            </a:r>
            <a:r>
              <a:rPr lang="de-DE" sz="2400" dirty="0" err="1"/>
              <a:t>distance</a:t>
            </a:r>
            <a:r>
              <a:rPr lang="de-DE" sz="2400" dirty="0"/>
              <a:t> </a:t>
            </a:r>
            <a:r>
              <a:rPr lang="de-DE" sz="2400" dirty="0" err="1"/>
              <a:t>between</a:t>
            </a:r>
            <a:r>
              <a:rPr lang="zh-CN" altLang="de-DE" sz="2400" dirty="0"/>
              <a:t> </a:t>
            </a:r>
            <a:r>
              <a:rPr lang="de-DE" altLang="zh-CN" sz="2400" dirty="0"/>
              <a:t>							</a:t>
            </a:r>
            <a:r>
              <a:rPr lang="zh-CN" altLang="de-DE" sz="2400" dirty="0"/>
              <a:t>        </a:t>
            </a:r>
            <a:r>
              <a:rPr lang="de-DE" sz="2400" dirty="0" err="1"/>
              <a:t>two</a:t>
            </a:r>
            <a:r>
              <a:rPr lang="de-DE" sz="2400" dirty="0"/>
              <a:t> </a:t>
            </a:r>
            <a:r>
              <a:rPr lang="de-DE" sz="2400" dirty="0" err="1"/>
              <a:t>features</a:t>
            </a:r>
            <a:r>
              <a:rPr lang="de-DE" sz="2400" dirty="0"/>
              <a:t> </a:t>
            </a:r>
            <a:r>
              <a:rPr lang="de-DE" sz="2400" dirty="0" err="1"/>
              <a:t>denotes</a:t>
            </a:r>
            <a:r>
              <a:rPr lang="de-DE" sz="2400" dirty="0"/>
              <a:t> a 								</a:t>
            </a:r>
            <a:r>
              <a:rPr lang="zh-CN" altLang="de-DE" sz="2400" dirty="0"/>
              <a:t>  </a:t>
            </a:r>
            <a:r>
              <a:rPr lang="de-DE" sz="2400" dirty="0" err="1"/>
              <a:t>greater</a:t>
            </a:r>
            <a:r>
              <a:rPr lang="de-DE" sz="2400" dirty="0"/>
              <a:t> </a:t>
            </a:r>
            <a:r>
              <a:rPr lang="de-DE" sz="2400" dirty="0" err="1"/>
              <a:t>redundancy</a:t>
            </a:r>
            <a:r>
              <a:rPr lang="de-DE" sz="2400" dirty="0"/>
              <a:t> </a:t>
            </a:r>
          </a:p>
          <a:p>
            <a:pPr marL="0" indent="0">
              <a:buNone/>
            </a:pPr>
            <a:endParaRPr lang="de-DE" sz="2400" dirty="0"/>
          </a:p>
        </p:txBody>
      </p:sp>
      <p:grpSp>
        <p:nvGrpSpPr>
          <p:cNvPr id="4" name="Gruppieren 21">
            <a:extLst>
              <a:ext uri="{FF2B5EF4-FFF2-40B4-BE49-F238E27FC236}">
                <a16:creationId xmlns:a16="http://schemas.microsoft.com/office/drawing/2014/main" id="{AA131601-72E5-4228-A286-1E3E6D78B764}"/>
              </a:ext>
            </a:extLst>
          </p:cNvPr>
          <p:cNvGrpSpPr/>
          <p:nvPr/>
        </p:nvGrpSpPr>
        <p:grpSpPr>
          <a:xfrm>
            <a:off x="96000" y="5866557"/>
            <a:ext cx="12096000" cy="399396"/>
            <a:chOff x="25400" y="5986694"/>
            <a:chExt cx="9072000" cy="299547"/>
          </a:xfrm>
        </p:grpSpPr>
        <p:sp>
          <p:nvSpPr>
            <p:cNvPr id="5" name="Textfeld 13">
              <a:extLst>
                <a:ext uri="{FF2B5EF4-FFF2-40B4-BE49-F238E27FC236}">
                  <a16:creationId xmlns:a16="http://schemas.microsoft.com/office/drawing/2014/main" id="{2BCE988F-F02A-4D6D-B2E3-D098FA90D670}"/>
                </a:ext>
              </a:extLst>
            </p:cNvPr>
            <p:cNvSpPr txBox="1"/>
            <p:nvPr/>
          </p:nvSpPr>
          <p:spPr>
            <a:xfrm>
              <a:off x="1493183" y="6032322"/>
              <a:ext cx="950901"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de-DE" altLang="zh-CN" sz="1600" dirty="0" err="1"/>
                <a:t>Challenges</a:t>
              </a:r>
              <a:endParaRPr lang="en-US" sz="1600" dirty="0"/>
            </a:p>
          </p:txBody>
        </p:sp>
        <p:sp>
          <p:nvSpPr>
            <p:cNvPr id="6" name="Textfeld 14">
              <a:extLst>
                <a:ext uri="{FF2B5EF4-FFF2-40B4-BE49-F238E27FC236}">
                  <a16:creationId xmlns:a16="http://schemas.microsoft.com/office/drawing/2014/main" id="{C8E64975-DD4E-484D-9EF4-CB11AB9E264F}"/>
                </a:ext>
              </a:extLst>
            </p:cNvPr>
            <p:cNvSpPr txBox="1"/>
            <p:nvPr/>
          </p:nvSpPr>
          <p:spPr>
            <a:xfrm>
              <a:off x="6282440" y="6032325"/>
              <a:ext cx="855042"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1600" dirty="0"/>
                <a:t>Evaluation</a:t>
              </a:r>
            </a:p>
          </p:txBody>
        </p:sp>
        <p:sp>
          <p:nvSpPr>
            <p:cNvPr id="7" name="Textfeld 6">
              <a:extLst>
                <a:ext uri="{FF2B5EF4-FFF2-40B4-BE49-F238E27FC236}">
                  <a16:creationId xmlns:a16="http://schemas.microsoft.com/office/drawing/2014/main" id="{5B1D65DE-7E84-4D4A-AD1F-FC54B535CB1E}"/>
                </a:ext>
              </a:extLst>
            </p:cNvPr>
            <p:cNvSpPr txBox="1"/>
            <p:nvPr/>
          </p:nvSpPr>
          <p:spPr>
            <a:xfrm>
              <a:off x="3028301" y="6032323"/>
              <a:ext cx="1119152"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1600" b="1" dirty="0"/>
                <a:t>Related</a:t>
              </a:r>
              <a:r>
                <a:rPr lang="en-US" sz="1600" dirty="0"/>
                <a:t> </a:t>
              </a:r>
              <a:r>
                <a:rPr lang="en-US" sz="1600" b="1" dirty="0"/>
                <a:t>Work</a:t>
              </a:r>
            </a:p>
          </p:txBody>
        </p:sp>
        <p:sp>
          <p:nvSpPr>
            <p:cNvPr id="8" name="Textfeld 7">
              <a:extLst>
                <a:ext uri="{FF2B5EF4-FFF2-40B4-BE49-F238E27FC236}">
                  <a16:creationId xmlns:a16="http://schemas.microsoft.com/office/drawing/2014/main" id="{8544E219-3395-4D35-AB47-83E797162EF8}"/>
                </a:ext>
              </a:extLst>
            </p:cNvPr>
            <p:cNvSpPr txBox="1"/>
            <p:nvPr/>
          </p:nvSpPr>
          <p:spPr>
            <a:xfrm>
              <a:off x="7763010" y="6032321"/>
              <a:ext cx="1278028"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600" dirty="0"/>
                <a:t>Summary</a:t>
              </a:r>
            </a:p>
          </p:txBody>
        </p:sp>
        <p:sp>
          <p:nvSpPr>
            <p:cNvPr id="9" name="Textfeld 8">
              <a:extLst>
                <a:ext uri="{FF2B5EF4-FFF2-40B4-BE49-F238E27FC236}">
                  <a16:creationId xmlns:a16="http://schemas.microsoft.com/office/drawing/2014/main" id="{852888F9-9852-4482-8D86-9D678EB085AD}"/>
                </a:ext>
              </a:extLst>
            </p:cNvPr>
            <p:cNvSpPr txBox="1"/>
            <p:nvPr/>
          </p:nvSpPr>
          <p:spPr>
            <a:xfrm>
              <a:off x="179512" y="6032321"/>
              <a:ext cx="955711"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600" dirty="0"/>
                <a:t>Motivation</a:t>
              </a:r>
            </a:p>
          </p:txBody>
        </p:sp>
        <p:sp>
          <p:nvSpPr>
            <p:cNvPr id="10" name="Eingekerbter Richtungspfeil 23">
              <a:extLst>
                <a:ext uri="{FF2B5EF4-FFF2-40B4-BE49-F238E27FC236}">
                  <a16:creationId xmlns:a16="http://schemas.microsoft.com/office/drawing/2014/main" id="{C005311E-133F-493F-BFFC-C169B3CA8A86}"/>
                </a:ext>
              </a:extLst>
            </p:cNvPr>
            <p:cNvSpPr/>
            <p:nvPr/>
          </p:nvSpPr>
          <p:spPr>
            <a:xfrm>
              <a:off x="1234955" y="6091573"/>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dirty="0">
                <a:solidFill>
                  <a:schemeClr val="tx1"/>
                </a:solidFill>
              </a:endParaRPr>
            </a:p>
          </p:txBody>
        </p:sp>
        <p:sp>
          <p:nvSpPr>
            <p:cNvPr id="11" name="Eingekerbter Richtungspfeil 24">
              <a:extLst>
                <a:ext uri="{FF2B5EF4-FFF2-40B4-BE49-F238E27FC236}">
                  <a16:creationId xmlns:a16="http://schemas.microsoft.com/office/drawing/2014/main" id="{13B86617-4353-46AD-97C4-7F02A1BA1B80}"/>
                </a:ext>
              </a:extLst>
            </p:cNvPr>
            <p:cNvSpPr/>
            <p:nvPr/>
          </p:nvSpPr>
          <p:spPr>
            <a:xfrm>
              <a:off x="2577480" y="6091574"/>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a:solidFill>
                  <a:schemeClr val="tx1"/>
                </a:solidFill>
              </a:endParaRPr>
            </a:p>
          </p:txBody>
        </p:sp>
        <p:sp>
          <p:nvSpPr>
            <p:cNvPr id="12" name="Eingekerbter Richtungspfeil 25">
              <a:extLst>
                <a:ext uri="{FF2B5EF4-FFF2-40B4-BE49-F238E27FC236}">
                  <a16:creationId xmlns:a16="http://schemas.microsoft.com/office/drawing/2014/main" id="{40D0FAF6-EB9E-4EEF-BCBE-972523E34CB7}"/>
                </a:ext>
              </a:extLst>
            </p:cNvPr>
            <p:cNvSpPr/>
            <p:nvPr/>
          </p:nvSpPr>
          <p:spPr>
            <a:xfrm>
              <a:off x="4269488" y="6091575"/>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a:solidFill>
                  <a:schemeClr val="tx1"/>
                </a:solidFill>
              </a:endParaRPr>
            </a:p>
          </p:txBody>
        </p:sp>
        <p:sp>
          <p:nvSpPr>
            <p:cNvPr id="13" name="Textfeld 12">
              <a:extLst>
                <a:ext uri="{FF2B5EF4-FFF2-40B4-BE49-F238E27FC236}">
                  <a16:creationId xmlns:a16="http://schemas.microsoft.com/office/drawing/2014/main" id="{6910B1B0-7848-461D-A8EE-494297AF2C2C}"/>
                </a:ext>
              </a:extLst>
            </p:cNvPr>
            <p:cNvSpPr txBox="1"/>
            <p:nvPr/>
          </p:nvSpPr>
          <p:spPr>
            <a:xfrm>
              <a:off x="4788024" y="6032324"/>
              <a:ext cx="738424"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de-DE" altLang="zh-CN" sz="1600" dirty="0"/>
                <a:t>Interface</a:t>
              </a:r>
              <a:endParaRPr lang="en-US" sz="1600" dirty="0"/>
            </a:p>
          </p:txBody>
        </p:sp>
        <p:sp>
          <p:nvSpPr>
            <p:cNvPr id="14" name="Eingekerbter Richtungspfeil 27">
              <a:extLst>
                <a:ext uri="{FF2B5EF4-FFF2-40B4-BE49-F238E27FC236}">
                  <a16:creationId xmlns:a16="http://schemas.microsoft.com/office/drawing/2014/main" id="{C8C6383D-EFF4-4F8F-B7E7-55AA85D1E860}"/>
                </a:ext>
              </a:extLst>
            </p:cNvPr>
            <p:cNvSpPr/>
            <p:nvPr/>
          </p:nvSpPr>
          <p:spPr>
            <a:xfrm>
              <a:off x="7320057" y="6091577"/>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a:solidFill>
                  <a:schemeClr val="tx1"/>
                </a:solidFill>
              </a:endParaRPr>
            </a:p>
          </p:txBody>
        </p:sp>
        <p:cxnSp>
          <p:nvCxnSpPr>
            <p:cNvPr id="15" name="Gerade Verbindung 28">
              <a:extLst>
                <a:ext uri="{FF2B5EF4-FFF2-40B4-BE49-F238E27FC236}">
                  <a16:creationId xmlns:a16="http://schemas.microsoft.com/office/drawing/2014/main" id="{BE0E1948-1999-44A0-B261-866A1DF5995B}"/>
                </a:ext>
              </a:extLst>
            </p:cNvPr>
            <p:cNvCxnSpPr/>
            <p:nvPr/>
          </p:nvCxnSpPr>
          <p:spPr>
            <a:xfrm>
              <a:off x="25400" y="5986694"/>
              <a:ext cx="9072000" cy="1588"/>
            </a:xfrm>
            <a:prstGeom prst="line">
              <a:avLst/>
            </a:prstGeom>
            <a:ln w="41275">
              <a:solidFill>
                <a:schemeClr val="accent3">
                  <a:lumMod val="85000"/>
                </a:schemeClr>
              </a:solidFill>
            </a:ln>
          </p:spPr>
          <p:style>
            <a:lnRef idx="1">
              <a:schemeClr val="accent1"/>
            </a:lnRef>
            <a:fillRef idx="0">
              <a:schemeClr val="accent1"/>
            </a:fillRef>
            <a:effectRef idx="0">
              <a:schemeClr val="accent1"/>
            </a:effectRef>
            <a:fontRef idx="minor">
              <a:schemeClr val="tx1"/>
            </a:fontRef>
          </p:style>
        </p:cxnSp>
        <p:sp>
          <p:nvSpPr>
            <p:cNvPr id="16" name="Eingekerbter Richtungspfeil 29">
              <a:extLst>
                <a:ext uri="{FF2B5EF4-FFF2-40B4-BE49-F238E27FC236}">
                  <a16:creationId xmlns:a16="http://schemas.microsoft.com/office/drawing/2014/main" id="{A4600029-E40B-4FAC-BDEA-4C82CFF469F9}"/>
                </a:ext>
              </a:extLst>
            </p:cNvPr>
            <p:cNvSpPr/>
            <p:nvPr/>
          </p:nvSpPr>
          <p:spPr>
            <a:xfrm>
              <a:off x="5925672" y="6091576"/>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a:solidFill>
                  <a:schemeClr val="tx1"/>
                </a:solidFill>
              </a:endParaRPr>
            </a:p>
          </p:txBody>
        </p:sp>
      </p:grpSp>
      <p:pic>
        <p:nvPicPr>
          <p:cNvPr id="17" name="Picture 16">
            <a:extLst>
              <a:ext uri="{FF2B5EF4-FFF2-40B4-BE49-F238E27FC236}">
                <a16:creationId xmlns:a16="http://schemas.microsoft.com/office/drawing/2014/main" id="{CA0D71BC-D0A3-444E-8190-FBF3538937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702" y="6381328"/>
            <a:ext cx="11767985" cy="469900"/>
          </a:xfrm>
          <a:prstGeom prst="rect">
            <a:avLst/>
          </a:prstGeom>
        </p:spPr>
      </p:pic>
      <p:pic>
        <p:nvPicPr>
          <p:cNvPr id="3" name="Picture 2">
            <a:extLst>
              <a:ext uri="{FF2B5EF4-FFF2-40B4-BE49-F238E27FC236}">
                <a16:creationId xmlns:a16="http://schemas.microsoft.com/office/drawing/2014/main" id="{7282337F-673B-6E4A-AFC6-C47B604BDD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6560" y="1916832"/>
            <a:ext cx="7255594" cy="3909160"/>
          </a:xfrm>
          <a:prstGeom prst="rect">
            <a:avLst/>
          </a:prstGeom>
        </p:spPr>
      </p:pic>
      <p:sp>
        <p:nvSpPr>
          <p:cNvPr id="20" name="Rectangle 3">
            <a:extLst>
              <a:ext uri="{FF2B5EF4-FFF2-40B4-BE49-F238E27FC236}">
                <a16:creationId xmlns:a16="http://schemas.microsoft.com/office/drawing/2014/main" id="{04CCEA2F-B07A-F347-A70A-CA83ADD9FE91}"/>
              </a:ext>
            </a:extLst>
          </p:cNvPr>
          <p:cNvSpPr>
            <a:spLocks noChangeArrowheads="1"/>
          </p:cNvSpPr>
          <p:nvPr/>
        </p:nvSpPr>
        <p:spPr bwMode="auto">
          <a:xfrm>
            <a:off x="594592" y="5130464"/>
            <a:ext cx="3880194" cy="620713"/>
          </a:xfrm>
          <a:prstGeom prst="rect">
            <a:avLst/>
          </a:prstGeom>
          <a:noFill/>
          <a:ln w="9525">
            <a:noFill/>
            <a:miter lim="800000"/>
            <a:headEnd/>
            <a:tailEnd/>
          </a:ln>
        </p:spPr>
        <p:txBody>
          <a:bodyPr lIns="0" tIns="0" rIns="0" bIns="0"/>
          <a:lstStyle/>
          <a:p>
            <a:r>
              <a:rPr lang="de-DE" sz="1600" dirty="0" err="1"/>
              <a:t>Figure</a:t>
            </a:r>
            <a:r>
              <a:rPr lang="de-DE" sz="1600" dirty="0"/>
              <a:t>: </a:t>
            </a:r>
            <a:r>
              <a:rPr lang="de-DE" altLang="zh-CN" sz="1600" dirty="0"/>
              <a:t>„</a:t>
            </a:r>
            <a:r>
              <a:rPr lang="de-DE" sz="1600" dirty="0"/>
              <a:t>FEXUM</a:t>
            </a:r>
            <a:r>
              <a:rPr lang="de-DE" altLang="zh-CN" sz="1600" dirty="0"/>
              <a:t>“</a:t>
            </a:r>
            <a:r>
              <a:rPr lang="zh-CN" altLang="de-DE" sz="1600" dirty="0"/>
              <a:t> </a:t>
            </a:r>
            <a:r>
              <a:rPr lang="de-DE" altLang="zh-CN" sz="1600" dirty="0" err="1"/>
              <a:t>by</a:t>
            </a:r>
            <a:r>
              <a:rPr lang="zh-CN" altLang="de-DE" sz="1600" dirty="0"/>
              <a:t> </a:t>
            </a:r>
            <a:r>
              <a:rPr lang="en-US" sz="1600" dirty="0"/>
              <a:t>Louis Kirsch et al</a:t>
            </a:r>
            <a:r>
              <a:rPr lang="de-DE" altLang="zh-CN" sz="1600" dirty="0"/>
              <a:t>.</a:t>
            </a:r>
            <a:r>
              <a:rPr lang="de-DE" sz="1600" dirty="0"/>
              <a:t> [2] </a:t>
            </a:r>
          </a:p>
        </p:txBody>
      </p:sp>
    </p:spTree>
    <p:extLst>
      <p:ext uri="{BB962C8B-B14F-4D97-AF65-F5344CB8AC3E}">
        <p14:creationId xmlns:p14="http://schemas.microsoft.com/office/powerpoint/2010/main" val="3012064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de-DE" altLang="zh-CN" dirty="0"/>
              <a:t>Interface</a:t>
            </a:r>
            <a:r>
              <a:rPr lang="zh-CN" altLang="de-DE" dirty="0"/>
              <a:t> </a:t>
            </a:r>
            <a:r>
              <a:rPr lang="de-DE" altLang="zh-CN" dirty="0"/>
              <a:t>–</a:t>
            </a:r>
            <a:r>
              <a:rPr lang="zh-CN" altLang="de-DE" dirty="0"/>
              <a:t> </a:t>
            </a:r>
            <a:r>
              <a:rPr lang="de-DE" altLang="zh-CN" dirty="0"/>
              <a:t>Mock-</a:t>
            </a:r>
            <a:r>
              <a:rPr lang="de-DE" altLang="zh-CN" dirty="0" err="1"/>
              <a:t>up</a:t>
            </a:r>
            <a:endParaRPr lang="de-DE" dirty="0"/>
          </a:p>
        </p:txBody>
      </p:sp>
      <p:sp>
        <p:nvSpPr>
          <p:cNvPr id="29699" name="Rectangle 3"/>
          <p:cNvSpPr>
            <a:spLocks noGrp="1" noChangeArrowheads="1"/>
          </p:cNvSpPr>
          <p:nvPr>
            <p:ph type="body" idx="1"/>
          </p:nvPr>
        </p:nvSpPr>
        <p:spPr>
          <a:xfrm>
            <a:off x="522818" y="1198564"/>
            <a:ext cx="11142133" cy="4530264"/>
          </a:xfrm>
        </p:spPr>
        <p:txBody>
          <a:bodyPr/>
          <a:lstStyle/>
          <a:p>
            <a:pPr marL="0" indent="0">
              <a:buNone/>
            </a:pPr>
            <a:endParaRPr lang="de-DE" dirty="0"/>
          </a:p>
          <a:p>
            <a:endParaRPr lang="de-DE" dirty="0"/>
          </a:p>
          <a:p>
            <a:endParaRPr lang="de-DE" dirty="0"/>
          </a:p>
          <a:p>
            <a:pPr marL="0" indent="0">
              <a:buNone/>
            </a:pPr>
            <a:r>
              <a:rPr lang="de-DE" dirty="0"/>
              <a:t> </a:t>
            </a:r>
          </a:p>
        </p:txBody>
      </p:sp>
      <p:grpSp>
        <p:nvGrpSpPr>
          <p:cNvPr id="4" name="Gruppieren 21">
            <a:extLst>
              <a:ext uri="{FF2B5EF4-FFF2-40B4-BE49-F238E27FC236}">
                <a16:creationId xmlns:a16="http://schemas.microsoft.com/office/drawing/2014/main" id="{AA131601-72E5-4228-A286-1E3E6D78B764}"/>
              </a:ext>
            </a:extLst>
          </p:cNvPr>
          <p:cNvGrpSpPr/>
          <p:nvPr/>
        </p:nvGrpSpPr>
        <p:grpSpPr>
          <a:xfrm>
            <a:off x="96000" y="5866557"/>
            <a:ext cx="12096000" cy="399396"/>
            <a:chOff x="25400" y="5986694"/>
            <a:chExt cx="9072000" cy="299547"/>
          </a:xfrm>
        </p:grpSpPr>
        <p:sp>
          <p:nvSpPr>
            <p:cNvPr id="5" name="Textfeld 13">
              <a:extLst>
                <a:ext uri="{FF2B5EF4-FFF2-40B4-BE49-F238E27FC236}">
                  <a16:creationId xmlns:a16="http://schemas.microsoft.com/office/drawing/2014/main" id="{2BCE988F-F02A-4D6D-B2E3-D098FA90D670}"/>
                </a:ext>
              </a:extLst>
            </p:cNvPr>
            <p:cNvSpPr txBox="1"/>
            <p:nvPr/>
          </p:nvSpPr>
          <p:spPr>
            <a:xfrm>
              <a:off x="1493183" y="6032322"/>
              <a:ext cx="950901"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de-DE" altLang="zh-CN" sz="1600" dirty="0" err="1"/>
                <a:t>Challenges</a:t>
              </a:r>
              <a:endParaRPr lang="en-US" sz="1600" dirty="0"/>
            </a:p>
          </p:txBody>
        </p:sp>
        <p:sp>
          <p:nvSpPr>
            <p:cNvPr id="6" name="Textfeld 14">
              <a:extLst>
                <a:ext uri="{FF2B5EF4-FFF2-40B4-BE49-F238E27FC236}">
                  <a16:creationId xmlns:a16="http://schemas.microsoft.com/office/drawing/2014/main" id="{C8E64975-DD4E-484D-9EF4-CB11AB9E264F}"/>
                </a:ext>
              </a:extLst>
            </p:cNvPr>
            <p:cNvSpPr txBox="1"/>
            <p:nvPr/>
          </p:nvSpPr>
          <p:spPr>
            <a:xfrm>
              <a:off x="6282440" y="6032325"/>
              <a:ext cx="855042"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1600" dirty="0"/>
                <a:t>Evaluation</a:t>
              </a:r>
            </a:p>
          </p:txBody>
        </p:sp>
        <p:sp>
          <p:nvSpPr>
            <p:cNvPr id="7" name="Textfeld 6">
              <a:extLst>
                <a:ext uri="{FF2B5EF4-FFF2-40B4-BE49-F238E27FC236}">
                  <a16:creationId xmlns:a16="http://schemas.microsoft.com/office/drawing/2014/main" id="{5B1D65DE-7E84-4D4A-AD1F-FC54B535CB1E}"/>
                </a:ext>
              </a:extLst>
            </p:cNvPr>
            <p:cNvSpPr txBox="1"/>
            <p:nvPr/>
          </p:nvSpPr>
          <p:spPr>
            <a:xfrm>
              <a:off x="3028301" y="6032323"/>
              <a:ext cx="1067456"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1600" dirty="0"/>
                <a:t>Related Work</a:t>
              </a:r>
            </a:p>
          </p:txBody>
        </p:sp>
        <p:sp>
          <p:nvSpPr>
            <p:cNvPr id="8" name="Textfeld 7">
              <a:extLst>
                <a:ext uri="{FF2B5EF4-FFF2-40B4-BE49-F238E27FC236}">
                  <a16:creationId xmlns:a16="http://schemas.microsoft.com/office/drawing/2014/main" id="{8544E219-3395-4D35-AB47-83E797162EF8}"/>
                </a:ext>
              </a:extLst>
            </p:cNvPr>
            <p:cNvSpPr txBox="1"/>
            <p:nvPr/>
          </p:nvSpPr>
          <p:spPr>
            <a:xfrm>
              <a:off x="7763010" y="6032321"/>
              <a:ext cx="1278028"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600" dirty="0"/>
                <a:t>Summary</a:t>
              </a:r>
            </a:p>
          </p:txBody>
        </p:sp>
        <p:sp>
          <p:nvSpPr>
            <p:cNvPr id="9" name="Textfeld 8">
              <a:extLst>
                <a:ext uri="{FF2B5EF4-FFF2-40B4-BE49-F238E27FC236}">
                  <a16:creationId xmlns:a16="http://schemas.microsoft.com/office/drawing/2014/main" id="{852888F9-9852-4482-8D86-9D678EB085AD}"/>
                </a:ext>
              </a:extLst>
            </p:cNvPr>
            <p:cNvSpPr txBox="1"/>
            <p:nvPr/>
          </p:nvSpPr>
          <p:spPr>
            <a:xfrm>
              <a:off x="179512" y="6032321"/>
              <a:ext cx="955711"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600" dirty="0"/>
                <a:t>Motivation</a:t>
              </a:r>
            </a:p>
          </p:txBody>
        </p:sp>
        <p:sp>
          <p:nvSpPr>
            <p:cNvPr id="10" name="Eingekerbter Richtungspfeil 23">
              <a:extLst>
                <a:ext uri="{FF2B5EF4-FFF2-40B4-BE49-F238E27FC236}">
                  <a16:creationId xmlns:a16="http://schemas.microsoft.com/office/drawing/2014/main" id="{C005311E-133F-493F-BFFC-C169B3CA8A86}"/>
                </a:ext>
              </a:extLst>
            </p:cNvPr>
            <p:cNvSpPr/>
            <p:nvPr/>
          </p:nvSpPr>
          <p:spPr>
            <a:xfrm>
              <a:off x="1234955" y="6091573"/>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dirty="0">
                <a:solidFill>
                  <a:schemeClr val="tx1"/>
                </a:solidFill>
              </a:endParaRPr>
            </a:p>
          </p:txBody>
        </p:sp>
        <p:sp>
          <p:nvSpPr>
            <p:cNvPr id="11" name="Eingekerbter Richtungspfeil 24">
              <a:extLst>
                <a:ext uri="{FF2B5EF4-FFF2-40B4-BE49-F238E27FC236}">
                  <a16:creationId xmlns:a16="http://schemas.microsoft.com/office/drawing/2014/main" id="{13B86617-4353-46AD-97C4-7F02A1BA1B80}"/>
                </a:ext>
              </a:extLst>
            </p:cNvPr>
            <p:cNvSpPr/>
            <p:nvPr/>
          </p:nvSpPr>
          <p:spPr>
            <a:xfrm>
              <a:off x="2577480" y="6091574"/>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a:solidFill>
                  <a:schemeClr val="tx1"/>
                </a:solidFill>
              </a:endParaRPr>
            </a:p>
          </p:txBody>
        </p:sp>
        <p:sp>
          <p:nvSpPr>
            <p:cNvPr id="12" name="Eingekerbter Richtungspfeil 25">
              <a:extLst>
                <a:ext uri="{FF2B5EF4-FFF2-40B4-BE49-F238E27FC236}">
                  <a16:creationId xmlns:a16="http://schemas.microsoft.com/office/drawing/2014/main" id="{40D0FAF6-EB9E-4EEF-BCBE-972523E34CB7}"/>
                </a:ext>
              </a:extLst>
            </p:cNvPr>
            <p:cNvSpPr/>
            <p:nvPr/>
          </p:nvSpPr>
          <p:spPr>
            <a:xfrm>
              <a:off x="4269488" y="6091575"/>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a:solidFill>
                  <a:schemeClr val="tx1"/>
                </a:solidFill>
              </a:endParaRPr>
            </a:p>
          </p:txBody>
        </p:sp>
        <p:sp>
          <p:nvSpPr>
            <p:cNvPr id="13" name="Textfeld 12">
              <a:extLst>
                <a:ext uri="{FF2B5EF4-FFF2-40B4-BE49-F238E27FC236}">
                  <a16:creationId xmlns:a16="http://schemas.microsoft.com/office/drawing/2014/main" id="{6910B1B0-7848-461D-A8EE-494297AF2C2C}"/>
                </a:ext>
              </a:extLst>
            </p:cNvPr>
            <p:cNvSpPr txBox="1"/>
            <p:nvPr/>
          </p:nvSpPr>
          <p:spPr>
            <a:xfrm>
              <a:off x="4788024" y="6032324"/>
              <a:ext cx="780503"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de-DE" altLang="zh-CN" sz="1600" b="1" dirty="0"/>
                <a:t>Interface</a:t>
              </a:r>
              <a:endParaRPr lang="en-US" sz="1600" b="1" dirty="0"/>
            </a:p>
          </p:txBody>
        </p:sp>
        <p:sp>
          <p:nvSpPr>
            <p:cNvPr id="14" name="Eingekerbter Richtungspfeil 27">
              <a:extLst>
                <a:ext uri="{FF2B5EF4-FFF2-40B4-BE49-F238E27FC236}">
                  <a16:creationId xmlns:a16="http://schemas.microsoft.com/office/drawing/2014/main" id="{C8C6383D-EFF4-4F8F-B7E7-55AA85D1E860}"/>
                </a:ext>
              </a:extLst>
            </p:cNvPr>
            <p:cNvSpPr/>
            <p:nvPr/>
          </p:nvSpPr>
          <p:spPr>
            <a:xfrm>
              <a:off x="7320057" y="6091577"/>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a:solidFill>
                  <a:schemeClr val="tx1"/>
                </a:solidFill>
              </a:endParaRPr>
            </a:p>
          </p:txBody>
        </p:sp>
        <p:cxnSp>
          <p:nvCxnSpPr>
            <p:cNvPr id="15" name="Gerade Verbindung 28">
              <a:extLst>
                <a:ext uri="{FF2B5EF4-FFF2-40B4-BE49-F238E27FC236}">
                  <a16:creationId xmlns:a16="http://schemas.microsoft.com/office/drawing/2014/main" id="{BE0E1948-1999-44A0-B261-866A1DF5995B}"/>
                </a:ext>
              </a:extLst>
            </p:cNvPr>
            <p:cNvCxnSpPr/>
            <p:nvPr/>
          </p:nvCxnSpPr>
          <p:spPr>
            <a:xfrm>
              <a:off x="25400" y="5986694"/>
              <a:ext cx="9072000" cy="1588"/>
            </a:xfrm>
            <a:prstGeom prst="line">
              <a:avLst/>
            </a:prstGeom>
            <a:ln w="41275">
              <a:solidFill>
                <a:schemeClr val="accent3">
                  <a:lumMod val="85000"/>
                </a:schemeClr>
              </a:solidFill>
            </a:ln>
          </p:spPr>
          <p:style>
            <a:lnRef idx="1">
              <a:schemeClr val="accent1"/>
            </a:lnRef>
            <a:fillRef idx="0">
              <a:schemeClr val="accent1"/>
            </a:fillRef>
            <a:effectRef idx="0">
              <a:schemeClr val="accent1"/>
            </a:effectRef>
            <a:fontRef idx="minor">
              <a:schemeClr val="tx1"/>
            </a:fontRef>
          </p:style>
        </p:cxnSp>
        <p:sp>
          <p:nvSpPr>
            <p:cNvPr id="16" name="Eingekerbter Richtungspfeil 29">
              <a:extLst>
                <a:ext uri="{FF2B5EF4-FFF2-40B4-BE49-F238E27FC236}">
                  <a16:creationId xmlns:a16="http://schemas.microsoft.com/office/drawing/2014/main" id="{A4600029-E40B-4FAC-BDEA-4C82CFF469F9}"/>
                </a:ext>
              </a:extLst>
            </p:cNvPr>
            <p:cNvSpPr/>
            <p:nvPr/>
          </p:nvSpPr>
          <p:spPr>
            <a:xfrm>
              <a:off x="5925672" y="6091576"/>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a:solidFill>
                  <a:schemeClr val="tx1"/>
                </a:solidFill>
              </a:endParaRPr>
            </a:p>
          </p:txBody>
        </p:sp>
      </p:grpSp>
      <p:pic>
        <p:nvPicPr>
          <p:cNvPr id="17" name="Picture 16">
            <a:extLst>
              <a:ext uri="{FF2B5EF4-FFF2-40B4-BE49-F238E27FC236}">
                <a16:creationId xmlns:a16="http://schemas.microsoft.com/office/drawing/2014/main" id="{CA0D71BC-D0A3-444E-8190-FBF3538937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702" y="6381328"/>
            <a:ext cx="11767985" cy="469900"/>
          </a:xfrm>
          <a:prstGeom prst="rect">
            <a:avLst/>
          </a:prstGeom>
        </p:spPr>
      </p:pic>
      <p:sp>
        <p:nvSpPr>
          <p:cNvPr id="21" name="Rectangle 3">
            <a:extLst>
              <a:ext uri="{FF2B5EF4-FFF2-40B4-BE49-F238E27FC236}">
                <a16:creationId xmlns:a16="http://schemas.microsoft.com/office/drawing/2014/main" id="{BAD6573A-8DA2-7A49-B935-31AFD646FCAF}"/>
              </a:ext>
            </a:extLst>
          </p:cNvPr>
          <p:cNvSpPr>
            <a:spLocks noChangeArrowheads="1"/>
          </p:cNvSpPr>
          <p:nvPr/>
        </p:nvSpPr>
        <p:spPr bwMode="auto">
          <a:xfrm>
            <a:off x="9182899" y="5054086"/>
            <a:ext cx="1489947" cy="620713"/>
          </a:xfrm>
          <a:prstGeom prst="rect">
            <a:avLst/>
          </a:prstGeom>
          <a:noFill/>
          <a:ln w="9525">
            <a:noFill/>
            <a:miter lim="800000"/>
            <a:headEnd/>
            <a:tailEnd/>
          </a:ln>
        </p:spPr>
        <p:txBody>
          <a:bodyPr lIns="0" tIns="0" rIns="0" bIns="0"/>
          <a:lstStyle/>
          <a:p>
            <a:r>
              <a:rPr lang="de-DE" altLang="zh-CN" sz="1600" dirty="0" err="1"/>
              <a:t>Fig</a:t>
            </a:r>
            <a:r>
              <a:rPr lang="de-DE" altLang="zh-CN" sz="1600" dirty="0"/>
              <a:t>:</a:t>
            </a:r>
            <a:r>
              <a:rPr lang="zh-CN" altLang="de-DE" sz="1600" dirty="0"/>
              <a:t> </a:t>
            </a:r>
            <a:r>
              <a:rPr lang="de-DE" altLang="zh-CN" sz="1600" dirty="0"/>
              <a:t>Mock-</a:t>
            </a:r>
            <a:r>
              <a:rPr lang="de-DE" altLang="zh-CN" sz="1600" dirty="0" err="1"/>
              <a:t>up</a:t>
            </a:r>
            <a:r>
              <a:rPr lang="zh-CN" altLang="de-DE" sz="1600" dirty="0"/>
              <a:t> </a:t>
            </a:r>
            <a:r>
              <a:rPr lang="de-DE" altLang="zh-CN" sz="1600" dirty="0" err="1"/>
              <a:t>of</a:t>
            </a:r>
            <a:r>
              <a:rPr lang="zh-CN" altLang="de-DE" sz="1600" dirty="0"/>
              <a:t> </a:t>
            </a:r>
            <a:r>
              <a:rPr lang="de-DE" altLang="zh-CN" sz="1600" dirty="0" err="1"/>
              <a:t>the</a:t>
            </a:r>
            <a:r>
              <a:rPr lang="zh-CN" altLang="de-DE" sz="1600" dirty="0"/>
              <a:t> </a:t>
            </a:r>
            <a:r>
              <a:rPr lang="de-DE" altLang="zh-CN" sz="1600" dirty="0" err="1"/>
              <a:t>interface</a:t>
            </a:r>
            <a:endParaRPr lang="de-DE" sz="1600" dirty="0"/>
          </a:p>
        </p:txBody>
      </p:sp>
      <p:pic>
        <p:nvPicPr>
          <p:cNvPr id="20" name="Picture 19">
            <a:extLst>
              <a:ext uri="{FF2B5EF4-FFF2-40B4-BE49-F238E27FC236}">
                <a16:creationId xmlns:a16="http://schemas.microsoft.com/office/drawing/2014/main" id="{D0F12A1A-62D2-B144-898D-71EC5770B5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5501" y="116632"/>
            <a:ext cx="8458811" cy="5703217"/>
          </a:xfrm>
          <a:prstGeom prst="rect">
            <a:avLst/>
          </a:prstGeom>
        </p:spPr>
      </p:pic>
    </p:spTree>
    <p:extLst>
      <p:ext uri="{BB962C8B-B14F-4D97-AF65-F5344CB8AC3E}">
        <p14:creationId xmlns:p14="http://schemas.microsoft.com/office/powerpoint/2010/main" val="1609771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de-DE" altLang="zh-CN" dirty="0"/>
              <a:t>Interface</a:t>
            </a:r>
            <a:r>
              <a:rPr lang="zh-CN" altLang="de-DE" dirty="0"/>
              <a:t> </a:t>
            </a:r>
            <a:r>
              <a:rPr lang="de-DE" altLang="zh-CN" dirty="0"/>
              <a:t>–</a:t>
            </a:r>
            <a:r>
              <a:rPr lang="zh-CN" altLang="de-DE" dirty="0"/>
              <a:t> </a:t>
            </a:r>
            <a:r>
              <a:rPr lang="de-DE" altLang="zh-CN" dirty="0" err="1"/>
              <a:t>Visualization</a:t>
            </a:r>
            <a:r>
              <a:rPr lang="zh-CN" altLang="de-DE" dirty="0"/>
              <a:t> </a:t>
            </a:r>
            <a:r>
              <a:rPr lang="de-DE" altLang="zh-CN" dirty="0" err="1"/>
              <a:t>Methods</a:t>
            </a:r>
            <a:endParaRPr lang="de-DE" dirty="0"/>
          </a:p>
        </p:txBody>
      </p:sp>
      <p:sp>
        <p:nvSpPr>
          <p:cNvPr id="29699" name="Rectangle 3"/>
          <p:cNvSpPr>
            <a:spLocks noGrp="1" noChangeArrowheads="1"/>
          </p:cNvSpPr>
          <p:nvPr>
            <p:ph type="body" idx="1"/>
          </p:nvPr>
        </p:nvSpPr>
        <p:spPr>
          <a:xfrm>
            <a:off x="522818" y="1037998"/>
            <a:ext cx="11142133" cy="4983290"/>
          </a:xfrm>
        </p:spPr>
        <p:txBody>
          <a:bodyPr/>
          <a:lstStyle/>
          <a:p>
            <a:r>
              <a:rPr lang="de-DE" altLang="zh-CN" sz="2400" dirty="0" err="1"/>
              <a:t>Heatmap</a:t>
            </a:r>
            <a:r>
              <a:rPr lang="de-DE" altLang="zh-CN" sz="2400" dirty="0"/>
              <a:t>:</a:t>
            </a:r>
            <a:r>
              <a:rPr lang="zh-CN" altLang="de-DE" sz="2400" dirty="0"/>
              <a:t> </a:t>
            </a:r>
            <a:r>
              <a:rPr lang="de-DE" sz="2400" dirty="0"/>
              <a:t>variables </a:t>
            </a:r>
            <a:r>
              <a:rPr lang="de-DE" sz="2400" dirty="0" err="1"/>
              <a:t>with</a:t>
            </a:r>
            <a:r>
              <a:rPr lang="de-DE" sz="2400" dirty="0"/>
              <a:t> strong </a:t>
            </a:r>
            <a:r>
              <a:rPr lang="de-DE" sz="2400" dirty="0" err="1"/>
              <a:t>correlation</a:t>
            </a:r>
            <a:r>
              <a:rPr lang="de-DE" sz="2400" dirty="0"/>
              <a:t> (high </a:t>
            </a:r>
            <a:r>
              <a:rPr lang="de-DE" sz="2400" dirty="0" err="1"/>
              <a:t>values</a:t>
            </a:r>
            <a:r>
              <a:rPr lang="de-DE" sz="2400" dirty="0"/>
              <a:t>) </a:t>
            </a:r>
            <a:r>
              <a:rPr lang="de-DE" sz="2400" dirty="0" err="1"/>
              <a:t>are</a:t>
            </a:r>
            <a:r>
              <a:rPr lang="de-DE" sz="2400" dirty="0"/>
              <a:t> </a:t>
            </a:r>
            <a:r>
              <a:rPr lang="de-DE" sz="2400" dirty="0" err="1"/>
              <a:t>printed</a:t>
            </a:r>
            <a:r>
              <a:rPr lang="de-DE" sz="2400" dirty="0"/>
              <a:t> in </a:t>
            </a:r>
            <a:r>
              <a:rPr lang="de-DE" sz="2400" dirty="0" err="1"/>
              <a:t>dark</a:t>
            </a:r>
            <a:r>
              <a:rPr lang="de-DE" sz="2400" dirty="0"/>
              <a:t> </a:t>
            </a:r>
            <a:r>
              <a:rPr lang="de-DE" sz="2400" dirty="0" err="1"/>
              <a:t>colour</a:t>
            </a:r>
            <a:r>
              <a:rPr lang="de-DE" sz="2400" dirty="0"/>
              <a:t> </a:t>
            </a:r>
            <a:r>
              <a:rPr lang="de-DE" sz="2400" dirty="0" err="1"/>
              <a:t>and</a:t>
            </a:r>
            <a:r>
              <a:rPr lang="de-DE" sz="2400" dirty="0"/>
              <a:t> </a:t>
            </a:r>
            <a:r>
              <a:rPr lang="de-DE" sz="2400" dirty="0" err="1"/>
              <a:t>those</a:t>
            </a:r>
            <a:r>
              <a:rPr lang="de-DE" sz="2400" dirty="0"/>
              <a:t> </a:t>
            </a:r>
            <a:r>
              <a:rPr lang="de-DE" sz="2400" dirty="0" err="1"/>
              <a:t>with</a:t>
            </a:r>
            <a:r>
              <a:rPr lang="de-DE" sz="2400" dirty="0"/>
              <a:t> </a:t>
            </a:r>
            <a:r>
              <a:rPr lang="de-DE" sz="2400" dirty="0" err="1"/>
              <a:t>low</a:t>
            </a:r>
            <a:r>
              <a:rPr lang="de-DE" sz="2400" dirty="0"/>
              <a:t> </a:t>
            </a:r>
            <a:r>
              <a:rPr lang="de-DE" sz="2400" dirty="0" err="1"/>
              <a:t>correlation</a:t>
            </a:r>
            <a:r>
              <a:rPr lang="de-DE" sz="2400" dirty="0"/>
              <a:t> </a:t>
            </a:r>
            <a:r>
              <a:rPr lang="de-DE" sz="2400" dirty="0" err="1"/>
              <a:t>are</a:t>
            </a:r>
            <a:r>
              <a:rPr lang="de-DE" sz="2400" dirty="0"/>
              <a:t> in light </a:t>
            </a:r>
            <a:r>
              <a:rPr lang="de-DE" sz="2400" dirty="0" err="1"/>
              <a:t>colour</a:t>
            </a:r>
            <a:endParaRPr lang="de-DE" sz="2400" dirty="0"/>
          </a:p>
        </p:txBody>
      </p:sp>
      <p:grpSp>
        <p:nvGrpSpPr>
          <p:cNvPr id="4" name="Gruppieren 21">
            <a:extLst>
              <a:ext uri="{FF2B5EF4-FFF2-40B4-BE49-F238E27FC236}">
                <a16:creationId xmlns:a16="http://schemas.microsoft.com/office/drawing/2014/main" id="{AA131601-72E5-4228-A286-1E3E6D78B764}"/>
              </a:ext>
            </a:extLst>
          </p:cNvPr>
          <p:cNvGrpSpPr/>
          <p:nvPr/>
        </p:nvGrpSpPr>
        <p:grpSpPr>
          <a:xfrm>
            <a:off x="96000" y="5866557"/>
            <a:ext cx="12096000" cy="399396"/>
            <a:chOff x="25400" y="5986694"/>
            <a:chExt cx="9072000" cy="299547"/>
          </a:xfrm>
        </p:grpSpPr>
        <p:sp>
          <p:nvSpPr>
            <p:cNvPr id="5" name="Textfeld 13">
              <a:extLst>
                <a:ext uri="{FF2B5EF4-FFF2-40B4-BE49-F238E27FC236}">
                  <a16:creationId xmlns:a16="http://schemas.microsoft.com/office/drawing/2014/main" id="{2BCE988F-F02A-4D6D-B2E3-D098FA90D670}"/>
                </a:ext>
              </a:extLst>
            </p:cNvPr>
            <p:cNvSpPr txBox="1"/>
            <p:nvPr/>
          </p:nvSpPr>
          <p:spPr>
            <a:xfrm>
              <a:off x="1493183" y="6032322"/>
              <a:ext cx="950901"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de-DE" altLang="zh-CN" sz="1600" dirty="0" err="1"/>
                <a:t>Challenges</a:t>
              </a:r>
              <a:endParaRPr lang="en-US" sz="1600" dirty="0"/>
            </a:p>
          </p:txBody>
        </p:sp>
        <p:sp>
          <p:nvSpPr>
            <p:cNvPr id="6" name="Textfeld 14">
              <a:extLst>
                <a:ext uri="{FF2B5EF4-FFF2-40B4-BE49-F238E27FC236}">
                  <a16:creationId xmlns:a16="http://schemas.microsoft.com/office/drawing/2014/main" id="{C8E64975-DD4E-484D-9EF4-CB11AB9E264F}"/>
                </a:ext>
              </a:extLst>
            </p:cNvPr>
            <p:cNvSpPr txBox="1"/>
            <p:nvPr/>
          </p:nvSpPr>
          <p:spPr>
            <a:xfrm>
              <a:off x="6282440" y="6032325"/>
              <a:ext cx="855042"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1600" dirty="0"/>
                <a:t>Evaluation</a:t>
              </a:r>
            </a:p>
          </p:txBody>
        </p:sp>
        <p:sp>
          <p:nvSpPr>
            <p:cNvPr id="7" name="Textfeld 6">
              <a:extLst>
                <a:ext uri="{FF2B5EF4-FFF2-40B4-BE49-F238E27FC236}">
                  <a16:creationId xmlns:a16="http://schemas.microsoft.com/office/drawing/2014/main" id="{5B1D65DE-7E84-4D4A-AD1F-FC54B535CB1E}"/>
                </a:ext>
              </a:extLst>
            </p:cNvPr>
            <p:cNvSpPr txBox="1"/>
            <p:nvPr/>
          </p:nvSpPr>
          <p:spPr>
            <a:xfrm>
              <a:off x="3028301" y="6032323"/>
              <a:ext cx="1067456"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1600" dirty="0"/>
                <a:t>Related Work</a:t>
              </a:r>
            </a:p>
          </p:txBody>
        </p:sp>
        <p:sp>
          <p:nvSpPr>
            <p:cNvPr id="8" name="Textfeld 7">
              <a:extLst>
                <a:ext uri="{FF2B5EF4-FFF2-40B4-BE49-F238E27FC236}">
                  <a16:creationId xmlns:a16="http://schemas.microsoft.com/office/drawing/2014/main" id="{8544E219-3395-4D35-AB47-83E797162EF8}"/>
                </a:ext>
              </a:extLst>
            </p:cNvPr>
            <p:cNvSpPr txBox="1"/>
            <p:nvPr/>
          </p:nvSpPr>
          <p:spPr>
            <a:xfrm>
              <a:off x="7763010" y="6032321"/>
              <a:ext cx="1278028"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600" dirty="0"/>
                <a:t>Summary</a:t>
              </a:r>
            </a:p>
          </p:txBody>
        </p:sp>
        <p:sp>
          <p:nvSpPr>
            <p:cNvPr id="9" name="Textfeld 8">
              <a:extLst>
                <a:ext uri="{FF2B5EF4-FFF2-40B4-BE49-F238E27FC236}">
                  <a16:creationId xmlns:a16="http://schemas.microsoft.com/office/drawing/2014/main" id="{852888F9-9852-4482-8D86-9D678EB085AD}"/>
                </a:ext>
              </a:extLst>
            </p:cNvPr>
            <p:cNvSpPr txBox="1"/>
            <p:nvPr/>
          </p:nvSpPr>
          <p:spPr>
            <a:xfrm>
              <a:off x="179512" y="6032321"/>
              <a:ext cx="955711"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600" dirty="0"/>
                <a:t>Motivation</a:t>
              </a:r>
            </a:p>
          </p:txBody>
        </p:sp>
        <p:sp>
          <p:nvSpPr>
            <p:cNvPr id="10" name="Eingekerbter Richtungspfeil 23">
              <a:extLst>
                <a:ext uri="{FF2B5EF4-FFF2-40B4-BE49-F238E27FC236}">
                  <a16:creationId xmlns:a16="http://schemas.microsoft.com/office/drawing/2014/main" id="{C005311E-133F-493F-BFFC-C169B3CA8A86}"/>
                </a:ext>
              </a:extLst>
            </p:cNvPr>
            <p:cNvSpPr/>
            <p:nvPr/>
          </p:nvSpPr>
          <p:spPr>
            <a:xfrm>
              <a:off x="1234955" y="6091573"/>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dirty="0">
                <a:solidFill>
                  <a:schemeClr val="tx1"/>
                </a:solidFill>
              </a:endParaRPr>
            </a:p>
          </p:txBody>
        </p:sp>
        <p:sp>
          <p:nvSpPr>
            <p:cNvPr id="11" name="Eingekerbter Richtungspfeil 24">
              <a:extLst>
                <a:ext uri="{FF2B5EF4-FFF2-40B4-BE49-F238E27FC236}">
                  <a16:creationId xmlns:a16="http://schemas.microsoft.com/office/drawing/2014/main" id="{13B86617-4353-46AD-97C4-7F02A1BA1B80}"/>
                </a:ext>
              </a:extLst>
            </p:cNvPr>
            <p:cNvSpPr/>
            <p:nvPr/>
          </p:nvSpPr>
          <p:spPr>
            <a:xfrm>
              <a:off x="2577480" y="6091574"/>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a:solidFill>
                  <a:schemeClr val="tx1"/>
                </a:solidFill>
              </a:endParaRPr>
            </a:p>
          </p:txBody>
        </p:sp>
        <p:sp>
          <p:nvSpPr>
            <p:cNvPr id="12" name="Eingekerbter Richtungspfeil 25">
              <a:extLst>
                <a:ext uri="{FF2B5EF4-FFF2-40B4-BE49-F238E27FC236}">
                  <a16:creationId xmlns:a16="http://schemas.microsoft.com/office/drawing/2014/main" id="{40D0FAF6-EB9E-4EEF-BCBE-972523E34CB7}"/>
                </a:ext>
              </a:extLst>
            </p:cNvPr>
            <p:cNvSpPr/>
            <p:nvPr/>
          </p:nvSpPr>
          <p:spPr>
            <a:xfrm>
              <a:off x="4269488" y="6091575"/>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a:solidFill>
                  <a:schemeClr val="tx1"/>
                </a:solidFill>
              </a:endParaRPr>
            </a:p>
          </p:txBody>
        </p:sp>
        <p:sp>
          <p:nvSpPr>
            <p:cNvPr id="13" name="Textfeld 12">
              <a:extLst>
                <a:ext uri="{FF2B5EF4-FFF2-40B4-BE49-F238E27FC236}">
                  <a16:creationId xmlns:a16="http://schemas.microsoft.com/office/drawing/2014/main" id="{6910B1B0-7848-461D-A8EE-494297AF2C2C}"/>
                </a:ext>
              </a:extLst>
            </p:cNvPr>
            <p:cNvSpPr txBox="1"/>
            <p:nvPr/>
          </p:nvSpPr>
          <p:spPr>
            <a:xfrm>
              <a:off x="4788024" y="6032324"/>
              <a:ext cx="780503" cy="25391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de-DE" altLang="zh-CN" sz="1600" b="1" dirty="0"/>
                <a:t>Interface</a:t>
              </a:r>
              <a:endParaRPr lang="en-US" sz="1600" b="1" dirty="0"/>
            </a:p>
          </p:txBody>
        </p:sp>
        <p:sp>
          <p:nvSpPr>
            <p:cNvPr id="14" name="Eingekerbter Richtungspfeil 27">
              <a:extLst>
                <a:ext uri="{FF2B5EF4-FFF2-40B4-BE49-F238E27FC236}">
                  <a16:creationId xmlns:a16="http://schemas.microsoft.com/office/drawing/2014/main" id="{C8C6383D-EFF4-4F8F-B7E7-55AA85D1E860}"/>
                </a:ext>
              </a:extLst>
            </p:cNvPr>
            <p:cNvSpPr/>
            <p:nvPr/>
          </p:nvSpPr>
          <p:spPr>
            <a:xfrm>
              <a:off x="7320057" y="6091577"/>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a:solidFill>
                  <a:schemeClr val="tx1"/>
                </a:solidFill>
              </a:endParaRPr>
            </a:p>
          </p:txBody>
        </p:sp>
        <p:cxnSp>
          <p:nvCxnSpPr>
            <p:cNvPr id="15" name="Gerade Verbindung 28">
              <a:extLst>
                <a:ext uri="{FF2B5EF4-FFF2-40B4-BE49-F238E27FC236}">
                  <a16:creationId xmlns:a16="http://schemas.microsoft.com/office/drawing/2014/main" id="{BE0E1948-1999-44A0-B261-866A1DF5995B}"/>
                </a:ext>
              </a:extLst>
            </p:cNvPr>
            <p:cNvCxnSpPr/>
            <p:nvPr/>
          </p:nvCxnSpPr>
          <p:spPr>
            <a:xfrm>
              <a:off x="25400" y="5986694"/>
              <a:ext cx="9072000" cy="1588"/>
            </a:xfrm>
            <a:prstGeom prst="line">
              <a:avLst/>
            </a:prstGeom>
            <a:ln w="41275">
              <a:solidFill>
                <a:schemeClr val="accent3">
                  <a:lumMod val="85000"/>
                </a:schemeClr>
              </a:solidFill>
            </a:ln>
          </p:spPr>
          <p:style>
            <a:lnRef idx="1">
              <a:schemeClr val="accent1"/>
            </a:lnRef>
            <a:fillRef idx="0">
              <a:schemeClr val="accent1"/>
            </a:fillRef>
            <a:effectRef idx="0">
              <a:schemeClr val="accent1"/>
            </a:effectRef>
            <a:fontRef idx="minor">
              <a:schemeClr val="tx1"/>
            </a:fontRef>
          </p:style>
        </p:cxnSp>
        <p:sp>
          <p:nvSpPr>
            <p:cNvPr id="16" name="Eingekerbter Richtungspfeil 29">
              <a:extLst>
                <a:ext uri="{FF2B5EF4-FFF2-40B4-BE49-F238E27FC236}">
                  <a16:creationId xmlns:a16="http://schemas.microsoft.com/office/drawing/2014/main" id="{A4600029-E40B-4FAC-BDEA-4C82CFF469F9}"/>
                </a:ext>
              </a:extLst>
            </p:cNvPr>
            <p:cNvSpPr/>
            <p:nvPr/>
          </p:nvSpPr>
          <p:spPr>
            <a:xfrm>
              <a:off x="5925672" y="6091576"/>
              <a:ext cx="158496" cy="158496"/>
            </a:xfrm>
            <a:prstGeom prst="chevr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de-DE">
                <a:solidFill>
                  <a:schemeClr val="tx1"/>
                </a:solidFill>
              </a:endParaRPr>
            </a:p>
          </p:txBody>
        </p:sp>
      </p:grpSp>
      <p:pic>
        <p:nvPicPr>
          <p:cNvPr id="17" name="Picture 16">
            <a:extLst>
              <a:ext uri="{FF2B5EF4-FFF2-40B4-BE49-F238E27FC236}">
                <a16:creationId xmlns:a16="http://schemas.microsoft.com/office/drawing/2014/main" id="{CA0D71BC-D0A3-444E-8190-FBF3538937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702" y="6381328"/>
            <a:ext cx="11767985" cy="469900"/>
          </a:xfrm>
          <a:prstGeom prst="rect">
            <a:avLst/>
          </a:prstGeom>
        </p:spPr>
      </p:pic>
      <p:sp>
        <p:nvSpPr>
          <p:cNvPr id="26" name="Rectangle 3">
            <a:extLst>
              <a:ext uri="{FF2B5EF4-FFF2-40B4-BE49-F238E27FC236}">
                <a16:creationId xmlns:a16="http://schemas.microsoft.com/office/drawing/2014/main" id="{DE27E346-3A5A-B14B-849F-16AD140DE70A}"/>
              </a:ext>
            </a:extLst>
          </p:cNvPr>
          <p:cNvSpPr>
            <a:spLocks noChangeArrowheads="1"/>
          </p:cNvSpPr>
          <p:nvPr/>
        </p:nvSpPr>
        <p:spPr bwMode="auto">
          <a:xfrm>
            <a:off x="6831485" y="5148705"/>
            <a:ext cx="2105853" cy="620713"/>
          </a:xfrm>
          <a:prstGeom prst="rect">
            <a:avLst/>
          </a:prstGeom>
          <a:noFill/>
          <a:ln w="9525">
            <a:noFill/>
            <a:miter lim="800000"/>
            <a:headEnd/>
            <a:tailEnd/>
          </a:ln>
        </p:spPr>
        <p:txBody>
          <a:bodyPr lIns="0" tIns="0" rIns="0" bIns="0"/>
          <a:lstStyle/>
          <a:p>
            <a:r>
              <a:rPr lang="de-DE" altLang="zh-CN" sz="1600" dirty="0" err="1"/>
              <a:t>Fig</a:t>
            </a:r>
            <a:r>
              <a:rPr lang="de-DE" altLang="zh-CN" sz="1600" dirty="0"/>
              <a:t>:</a:t>
            </a:r>
            <a:r>
              <a:rPr lang="zh-CN" altLang="de-DE" sz="1600" dirty="0"/>
              <a:t> </a:t>
            </a:r>
            <a:r>
              <a:rPr lang="de-DE" sz="1600" dirty="0" err="1"/>
              <a:t>Heatmap</a:t>
            </a:r>
            <a:r>
              <a:rPr lang="de-DE" sz="1600" dirty="0"/>
              <a:t> </a:t>
            </a:r>
            <a:r>
              <a:rPr lang="de-DE" sz="1600" dirty="0" err="1"/>
              <a:t>of</a:t>
            </a:r>
            <a:r>
              <a:rPr lang="de-DE" sz="1600" dirty="0"/>
              <a:t> </a:t>
            </a:r>
            <a:r>
              <a:rPr lang="de-DE" sz="1600" dirty="0" err="1"/>
              <a:t>the</a:t>
            </a:r>
            <a:r>
              <a:rPr lang="de-DE" sz="1600" dirty="0"/>
              <a:t> Data Set </a:t>
            </a:r>
            <a:r>
              <a:rPr lang="de-DE" sz="1600" dirty="0" err="1"/>
              <a:t>Mtcars</a:t>
            </a:r>
            <a:r>
              <a:rPr lang="de-DE" sz="1600" dirty="0"/>
              <a:t> </a:t>
            </a:r>
          </a:p>
        </p:txBody>
      </p:sp>
      <p:pic>
        <p:nvPicPr>
          <p:cNvPr id="25" name="Picture 24">
            <a:extLst>
              <a:ext uri="{FF2B5EF4-FFF2-40B4-BE49-F238E27FC236}">
                <a16:creationId xmlns:a16="http://schemas.microsoft.com/office/drawing/2014/main" id="{A703292F-2F31-024C-A379-63102FFEC0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1664" y="1829350"/>
            <a:ext cx="3726044" cy="3979517"/>
          </a:xfrm>
          <a:prstGeom prst="rect">
            <a:avLst/>
          </a:prstGeom>
        </p:spPr>
      </p:pic>
    </p:spTree>
    <p:extLst>
      <p:ext uri="{BB962C8B-B14F-4D97-AF65-F5344CB8AC3E}">
        <p14:creationId xmlns:p14="http://schemas.microsoft.com/office/powerpoint/2010/main" val="3619630472"/>
      </p:ext>
    </p:extLst>
  </p:cSld>
  <p:clrMapOvr>
    <a:masterClrMapping/>
  </p:clrMapOvr>
</p:sld>
</file>

<file path=ppt/theme/theme1.xml><?xml version="1.0" encoding="utf-8"?>
<a:theme xmlns:a="http://schemas.openxmlformats.org/drawingml/2006/main" name="KIT-Master_16zu9Format">
  <a:themeElements>
    <a:clrScheme name="Standarddesign 1">
      <a:dk1>
        <a:srgbClr val="000000"/>
      </a:dk1>
      <a:lt1>
        <a:srgbClr val="FFFFFF"/>
      </a:lt1>
      <a:dk2>
        <a:srgbClr val="000000"/>
      </a:dk2>
      <a:lt2>
        <a:srgbClr val="D9D9D9"/>
      </a:lt2>
      <a:accent1>
        <a:srgbClr val="009682"/>
      </a:accent1>
      <a:accent2>
        <a:srgbClr val="4664AA"/>
      </a:accent2>
      <a:accent3>
        <a:srgbClr val="FFFFFF"/>
      </a:accent3>
      <a:accent4>
        <a:srgbClr val="000000"/>
      </a:accent4>
      <a:accent5>
        <a:srgbClr val="AAC9C1"/>
      </a:accent5>
      <a:accent6>
        <a:srgbClr val="3F5A9A"/>
      </a:accent6>
      <a:hlink>
        <a:srgbClr val="808080"/>
      </a:hlink>
      <a:folHlink>
        <a:srgbClr val="7D92C3"/>
      </a:folHlink>
    </a:clrScheme>
    <a:fontScheme name="Standard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ndarddesign 1">
        <a:dk1>
          <a:srgbClr val="000000"/>
        </a:dk1>
        <a:lt1>
          <a:srgbClr val="FFFFFF"/>
        </a:lt1>
        <a:dk2>
          <a:srgbClr val="000000"/>
        </a:dk2>
        <a:lt2>
          <a:srgbClr val="D9D9D9"/>
        </a:lt2>
        <a:accent1>
          <a:srgbClr val="009682"/>
        </a:accent1>
        <a:accent2>
          <a:srgbClr val="4664AA"/>
        </a:accent2>
        <a:accent3>
          <a:srgbClr val="FFFFFF"/>
        </a:accent3>
        <a:accent4>
          <a:srgbClr val="000000"/>
        </a:accent4>
        <a:accent5>
          <a:srgbClr val="AAC9C1"/>
        </a:accent5>
        <a:accent6>
          <a:srgbClr val="3F5A9A"/>
        </a:accent6>
        <a:hlink>
          <a:srgbClr val="808080"/>
        </a:hlink>
        <a:folHlink>
          <a:srgbClr val="7D92C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äsentation1" id="{B48AA68F-B887-4F04-8587-4C83C6DD9C2F}" vid="{B8A8D6D8-9724-410A-ACC1-F69B0F77F2D8}"/>
    </a:ext>
  </a:ext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SDQ_Presentation_Template_16_9</Template>
  <TotalTime>23042</TotalTime>
  <Words>2151</Words>
  <Application>Microsoft Macintosh PowerPoint</Application>
  <PresentationFormat>Widescreen</PresentationFormat>
  <Paragraphs>396</Paragraphs>
  <Slides>30</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Cambria Math</vt:lpstr>
      <vt:lpstr>Wingdings</vt:lpstr>
      <vt:lpstr>KIT-Master_16zu9Format</vt:lpstr>
      <vt:lpstr>PowerPoint Presentation</vt:lpstr>
      <vt:lpstr>Outline </vt:lpstr>
      <vt:lpstr>Motivation</vt:lpstr>
      <vt:lpstr>Motivation</vt:lpstr>
      <vt:lpstr>Challenges - 1. Streaming setting</vt:lpstr>
      <vt:lpstr>Challenges - 2.The high-dimensionality </vt:lpstr>
      <vt:lpstr>Related Work – „FEXUM“ [2]</vt:lpstr>
      <vt:lpstr>Interface – Mock-up</vt:lpstr>
      <vt:lpstr>Interface – Visualization Methods</vt:lpstr>
      <vt:lpstr>Interface – Visualization Methods</vt:lpstr>
      <vt:lpstr>Interface – Visualization Methods</vt:lpstr>
      <vt:lpstr>Interface</vt:lpstr>
      <vt:lpstr>Evaluation – Reasearch Questions</vt:lpstr>
      <vt:lpstr>Evaluation – Experimental Settings </vt:lpstr>
      <vt:lpstr>Evaluation – Statics</vt:lpstr>
      <vt:lpstr>Evaluation – Statics</vt:lpstr>
      <vt:lpstr>Evaluation – Statics</vt:lpstr>
      <vt:lpstr>Evaluation</vt:lpstr>
      <vt:lpstr>Evaluation</vt:lpstr>
      <vt:lpstr>Evaluation</vt:lpstr>
      <vt:lpstr>Evaluation</vt:lpstr>
      <vt:lpstr>Evaluation</vt:lpstr>
      <vt:lpstr>Evaluation</vt:lpstr>
      <vt:lpstr>Evaluation</vt:lpstr>
      <vt:lpstr>Evaluation</vt:lpstr>
      <vt:lpstr>Evaluation</vt:lpstr>
      <vt:lpstr>Evaluation – Feedback</vt:lpstr>
      <vt:lpstr>Evaluation – Verbatim</vt:lpstr>
      <vt:lpstr>Summary</vt:lpstr>
      <vt:lpstr>References </vt:lpstr>
    </vt:vector>
  </TitlesOfParts>
  <Company>VIT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Sandro Koch</dc:creator>
  <cp:lastModifiedBy>Yimin Zhang</cp:lastModifiedBy>
  <cp:revision>139</cp:revision>
  <cp:lastPrinted>2019-07-19T09:29:38Z</cp:lastPrinted>
  <dcterms:created xsi:type="dcterms:W3CDTF">2018-04-13T14:20:48Z</dcterms:created>
  <dcterms:modified xsi:type="dcterms:W3CDTF">2019-07-19T10:07:34Z</dcterms:modified>
</cp:coreProperties>
</file>