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7" r:id="rId5"/>
    <p:sldId id="261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811B"/>
    <a:srgbClr val="7F7F7F"/>
    <a:srgbClr val="595959"/>
    <a:srgbClr val="E7E6E6"/>
    <a:srgbClr val="C1C1C1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'Ark1'!$B$1</c:f>
              <c:strCache>
                <c:ptCount val="1"/>
                <c:pt idx="0">
                  <c:v>Properties of a good pull request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effectLst>
              <a:outerShdw blurRad="50800" dist="50800" dir="5400000" sx="4000" sy="4000" algn="ctr" rotWithShape="0">
                <a:srgbClr val="000000">
                  <a:alpha val="43137"/>
                </a:srgbClr>
              </a:outerShdw>
              <a:softEdge rad="0"/>
            </a:effectLst>
          </c:spPr>
          <c:explosion val="4"/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>
                <a:outerShdw blurRad="50800" dist="50800" dir="5400000" sx="4000" sy="4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3-8BAE-4AE0-BA5D-DBB5113294DE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>
                <a:outerShdw blurRad="50800" dist="50800" dir="5400000" sx="4000" sy="4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4-8BAE-4AE0-BA5D-DBB5113294DE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>
                <a:outerShdw blurRad="50800" dist="50800" dir="5400000" sx="4000" sy="4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2-8BAE-4AE0-BA5D-DBB5113294DE}"/>
              </c:ext>
            </c:extLst>
          </c:dPt>
          <c:dLbls>
            <c:dLbl>
              <c:idx val="0"/>
              <c:layout>
                <c:manualLayout>
                  <c:x val="-0.22602036171259848"/>
                  <c:y val="0.1425030362633466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474999999999996"/>
                      <c:h val="0.133195304306391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8BAE-4AE0-BA5D-DBB5113294DE}"/>
                </c:ext>
              </c:extLst>
            </c:dLbl>
            <c:dLbl>
              <c:idx val="1"/>
              <c:layout>
                <c:manualLayout>
                  <c:x val="1.266906628951997E-3"/>
                  <c:y val="-0.1519942507000547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524363730601228"/>
                      <c:h val="0.2057849061765746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8BAE-4AE0-BA5D-DBB5113294DE}"/>
                </c:ext>
              </c:extLst>
            </c:dLbl>
            <c:dLbl>
              <c:idx val="2"/>
              <c:layout>
                <c:manualLayout>
                  <c:x val="0.23984374999999999"/>
                  <c:y val="0.15072821415303797"/>
                </c:manualLayout>
              </c:layout>
              <c:tx>
                <c:rich>
                  <a:bodyPr rot="0" spcFirstLastPara="1" vertOverflow="ellipsis" vert="horz" wrap="square" lIns="0" tIns="19050" rIns="38100" bIns="19050" anchor="ctr" anchorCtr="1">
                    <a:no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0148D0D-E3F6-4C71-98E8-4F408457B289}" type="CATEGORYNAME">
                      <a:rPr lang="en-US" sz="2000" b="1" smtClean="0"/>
                      <a:pPr>
                        <a:defRPr sz="2000" b="1"/>
                      </a:pPr>
                      <a:t>[CATEGORY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0" tIns="19050" rIns="38100" bIns="19050" anchor="ctr" anchorCtr="1">
                  <a:no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687500000000004"/>
                      <c:h val="0.1412109288133040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BAE-4AE0-BA5D-DBB5113294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'Ark1'!$A$2:$A$4</c:f>
              <c:strCache>
                <c:ptCount val="3"/>
                <c:pt idx="0">
                  <c:v>Small changes</c:v>
                </c:pt>
                <c:pt idx="1">
                  <c:v>Single commit</c:v>
                </c:pt>
                <c:pt idx="2">
                  <c:v>Detailed information</c:v>
                </c:pt>
              </c:strCache>
            </c:strRef>
          </c:cat>
          <c:val>
            <c:numRef>
              <c:f>'Ark1'!$B$2:$B$4</c:f>
              <c:numCache>
                <c:formatCode>0%</c:formatCode>
                <c:ptCount val="3"/>
                <c:pt idx="0">
                  <c:v>0.33</c:v>
                </c:pt>
                <c:pt idx="1">
                  <c:v>0.33</c:v>
                </c:pt>
                <c:pt idx="2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AE-4AE0-BA5D-DBB5113294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05.07.2018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662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05.07.2018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510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05.07.2018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491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05.07.2018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518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05.07.2018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1287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05.07.2018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93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05.07.2018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062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05.07.2018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868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05.07.2018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449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05.07.2018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509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05.07.2018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630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309EC-C9BD-435F-9C4D-5DFB0F0F8F19}" type="datetimeFigureOut">
              <a:rPr lang="nb-NO" smtClean="0"/>
              <a:t>05.07.2018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756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2800556" y="979044"/>
          <a:ext cx="6791345" cy="4971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kstSylinder 7"/>
          <p:cNvSpPr txBox="1"/>
          <p:nvPr/>
        </p:nvSpPr>
        <p:spPr>
          <a:xfrm>
            <a:off x="660143" y="828758"/>
            <a:ext cx="52433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Write a clear “What” and “How” commit message. </a:t>
            </a:r>
          </a:p>
          <a:p>
            <a:pPr>
              <a:lnSpc>
                <a:spcPct val="150000"/>
              </a:lnSpc>
            </a:pPr>
            <a:r>
              <a:rPr lang="en-US" dirty="0"/>
              <a:t>Comment on changes to guide the reviewer.</a:t>
            </a:r>
          </a:p>
          <a:p>
            <a:pPr>
              <a:lnSpc>
                <a:spcPct val="150000"/>
              </a:lnSpc>
            </a:pPr>
            <a:r>
              <a:rPr lang="en-US" dirty="0"/>
              <a:t>Name its type/state i.e. WIP, Fix, RFC.</a:t>
            </a:r>
          </a:p>
          <a:p>
            <a:pPr>
              <a:lnSpc>
                <a:spcPct val="150000"/>
              </a:lnSpc>
            </a:pPr>
            <a:r>
              <a:rPr lang="en-US" dirty="0"/>
              <a:t>Give useful titles and descriptions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Welcome feedback and be polite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Provide the purpose of the PR.</a:t>
            </a:r>
          </a:p>
        </p:txBody>
      </p:sp>
      <p:sp>
        <p:nvSpPr>
          <p:cNvPr id="10" name="TekstSylinder 9"/>
          <p:cNvSpPr txBox="1"/>
          <p:nvPr/>
        </p:nvSpPr>
        <p:spPr>
          <a:xfrm>
            <a:off x="3347013" y="5379065"/>
            <a:ext cx="4957011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Squash all commits.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end result is important, not its way. </a:t>
            </a:r>
            <a:endParaRPr lang="nb-NO" dirty="0"/>
          </a:p>
        </p:txBody>
      </p:sp>
      <p:sp>
        <p:nvSpPr>
          <p:cNvPr id="11" name="TekstSylinder 10"/>
          <p:cNvSpPr txBox="1"/>
          <p:nvPr/>
        </p:nvSpPr>
        <p:spPr>
          <a:xfrm>
            <a:off x="8461000" y="1839411"/>
            <a:ext cx="341122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Reviewing a PR is hard.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Speeds up review time.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Single feature is easier to handle.</a:t>
            </a:r>
            <a:endParaRPr lang="nb-NO" dirty="0"/>
          </a:p>
        </p:txBody>
      </p:sp>
      <p:sp>
        <p:nvSpPr>
          <p:cNvPr id="9" name="TextBox 8"/>
          <p:cNvSpPr txBox="1"/>
          <p:nvPr/>
        </p:nvSpPr>
        <p:spPr>
          <a:xfrm>
            <a:off x="10286550" y="5951657"/>
            <a:ext cx="1168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71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7722065" y="1236649"/>
            <a:ext cx="3145871" cy="3111839"/>
          </a:xfrm>
          <a:prstGeom prst="ellipse">
            <a:avLst/>
          </a:prstGeom>
          <a:gradFill flip="none" rotWithShape="0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454553" y="1236649"/>
            <a:ext cx="3145871" cy="3111839"/>
          </a:xfrm>
          <a:prstGeom prst="ellipse">
            <a:avLst/>
          </a:prstGeom>
          <a:gradFill flip="none" rotWithShape="0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187041" y="1236650"/>
            <a:ext cx="3145871" cy="3111839"/>
          </a:xfrm>
          <a:prstGeom prst="ellipse">
            <a:avLst/>
          </a:prstGeom>
          <a:gradFill flip="none" rotWithShape="0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9707" y="1527269"/>
            <a:ext cx="2297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Collect facts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e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xhaustively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6645" y="2490417"/>
            <a:ext cx="2843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Analyze thoroughly. </a:t>
            </a:r>
            <a:r>
              <a:rPr lang="en-US" b="1" dirty="0"/>
              <a:t>Problems are immune to the power of fact-based </a:t>
            </a:r>
            <a:r>
              <a:rPr lang="en-US" b="1" dirty="0" smtClean="0"/>
              <a:t>analysis.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53698" y="1527270"/>
            <a:ext cx="2088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 err="1" smtClean="0">
                <a:solidFill>
                  <a:schemeClr val="accent1">
                    <a:lumMod val="50000"/>
                  </a:schemeClr>
                </a:solidFill>
              </a:rPr>
              <a:t>Structure</a:t>
            </a:r>
            <a:r>
              <a:rPr lang="nb-NO" sz="28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b-NO" sz="2800" b="1" dirty="0" err="1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nb-NO" sz="2800" b="1" dirty="0" err="1" smtClean="0">
                <a:solidFill>
                  <a:schemeClr val="accent1">
                    <a:lumMod val="50000"/>
                  </a:schemeClr>
                </a:solidFill>
              </a:rPr>
              <a:t>horoughly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6193" y="2490417"/>
            <a:ext cx="2843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Structure your information thoroughly and make sure your data mutually exclusive each other.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99418" y="1527269"/>
            <a:ext cx="2088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 err="1" smtClean="0">
                <a:solidFill>
                  <a:schemeClr val="accent2">
                    <a:lumMod val="50000"/>
                  </a:schemeClr>
                </a:solidFill>
              </a:rPr>
              <a:t>Create</a:t>
            </a:r>
            <a:r>
              <a:rPr lang="nb-NO" sz="28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nb-NO" sz="2800" b="1" dirty="0" err="1">
                <a:solidFill>
                  <a:schemeClr val="accent2">
                    <a:lumMod val="50000"/>
                  </a:schemeClr>
                </a:solidFill>
              </a:rPr>
              <a:t>h</a:t>
            </a:r>
            <a:r>
              <a:rPr lang="nb-NO" sz="2800" b="1" dirty="0" err="1" smtClean="0">
                <a:solidFill>
                  <a:schemeClr val="accent2">
                    <a:lumMod val="50000"/>
                  </a:schemeClr>
                </a:solidFill>
              </a:rPr>
              <a:t>ypotheses</a:t>
            </a: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58246" y="2480134"/>
            <a:ext cx="2843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Come up with a hypotheses; otherwise you waste too much time looking for ideas.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18918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600" b="1" dirty="0" smtClean="0"/>
              <a:t>MECE</a:t>
            </a:r>
            <a:endParaRPr lang="en-US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66735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Mutually Exclusive (ME) and Collectively Exhaustive (CE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3076" y="4973315"/>
            <a:ext cx="62809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 </a:t>
            </a:r>
            <a:r>
              <a:rPr lang="en-US" sz="1400" dirty="0"/>
              <a:t>good business message has three attributes; brevity, thoroughness and structure.</a:t>
            </a:r>
          </a:p>
          <a:p>
            <a:r>
              <a:rPr lang="en-US" sz="1400" dirty="0" smtClean="0"/>
              <a:t>Present </a:t>
            </a:r>
            <a:r>
              <a:rPr lang="en-US" sz="1400" dirty="0"/>
              <a:t>your message or data with charts if possible, but not too many.</a:t>
            </a:r>
          </a:p>
          <a:p>
            <a:r>
              <a:rPr lang="en-US" sz="1400" dirty="0" smtClean="0"/>
              <a:t>Let </a:t>
            </a:r>
            <a:r>
              <a:rPr lang="en-US" sz="1400" dirty="0"/>
              <a:t>the participants know that you are active listening. Take notes, always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30924" y="4603983"/>
            <a:ext cx="60749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How to communicate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11916" y="4603983"/>
            <a:ext cx="500711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Expectations of </a:t>
            </a:r>
            <a:r>
              <a:rPr lang="en-US" dirty="0" smtClean="0"/>
              <a:t>you.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74069" y="4978106"/>
            <a:ext cx="51395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Know </a:t>
            </a:r>
            <a:r>
              <a:rPr lang="en-US" sz="1400" dirty="0"/>
              <a:t>your solution thoroughly that you can explain it in 30 seconds.</a:t>
            </a:r>
          </a:p>
          <a:p>
            <a:r>
              <a:rPr lang="en-US" sz="1400" dirty="0" smtClean="0"/>
              <a:t>Businesspeople </a:t>
            </a:r>
            <a:r>
              <a:rPr lang="en-US" sz="1400" dirty="0"/>
              <a:t>and organizations accept only perfection.</a:t>
            </a:r>
          </a:p>
          <a:p>
            <a:r>
              <a:rPr lang="en-US" sz="1400" dirty="0" smtClean="0"/>
              <a:t>It's </a:t>
            </a:r>
            <a:r>
              <a:rPr lang="en-US" sz="1400" dirty="0"/>
              <a:t>said that you are only as good as your last study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30924" y="5721561"/>
            <a:ext cx="112881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Other things.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3076" y="6100475"/>
            <a:ext cx="990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Ask yourself at the end of the day, what are the three most important things I learned today. Put them down in a chart or two.</a:t>
            </a:r>
          </a:p>
          <a:p>
            <a:r>
              <a:rPr lang="en-US" sz="1400" dirty="0"/>
              <a:t>Look for best practice.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687574" y="6344807"/>
            <a:ext cx="1168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66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298455" y="2720771"/>
            <a:ext cx="8030578" cy="0"/>
          </a:xfrm>
          <a:prstGeom prst="straightConnector1">
            <a:avLst/>
          </a:prstGeom>
          <a:ln w="28575">
            <a:solidFill>
              <a:srgbClr val="A2A1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675" y="1635130"/>
            <a:ext cx="1031001" cy="1393245"/>
          </a:xfrm>
          <a:prstGeom prst="rect">
            <a:avLst/>
          </a:prstGeom>
          <a:noFill/>
        </p:spPr>
      </p:pic>
      <p:sp>
        <p:nvSpPr>
          <p:cNvPr id="10" name="Oval 9"/>
          <p:cNvSpPr/>
          <p:nvPr/>
        </p:nvSpPr>
        <p:spPr>
          <a:xfrm>
            <a:off x="3232358" y="2112580"/>
            <a:ext cx="772086" cy="756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127" y="1635130"/>
            <a:ext cx="1031001" cy="1393245"/>
          </a:xfrm>
          <a:prstGeom prst="rect">
            <a:avLst/>
          </a:prstGeom>
          <a:noFill/>
        </p:spPr>
      </p:pic>
      <p:sp>
        <p:nvSpPr>
          <p:cNvPr id="12" name="Oval 11"/>
          <p:cNvSpPr/>
          <p:nvPr/>
        </p:nvSpPr>
        <p:spPr>
          <a:xfrm>
            <a:off x="5941810" y="2112580"/>
            <a:ext cx="772086" cy="756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579" y="1635130"/>
            <a:ext cx="1031001" cy="1393245"/>
          </a:xfrm>
          <a:prstGeom prst="rect">
            <a:avLst/>
          </a:prstGeom>
          <a:noFill/>
        </p:spPr>
      </p:pic>
      <p:sp>
        <p:nvSpPr>
          <p:cNvPr id="14" name="Oval 13"/>
          <p:cNvSpPr/>
          <p:nvPr/>
        </p:nvSpPr>
        <p:spPr>
          <a:xfrm>
            <a:off x="8651262" y="2112580"/>
            <a:ext cx="772086" cy="756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359002" y="5189147"/>
            <a:ext cx="8030578" cy="0"/>
          </a:xfrm>
          <a:prstGeom prst="straightConnector1">
            <a:avLst/>
          </a:prstGeom>
          <a:ln w="28575">
            <a:solidFill>
              <a:srgbClr val="A2A1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222" y="4103506"/>
            <a:ext cx="1031001" cy="1393245"/>
          </a:xfrm>
          <a:prstGeom prst="rect">
            <a:avLst/>
          </a:prstGeom>
          <a:noFill/>
        </p:spPr>
      </p:pic>
      <p:sp>
        <p:nvSpPr>
          <p:cNvPr id="19" name="Oval 18"/>
          <p:cNvSpPr/>
          <p:nvPr/>
        </p:nvSpPr>
        <p:spPr>
          <a:xfrm>
            <a:off x="4641405" y="4580956"/>
            <a:ext cx="772086" cy="756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674" y="4103506"/>
            <a:ext cx="1031001" cy="1393245"/>
          </a:xfrm>
          <a:prstGeom prst="rect">
            <a:avLst/>
          </a:prstGeom>
          <a:noFill/>
        </p:spPr>
      </p:pic>
      <p:sp>
        <p:nvSpPr>
          <p:cNvPr id="21" name="Oval 20"/>
          <p:cNvSpPr/>
          <p:nvPr/>
        </p:nvSpPr>
        <p:spPr>
          <a:xfrm>
            <a:off x="7350857" y="4580956"/>
            <a:ext cx="772086" cy="756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126" y="4103506"/>
            <a:ext cx="1031001" cy="1393245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1304510" y="4580956"/>
            <a:ext cx="1099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b="1" dirty="0" err="1" smtClean="0"/>
              <a:t>git</a:t>
            </a:r>
            <a:r>
              <a:rPr lang="nb-NO" sz="2800" b="1" dirty="0" smtClean="0"/>
              <a:t> log</a:t>
            </a:r>
            <a:endParaRPr 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304510" y="2112580"/>
            <a:ext cx="158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b="1" dirty="0" err="1" smtClean="0"/>
              <a:t>git</a:t>
            </a:r>
            <a:r>
              <a:rPr lang="nb-NO" sz="2800" b="1" dirty="0" smtClean="0"/>
              <a:t> </a:t>
            </a:r>
            <a:r>
              <a:rPr lang="nb-NO" sz="2800" b="1" dirty="0" err="1" smtClean="0"/>
              <a:t>blame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546580" y="5951053"/>
            <a:ext cx="1168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56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tt pilkobling 5"/>
          <p:cNvCxnSpPr>
            <a:stCxn id="42" idx="6"/>
            <a:endCxn id="32" idx="2"/>
          </p:cNvCxnSpPr>
          <p:nvPr/>
        </p:nvCxnSpPr>
        <p:spPr>
          <a:xfrm>
            <a:off x="3485595" y="4769927"/>
            <a:ext cx="5462127" cy="0"/>
          </a:xfrm>
          <a:prstGeom prst="straightConnector1">
            <a:avLst/>
          </a:prstGeom>
          <a:ln w="1016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tt pilkobling 7"/>
          <p:cNvCxnSpPr>
            <a:stCxn id="77" idx="6"/>
            <a:endCxn id="29" idx="2"/>
          </p:cNvCxnSpPr>
          <p:nvPr/>
        </p:nvCxnSpPr>
        <p:spPr>
          <a:xfrm flipV="1">
            <a:off x="3638081" y="3482129"/>
            <a:ext cx="5084869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tt pilkobling 27"/>
          <p:cNvCxnSpPr>
            <a:stCxn id="29" idx="4"/>
            <a:endCxn id="32" idx="0"/>
          </p:cNvCxnSpPr>
          <p:nvPr/>
        </p:nvCxnSpPr>
        <p:spPr>
          <a:xfrm>
            <a:off x="8834161" y="3580983"/>
            <a:ext cx="276384" cy="1029738"/>
          </a:xfrm>
          <a:prstGeom prst="straightConnector1">
            <a:avLst/>
          </a:prstGeom>
          <a:ln w="38100">
            <a:solidFill>
              <a:srgbClr val="59595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8722950" y="3383275"/>
            <a:ext cx="222421" cy="197708"/>
          </a:xfrm>
          <a:prstGeom prst="ellipse">
            <a:avLst/>
          </a:prstGeom>
          <a:solidFill>
            <a:srgbClr val="E7E6E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Ellipse 31"/>
          <p:cNvSpPr/>
          <p:nvPr/>
        </p:nvSpPr>
        <p:spPr>
          <a:xfrm>
            <a:off x="8947722" y="4610721"/>
            <a:ext cx="325646" cy="318412"/>
          </a:xfrm>
          <a:prstGeom prst="ellipse">
            <a:avLst/>
          </a:prstGeom>
          <a:solidFill>
            <a:schemeClr val="tx1"/>
          </a:solidFill>
          <a:ln w="603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Ellipse 41"/>
          <p:cNvSpPr/>
          <p:nvPr/>
        </p:nvSpPr>
        <p:spPr>
          <a:xfrm>
            <a:off x="3159949" y="4610721"/>
            <a:ext cx="325646" cy="318412"/>
          </a:xfrm>
          <a:prstGeom prst="ellipse">
            <a:avLst/>
          </a:prstGeom>
          <a:solidFill>
            <a:schemeClr val="tx1"/>
          </a:solidFill>
          <a:ln w="603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4" name="Rett pilkobling 43"/>
          <p:cNvCxnSpPr>
            <a:endCxn id="42" idx="2"/>
          </p:cNvCxnSpPr>
          <p:nvPr/>
        </p:nvCxnSpPr>
        <p:spPr>
          <a:xfrm>
            <a:off x="2286652" y="4769927"/>
            <a:ext cx="873297" cy="0"/>
          </a:xfrm>
          <a:prstGeom prst="straightConnector1">
            <a:avLst/>
          </a:prstGeom>
          <a:ln w="635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tt pilkobling 46"/>
          <p:cNvCxnSpPr>
            <a:stCxn id="42" idx="0"/>
            <a:endCxn id="77" idx="4"/>
          </p:cNvCxnSpPr>
          <p:nvPr/>
        </p:nvCxnSpPr>
        <p:spPr>
          <a:xfrm flipV="1">
            <a:off x="3322772" y="3567096"/>
            <a:ext cx="231901" cy="1043625"/>
          </a:xfrm>
          <a:prstGeom prst="straightConnector1">
            <a:avLst/>
          </a:prstGeom>
          <a:ln w="38100">
            <a:solidFill>
              <a:srgbClr val="59595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kstSylinder 53"/>
          <p:cNvSpPr txBox="1"/>
          <p:nvPr/>
        </p:nvSpPr>
        <p:spPr>
          <a:xfrm>
            <a:off x="2226288" y="3078291"/>
            <a:ext cx="123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Feature</a:t>
            </a:r>
            <a:endParaRPr lang="nb-NO" dirty="0"/>
          </a:p>
        </p:txBody>
      </p:sp>
      <p:sp>
        <p:nvSpPr>
          <p:cNvPr id="55" name="TekstSylinder 54"/>
          <p:cNvSpPr txBox="1"/>
          <p:nvPr/>
        </p:nvSpPr>
        <p:spPr>
          <a:xfrm>
            <a:off x="2222028" y="4299077"/>
            <a:ext cx="94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Trunk</a:t>
            </a:r>
            <a:endParaRPr lang="nb-NO" dirty="0"/>
          </a:p>
        </p:txBody>
      </p:sp>
      <p:sp>
        <p:nvSpPr>
          <p:cNvPr id="60" name="Ellipse 59"/>
          <p:cNvSpPr/>
          <p:nvPr/>
        </p:nvSpPr>
        <p:spPr>
          <a:xfrm>
            <a:off x="5073342" y="3388046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Ellipse 61"/>
          <p:cNvSpPr/>
          <p:nvPr/>
        </p:nvSpPr>
        <p:spPr>
          <a:xfrm>
            <a:off x="5927627" y="3391601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Ellipse 69"/>
          <p:cNvSpPr/>
          <p:nvPr/>
        </p:nvSpPr>
        <p:spPr>
          <a:xfrm>
            <a:off x="8179036" y="3391905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Ellipse 70"/>
          <p:cNvSpPr/>
          <p:nvPr/>
        </p:nvSpPr>
        <p:spPr>
          <a:xfrm>
            <a:off x="7245257" y="3391601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2" name="Ellipse 71"/>
          <p:cNvSpPr/>
          <p:nvPr/>
        </p:nvSpPr>
        <p:spPr>
          <a:xfrm>
            <a:off x="6529331" y="3391847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Ellipse 73"/>
          <p:cNvSpPr/>
          <p:nvPr/>
        </p:nvSpPr>
        <p:spPr>
          <a:xfrm>
            <a:off x="7610580" y="3391601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7" name="Ellipse 76"/>
          <p:cNvSpPr/>
          <p:nvPr/>
        </p:nvSpPr>
        <p:spPr>
          <a:xfrm>
            <a:off x="3471265" y="3418815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TekstSylinder 83"/>
          <p:cNvSpPr txBox="1"/>
          <p:nvPr/>
        </p:nvSpPr>
        <p:spPr>
          <a:xfrm>
            <a:off x="1532214" y="1522239"/>
            <a:ext cx="8718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 err="1" smtClean="0"/>
              <a:t>What</a:t>
            </a:r>
            <a:r>
              <a:rPr lang="nb-NO" sz="2800" dirty="0" smtClean="0"/>
              <a:t> has </a:t>
            </a:r>
            <a:r>
              <a:rPr lang="nb-NO" sz="2800" dirty="0" err="1" smtClean="0"/>
              <a:t>changed</a:t>
            </a:r>
            <a:r>
              <a:rPr lang="nb-NO" sz="2800" dirty="0" smtClean="0"/>
              <a:t> is relevant, </a:t>
            </a:r>
            <a:r>
              <a:rPr lang="nb-NO" sz="2800" dirty="0" smtClean="0">
                <a:solidFill>
                  <a:srgbClr val="7F7F7F"/>
                </a:solidFill>
              </a:rPr>
              <a:t>not </a:t>
            </a:r>
            <a:r>
              <a:rPr lang="nb-NO" sz="2800" dirty="0">
                <a:solidFill>
                  <a:srgbClr val="7F7F7F"/>
                </a:solidFill>
              </a:rPr>
              <a:t>H</a:t>
            </a:r>
            <a:r>
              <a:rPr lang="nb-NO" sz="2800" dirty="0" smtClean="0">
                <a:solidFill>
                  <a:srgbClr val="7F7F7F"/>
                </a:solidFill>
              </a:rPr>
              <a:t>ow </a:t>
            </a:r>
            <a:r>
              <a:rPr lang="nb-NO" sz="2800" dirty="0" err="1" smtClean="0">
                <a:solidFill>
                  <a:srgbClr val="7F7F7F"/>
                </a:solidFill>
              </a:rPr>
              <a:t>we</a:t>
            </a:r>
            <a:r>
              <a:rPr lang="nb-NO" sz="2800" dirty="0" smtClean="0">
                <a:solidFill>
                  <a:srgbClr val="7F7F7F"/>
                </a:solidFill>
              </a:rPr>
              <a:t> </a:t>
            </a:r>
            <a:r>
              <a:rPr lang="nb-NO" sz="2800" dirty="0" err="1" smtClean="0">
                <a:solidFill>
                  <a:srgbClr val="7F7F7F"/>
                </a:solidFill>
              </a:rPr>
              <a:t>changed</a:t>
            </a:r>
            <a:r>
              <a:rPr lang="nb-NO" sz="2800" dirty="0" smtClean="0">
                <a:solidFill>
                  <a:srgbClr val="7F7F7F"/>
                </a:solidFill>
              </a:rPr>
              <a:t> it</a:t>
            </a:r>
            <a:r>
              <a:rPr lang="nb-NO" sz="2800" dirty="0" smtClean="0"/>
              <a:t>.</a:t>
            </a:r>
            <a:endParaRPr lang="nb-NO" sz="2800" dirty="0"/>
          </a:p>
        </p:txBody>
      </p:sp>
      <p:sp>
        <p:nvSpPr>
          <p:cNvPr id="93" name="TextBox 8"/>
          <p:cNvSpPr txBox="1"/>
          <p:nvPr/>
        </p:nvSpPr>
        <p:spPr>
          <a:xfrm>
            <a:off x="8386068" y="5277889"/>
            <a:ext cx="1168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4" name="TekstSylinder 93"/>
          <p:cNvSpPr txBox="1"/>
          <p:nvPr/>
        </p:nvSpPr>
        <p:spPr>
          <a:xfrm>
            <a:off x="1561147" y="2027464"/>
            <a:ext cx="4968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/>
              <a:t>Squash all </a:t>
            </a:r>
            <a:r>
              <a:rPr lang="nb-NO" sz="2000" dirty="0" err="1" smtClean="0"/>
              <a:t>your</a:t>
            </a:r>
            <a:r>
              <a:rPr lang="nb-NO" sz="2000" dirty="0" smtClean="0"/>
              <a:t> </a:t>
            </a:r>
            <a:r>
              <a:rPr lang="nb-NO" sz="2000" dirty="0" err="1" smtClean="0"/>
              <a:t>commits</a:t>
            </a:r>
            <a:r>
              <a:rPr lang="nb-NO" sz="2000" dirty="0" smtClean="0"/>
              <a:t> </a:t>
            </a:r>
            <a:r>
              <a:rPr lang="nb-NO" sz="2000" dirty="0" err="1"/>
              <a:t>into</a:t>
            </a:r>
            <a:r>
              <a:rPr lang="nb-NO" sz="2000" dirty="0"/>
              <a:t> </a:t>
            </a:r>
            <a:r>
              <a:rPr lang="nb-NO" sz="2000" dirty="0" err="1"/>
              <a:t>one</a:t>
            </a:r>
            <a:r>
              <a:rPr lang="nb-NO" sz="2000" dirty="0"/>
              <a:t>.</a:t>
            </a:r>
          </a:p>
        </p:txBody>
      </p:sp>
      <p:sp>
        <p:nvSpPr>
          <p:cNvPr id="2" name="TekstSylinder 1"/>
          <p:cNvSpPr txBox="1"/>
          <p:nvPr/>
        </p:nvSpPr>
        <p:spPr>
          <a:xfrm>
            <a:off x="1766547" y="3685669"/>
            <a:ext cx="151515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nb-NO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nb-NO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Squash</a:t>
            </a:r>
            <a:endParaRPr lang="nb-N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kstSylinder 2"/>
          <p:cNvSpPr txBox="1"/>
          <p:nvPr/>
        </p:nvSpPr>
        <p:spPr>
          <a:xfrm>
            <a:off x="5663730" y="2839113"/>
            <a:ext cx="970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 smtClean="0">
                <a:solidFill>
                  <a:srgbClr val="595959"/>
                </a:solidFill>
              </a:rPr>
              <a:t>How</a:t>
            </a:r>
            <a:endParaRPr lang="nb-NO" sz="3200" b="1" dirty="0">
              <a:solidFill>
                <a:srgbClr val="595959"/>
              </a:solidFill>
            </a:endParaRPr>
          </a:p>
        </p:txBody>
      </p:sp>
      <p:sp>
        <p:nvSpPr>
          <p:cNvPr id="24" name="TekstSylinder 23"/>
          <p:cNvSpPr txBox="1"/>
          <p:nvPr/>
        </p:nvSpPr>
        <p:spPr>
          <a:xfrm>
            <a:off x="5667835" y="4113193"/>
            <a:ext cx="1117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 err="1" smtClean="0"/>
              <a:t>What</a:t>
            </a:r>
            <a:endParaRPr lang="nb-NO" sz="3200" b="1" dirty="0"/>
          </a:p>
        </p:txBody>
      </p:sp>
    </p:spTree>
    <p:extLst>
      <p:ext uri="{BB962C8B-B14F-4D97-AF65-F5344CB8AC3E}">
        <p14:creationId xmlns:p14="http://schemas.microsoft.com/office/powerpoint/2010/main" val="125466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3194673" y="2309386"/>
            <a:ext cx="7212072" cy="3048000"/>
          </a:xfrm>
          <a:prstGeom prst="rect">
            <a:avLst/>
          </a:prstGeom>
          <a:noFill/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2392567" y="2582102"/>
            <a:ext cx="1604210" cy="1620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37" y="2741772"/>
            <a:ext cx="1296153" cy="1296153"/>
          </a:xfrm>
          <a:prstGeom prst="rect">
            <a:avLst/>
          </a:prstGeom>
        </p:spPr>
      </p:pic>
      <p:sp>
        <p:nvSpPr>
          <p:cNvPr id="9" name="Rektangel 8"/>
          <p:cNvSpPr/>
          <p:nvPr/>
        </p:nvSpPr>
        <p:spPr>
          <a:xfrm>
            <a:off x="2455759" y="4606890"/>
            <a:ext cx="1604210" cy="418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" name="Rett pilkobling 7"/>
          <p:cNvCxnSpPr/>
          <p:nvPr/>
        </p:nvCxnSpPr>
        <p:spPr>
          <a:xfrm>
            <a:off x="2643848" y="4805695"/>
            <a:ext cx="1178182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04358" y="1407575"/>
            <a:ext cx="7815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 smtClean="0"/>
              <a:t>Single-Container-Management </a:t>
            </a:r>
            <a:r>
              <a:rPr lang="nb-NO" sz="2800" dirty="0" err="1" smtClean="0"/>
              <a:t>Pattern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04358" y="529849"/>
            <a:ext cx="10189030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nb-NO" sz="3600" b="1" dirty="0" smtClean="0"/>
              <a:t>A </a:t>
            </a:r>
            <a:r>
              <a:rPr lang="nb-NO" sz="3600" b="1" dirty="0" err="1" smtClean="0"/>
              <a:t>rich</a:t>
            </a:r>
            <a:r>
              <a:rPr lang="nb-NO" sz="3600" b="1" dirty="0" smtClean="0"/>
              <a:t> container management </a:t>
            </a:r>
            <a:r>
              <a:rPr lang="nb-NO" sz="3600" b="1" dirty="0" err="1" smtClean="0"/>
              <a:t>interface</a:t>
            </a:r>
            <a:r>
              <a:rPr lang="nb-NO" sz="3600" b="1" dirty="0" smtClean="0"/>
              <a:t> </a:t>
            </a:r>
            <a:br>
              <a:rPr lang="nb-NO" sz="3600" b="1" dirty="0" smtClean="0"/>
            </a:br>
            <a:r>
              <a:rPr lang="nb-NO" sz="3600" b="1" dirty="0" err="1" smtClean="0"/>
              <a:t>will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give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you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better</a:t>
            </a:r>
            <a:r>
              <a:rPr lang="nb-NO" sz="3600" b="1" dirty="0" smtClean="0"/>
              <a:t> </a:t>
            </a:r>
            <a:r>
              <a:rPr lang="nb-NO" sz="3600" b="1" dirty="0" err="1" smtClean="0"/>
              <a:t>control</a:t>
            </a:r>
            <a:r>
              <a:rPr lang="nb-NO" sz="3600" b="1" dirty="0" smtClean="0"/>
              <a:t>.</a:t>
            </a:r>
            <a:endParaRPr lang="en-US" sz="3600" b="1" dirty="0"/>
          </a:p>
        </p:txBody>
      </p:sp>
      <p:sp>
        <p:nvSpPr>
          <p:cNvPr id="11" name="TextBox 8"/>
          <p:cNvSpPr txBox="1"/>
          <p:nvPr/>
        </p:nvSpPr>
        <p:spPr>
          <a:xfrm>
            <a:off x="9253971" y="5467689"/>
            <a:ext cx="1413980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4358" y="2962527"/>
            <a:ext cx="18642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2800" dirty="0" err="1" smtClean="0">
                <a:solidFill>
                  <a:srgbClr val="44811B"/>
                </a:solidFill>
              </a:rPr>
              <a:t>Monitoring</a:t>
            </a:r>
            <a:r>
              <a:rPr lang="nb-NO" sz="2800" dirty="0" smtClean="0">
                <a:solidFill>
                  <a:srgbClr val="44811B"/>
                </a:solidFill>
              </a:rPr>
              <a:t/>
            </a:r>
            <a:br>
              <a:rPr lang="nb-NO" sz="2800" dirty="0" smtClean="0">
                <a:solidFill>
                  <a:srgbClr val="44811B"/>
                </a:solidFill>
              </a:rPr>
            </a:br>
            <a:r>
              <a:rPr lang="nb-NO" sz="2800" dirty="0" err="1" smtClean="0">
                <a:solidFill>
                  <a:srgbClr val="44811B"/>
                </a:solidFill>
              </a:rPr>
              <a:t>Metrics</a:t>
            </a:r>
            <a:endParaRPr lang="en-US" sz="2800" dirty="0">
              <a:solidFill>
                <a:srgbClr val="44811B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20693" y="2962527"/>
            <a:ext cx="2181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2800" dirty="0" err="1" smtClean="0">
                <a:solidFill>
                  <a:srgbClr val="44811B"/>
                </a:solidFill>
              </a:rPr>
              <a:t>Lifecycle</a:t>
            </a:r>
            <a:r>
              <a:rPr lang="en-US" sz="2800" dirty="0" smtClean="0">
                <a:solidFill>
                  <a:srgbClr val="44811B"/>
                </a:solidFill>
              </a:rPr>
              <a:t/>
            </a:r>
            <a:br>
              <a:rPr lang="en-US" sz="2800" dirty="0" smtClean="0">
                <a:solidFill>
                  <a:srgbClr val="44811B"/>
                </a:solidFill>
              </a:rPr>
            </a:br>
            <a:r>
              <a:rPr lang="en-US" sz="2800" dirty="0" smtClean="0">
                <a:solidFill>
                  <a:srgbClr val="44811B"/>
                </a:solidFill>
              </a:rPr>
              <a:t>Management</a:t>
            </a:r>
            <a:endParaRPr lang="nb-NO" sz="2800" dirty="0" smtClean="0">
              <a:solidFill>
                <a:srgbClr val="4481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034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323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Office-tema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Malvik, Sven</dc:creator>
  <cp:lastModifiedBy>MALVIK Sven</cp:lastModifiedBy>
  <cp:revision>110</cp:revision>
  <dcterms:created xsi:type="dcterms:W3CDTF">2018-06-15T06:49:06Z</dcterms:created>
  <dcterms:modified xsi:type="dcterms:W3CDTF">2018-07-05T20:04:12Z</dcterms:modified>
</cp:coreProperties>
</file>