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4811B"/>
    <a:srgbClr val="7F7F7F"/>
    <a:srgbClr val="595959"/>
    <a:srgbClr val="E7E6E6"/>
    <a:srgbClr val="C1C1C1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'Ark1'!$B$1</c:f>
              <c:strCache>
                <c:ptCount val="1"/>
                <c:pt idx="0">
                  <c:v>Properties of a good pull request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6350"/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  <a:softEdge rad="0"/>
            </a:effectLst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8BAE-4AE0-BA5D-DBB5113294D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4-8BAE-4AE0-BA5D-DBB5113294DE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8BAE-4AE0-BA5D-DBB5113294DE}"/>
              </c:ext>
            </c:extLst>
          </c:dPt>
          <c:dLbls>
            <c:dLbl>
              <c:idx val="0"/>
              <c:layout>
                <c:manualLayout>
                  <c:x val="-0.25126576547061003"/>
                  <c:y val="0.18976662831117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10015247347908"/>
                      <c:h val="0.232832365058418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BAE-4AE0-BA5D-DBB5113294DE}"/>
                </c:ext>
              </c:extLst>
            </c:dLbl>
            <c:dLbl>
              <c:idx val="1"/>
              <c:layout>
                <c:manualLayout>
                  <c:x val="6.8769882843530998E-3"/>
                  <c:y val="-0.1954258062699153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3046716077596"/>
                      <c:h val="0.205784906176574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BAE-4AE0-BA5D-DBB5113294DE}"/>
                </c:ext>
              </c:extLst>
            </c:dLbl>
            <c:dLbl>
              <c:idx val="2"/>
              <c:layout>
                <c:manualLayout>
                  <c:x val="0.24171375478642299"/>
                  <c:y val="0.17755359039557114"/>
                </c:manualLayout>
              </c:layout>
              <c:tx>
                <c:rich>
                  <a:bodyPr rot="0" spcFirstLastPara="1" vertOverflow="ellipsis" vert="horz" wrap="square" lIns="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148D0D-E3F6-4C71-98E8-4F408457B289}" type="CATEGORYNAME">
                      <a:rPr lang="en-US" sz="2000" b="1" smtClean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pPr>
                        <a:defRPr sz="2000" b="1"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87495628627315"/>
                      <c:h val="0.215300017702533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BAE-4AE0-BA5D-DBB511329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'Ark1'!$A$2:$A$4</c:f>
              <c:strCache>
                <c:ptCount val="3"/>
                <c:pt idx="0">
                  <c:v>Make small changes</c:v>
                </c:pt>
                <c:pt idx="1">
                  <c:v>Provide a single commit</c:v>
                </c:pt>
                <c:pt idx="2">
                  <c:v>Give detailed information</c:v>
                </c:pt>
              </c:strCache>
            </c:strRef>
          </c:cat>
          <c:val>
            <c:numRef>
              <c:f>'Ark1'!$B$2:$B$4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AE-4AE0-BA5D-DBB511329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6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1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491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1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28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06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86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44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0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630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5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898629"/>
              </p:ext>
            </p:extLst>
          </p:nvPr>
        </p:nvGraphicFramePr>
        <p:xfrm>
          <a:off x="4999471" y="918280"/>
          <a:ext cx="6791345" cy="4971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434507" y="5344819"/>
            <a:ext cx="141398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0781" y="2192376"/>
            <a:ext cx="56779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Reviewing</a:t>
            </a:r>
            <a:r>
              <a:rPr lang="nb-NO" sz="3200" b="1" dirty="0" smtClean="0"/>
              <a:t> a pull </a:t>
            </a:r>
            <a:r>
              <a:rPr lang="nb-NO" sz="3200" b="1" dirty="0" err="1" smtClean="0"/>
              <a:t>request</a:t>
            </a:r>
            <a:r>
              <a:rPr lang="nb-NO" sz="3200" b="1" dirty="0" smtClean="0"/>
              <a:t> is hard </a:t>
            </a:r>
            <a:br>
              <a:rPr lang="nb-NO" sz="3200" b="1" dirty="0" smtClean="0"/>
            </a:br>
            <a:r>
              <a:rPr lang="nb-NO" sz="3200" b="1" dirty="0" err="1" smtClean="0"/>
              <a:t>when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created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poorly</a:t>
            </a:r>
            <a:r>
              <a:rPr lang="nb-NO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37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7722065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54553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87041" y="1236650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9707" y="1527269"/>
            <a:ext cx="2297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Collect facts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xhaustively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645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Analyze thoroughly. </a:t>
            </a:r>
            <a:r>
              <a:rPr lang="en-US" b="1" dirty="0"/>
              <a:t>Problems are immune to the power of fact-based </a:t>
            </a:r>
            <a:r>
              <a:rPr lang="en-US" b="1" dirty="0" smtClean="0"/>
              <a:t>analysis.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698" y="1527270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r>
              <a:rPr lang="nb-NO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horoughly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6193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Structure your information thoroughly and make sure your data mutually exclusive each other.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9418" y="1527269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Create</a:t>
            </a:r>
            <a:r>
              <a:rPr lang="nb-NO" sz="2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ypotheses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246" y="2480134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Come up with a hypotheses; otherwise you waste too much time looking for ideas.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1891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600" b="1" dirty="0" smtClean="0"/>
              <a:t>MECE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6735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Mutually Exclusive (ME) and Collectively Exhaustive (CE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076" y="4973315"/>
            <a:ext cx="6280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</a:t>
            </a:r>
            <a:r>
              <a:rPr lang="en-US" sz="1400" dirty="0"/>
              <a:t>good business message has three attributes; brevity, thoroughness and structure.</a:t>
            </a:r>
          </a:p>
          <a:p>
            <a:r>
              <a:rPr lang="en-US" sz="1400" dirty="0" smtClean="0"/>
              <a:t>Present </a:t>
            </a:r>
            <a:r>
              <a:rPr lang="en-US" sz="1400" dirty="0"/>
              <a:t>your message or data with charts if possible, but not too many.</a:t>
            </a:r>
          </a:p>
          <a:p>
            <a:r>
              <a:rPr lang="en-US" sz="1400" dirty="0" smtClean="0"/>
              <a:t>Let </a:t>
            </a:r>
            <a:r>
              <a:rPr lang="en-US" sz="1400" dirty="0"/>
              <a:t>the participants know that you are active listening. Take notes, always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0924" y="4603983"/>
            <a:ext cx="60749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communicate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11916" y="4603983"/>
            <a:ext cx="500711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Expectations of </a:t>
            </a:r>
            <a:r>
              <a:rPr lang="en-US" dirty="0" smtClean="0"/>
              <a:t>you.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74069" y="4978106"/>
            <a:ext cx="5139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Know </a:t>
            </a:r>
            <a:r>
              <a:rPr lang="en-US" sz="1400" dirty="0"/>
              <a:t>your solution thoroughly that you can explain it in 30 seconds.</a:t>
            </a:r>
          </a:p>
          <a:p>
            <a:r>
              <a:rPr lang="en-US" sz="1400" dirty="0" smtClean="0"/>
              <a:t>Businesspeople </a:t>
            </a:r>
            <a:r>
              <a:rPr lang="en-US" sz="1400" dirty="0"/>
              <a:t>and organizations accept only perfection.</a:t>
            </a:r>
          </a:p>
          <a:p>
            <a:r>
              <a:rPr lang="en-US" sz="1400" dirty="0" smtClean="0"/>
              <a:t>It's </a:t>
            </a:r>
            <a:r>
              <a:rPr lang="en-US" sz="1400" dirty="0"/>
              <a:t>said that you are only as good as your last study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0924" y="5721561"/>
            <a:ext cx="112881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Other things.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076" y="6100475"/>
            <a:ext cx="9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Ask yourself at the end of the day, what are the three most important things I learned today. Put them down in a chart or two.</a:t>
            </a:r>
          </a:p>
          <a:p>
            <a:r>
              <a:rPr lang="en-US" sz="1400" dirty="0"/>
              <a:t>Look for best practice.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87574" y="6344807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98455" y="2720771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75" y="1635130"/>
            <a:ext cx="1031001" cy="1393245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3232358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27" y="1635130"/>
            <a:ext cx="1031001" cy="1393245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5941810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579" y="1635130"/>
            <a:ext cx="1031001" cy="1393245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>
          <a:xfrm>
            <a:off x="8651262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59002" y="5189147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2" y="4103506"/>
            <a:ext cx="1031001" cy="1393245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4641405" y="4580956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74" y="4103506"/>
            <a:ext cx="1031001" cy="1393245"/>
          </a:xfrm>
          <a:prstGeom prst="rect">
            <a:avLst/>
          </a:prstGeom>
          <a:noFill/>
        </p:spPr>
      </p:pic>
      <p:sp>
        <p:nvSpPr>
          <p:cNvPr id="21" name="Oval 20"/>
          <p:cNvSpPr/>
          <p:nvPr/>
        </p:nvSpPr>
        <p:spPr>
          <a:xfrm>
            <a:off x="7350857" y="4580956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26" y="4103506"/>
            <a:ext cx="1031001" cy="139324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304510" y="4580956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log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04510" y="211258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</a:t>
            </a:r>
            <a:r>
              <a:rPr lang="nb-NO" sz="2800" b="1" dirty="0" err="1" smtClean="0"/>
              <a:t>blame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546580" y="5951053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tt pilkobling 5"/>
          <p:cNvCxnSpPr>
            <a:stCxn id="42" idx="6"/>
            <a:endCxn id="32" idx="2"/>
          </p:cNvCxnSpPr>
          <p:nvPr/>
        </p:nvCxnSpPr>
        <p:spPr>
          <a:xfrm>
            <a:off x="3485595" y="4769927"/>
            <a:ext cx="5462127" cy="0"/>
          </a:xfrm>
          <a:prstGeom prst="straightConnector1">
            <a:avLst/>
          </a:prstGeom>
          <a:ln w="1016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/>
          <p:cNvCxnSpPr>
            <a:stCxn id="77" idx="6"/>
            <a:endCxn id="29" idx="2"/>
          </p:cNvCxnSpPr>
          <p:nvPr/>
        </p:nvCxnSpPr>
        <p:spPr>
          <a:xfrm flipV="1">
            <a:off x="3638081" y="3482129"/>
            <a:ext cx="5084869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/>
          <p:cNvCxnSpPr>
            <a:stCxn id="29" idx="4"/>
            <a:endCxn id="32" idx="0"/>
          </p:cNvCxnSpPr>
          <p:nvPr/>
        </p:nvCxnSpPr>
        <p:spPr>
          <a:xfrm>
            <a:off x="8834161" y="3580983"/>
            <a:ext cx="276384" cy="1029738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8722950" y="3383275"/>
            <a:ext cx="222421" cy="197708"/>
          </a:xfrm>
          <a:prstGeom prst="ellipse">
            <a:avLst/>
          </a:prstGeom>
          <a:solidFill>
            <a:srgbClr val="E7E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/>
          <p:cNvSpPr/>
          <p:nvPr/>
        </p:nvSpPr>
        <p:spPr>
          <a:xfrm>
            <a:off x="8947722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/>
          <p:cNvSpPr/>
          <p:nvPr/>
        </p:nvSpPr>
        <p:spPr>
          <a:xfrm>
            <a:off x="3159949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4" name="Rett pilkobling 43"/>
          <p:cNvCxnSpPr>
            <a:endCxn id="42" idx="2"/>
          </p:cNvCxnSpPr>
          <p:nvPr/>
        </p:nvCxnSpPr>
        <p:spPr>
          <a:xfrm>
            <a:off x="2286652" y="4769927"/>
            <a:ext cx="873297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46"/>
          <p:cNvCxnSpPr>
            <a:stCxn id="42" idx="0"/>
            <a:endCxn id="77" idx="4"/>
          </p:cNvCxnSpPr>
          <p:nvPr/>
        </p:nvCxnSpPr>
        <p:spPr>
          <a:xfrm flipV="1">
            <a:off x="3322772" y="3567096"/>
            <a:ext cx="231901" cy="1043625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Sylinder 53"/>
          <p:cNvSpPr txBox="1"/>
          <p:nvPr/>
        </p:nvSpPr>
        <p:spPr>
          <a:xfrm>
            <a:off x="2226288" y="3078291"/>
            <a:ext cx="123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Feature</a:t>
            </a:r>
            <a:endParaRPr lang="nb-NO" dirty="0"/>
          </a:p>
        </p:txBody>
      </p:sp>
      <p:sp>
        <p:nvSpPr>
          <p:cNvPr id="55" name="TekstSylinder 54"/>
          <p:cNvSpPr txBox="1"/>
          <p:nvPr/>
        </p:nvSpPr>
        <p:spPr>
          <a:xfrm>
            <a:off x="2222028" y="4299077"/>
            <a:ext cx="94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Trunk</a:t>
            </a:r>
            <a:endParaRPr lang="nb-NO" dirty="0"/>
          </a:p>
        </p:txBody>
      </p:sp>
      <p:sp>
        <p:nvSpPr>
          <p:cNvPr id="60" name="Ellipse 59"/>
          <p:cNvSpPr/>
          <p:nvPr/>
        </p:nvSpPr>
        <p:spPr>
          <a:xfrm>
            <a:off x="5073342" y="3388046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Ellipse 61"/>
          <p:cNvSpPr/>
          <p:nvPr/>
        </p:nvSpPr>
        <p:spPr>
          <a:xfrm>
            <a:off x="592762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Ellipse 69"/>
          <p:cNvSpPr/>
          <p:nvPr/>
        </p:nvSpPr>
        <p:spPr>
          <a:xfrm>
            <a:off x="8179036" y="339190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Ellipse 70"/>
          <p:cNvSpPr/>
          <p:nvPr/>
        </p:nvSpPr>
        <p:spPr>
          <a:xfrm>
            <a:off x="724525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Ellipse 71"/>
          <p:cNvSpPr/>
          <p:nvPr/>
        </p:nvSpPr>
        <p:spPr>
          <a:xfrm>
            <a:off x="6529331" y="3391847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/>
          <p:cNvSpPr/>
          <p:nvPr/>
        </p:nvSpPr>
        <p:spPr>
          <a:xfrm>
            <a:off x="7610580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Ellipse 76"/>
          <p:cNvSpPr/>
          <p:nvPr/>
        </p:nvSpPr>
        <p:spPr>
          <a:xfrm>
            <a:off x="3471265" y="341881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TekstSylinder 83"/>
          <p:cNvSpPr txBox="1"/>
          <p:nvPr/>
        </p:nvSpPr>
        <p:spPr>
          <a:xfrm>
            <a:off x="1532214" y="1522239"/>
            <a:ext cx="871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What</a:t>
            </a:r>
            <a:r>
              <a:rPr lang="nb-NO" sz="2800" dirty="0" smtClean="0"/>
              <a:t> has </a:t>
            </a:r>
            <a:r>
              <a:rPr lang="nb-NO" sz="2800" dirty="0" err="1" smtClean="0"/>
              <a:t>changed</a:t>
            </a:r>
            <a:r>
              <a:rPr lang="nb-NO" sz="2800" dirty="0" smtClean="0"/>
              <a:t> is relevant, </a:t>
            </a:r>
            <a:r>
              <a:rPr lang="nb-NO" sz="2800" dirty="0" smtClean="0">
                <a:solidFill>
                  <a:srgbClr val="7F7F7F"/>
                </a:solidFill>
              </a:rPr>
              <a:t>not </a:t>
            </a:r>
            <a:r>
              <a:rPr lang="nb-NO" sz="2800" dirty="0">
                <a:solidFill>
                  <a:srgbClr val="7F7F7F"/>
                </a:solidFill>
              </a:rPr>
              <a:t>H</a:t>
            </a:r>
            <a:r>
              <a:rPr lang="nb-NO" sz="2800" dirty="0" smtClean="0">
                <a:solidFill>
                  <a:srgbClr val="7F7F7F"/>
                </a:solidFill>
              </a:rPr>
              <a:t>ow </a:t>
            </a:r>
            <a:r>
              <a:rPr lang="nb-NO" sz="2800" dirty="0" err="1" smtClean="0">
                <a:solidFill>
                  <a:srgbClr val="7F7F7F"/>
                </a:solidFill>
              </a:rPr>
              <a:t>we</a:t>
            </a:r>
            <a:r>
              <a:rPr lang="nb-NO" sz="2800" dirty="0" smtClean="0">
                <a:solidFill>
                  <a:srgbClr val="7F7F7F"/>
                </a:solidFill>
              </a:rPr>
              <a:t> </a:t>
            </a:r>
            <a:r>
              <a:rPr lang="nb-NO" sz="2800" dirty="0" err="1" smtClean="0">
                <a:solidFill>
                  <a:srgbClr val="7F7F7F"/>
                </a:solidFill>
              </a:rPr>
              <a:t>changed</a:t>
            </a:r>
            <a:r>
              <a:rPr lang="nb-NO" sz="2800" dirty="0" smtClean="0">
                <a:solidFill>
                  <a:srgbClr val="7F7F7F"/>
                </a:solidFill>
              </a:rPr>
              <a:t> it</a:t>
            </a:r>
            <a:r>
              <a:rPr lang="nb-NO" sz="2800" dirty="0" smtClean="0"/>
              <a:t>.</a:t>
            </a:r>
            <a:endParaRPr lang="nb-NO" sz="2800" dirty="0"/>
          </a:p>
        </p:txBody>
      </p:sp>
      <p:sp>
        <p:nvSpPr>
          <p:cNvPr id="93" name="TextBox 8"/>
          <p:cNvSpPr txBox="1"/>
          <p:nvPr/>
        </p:nvSpPr>
        <p:spPr>
          <a:xfrm>
            <a:off x="8386068" y="5277889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1561147" y="2027464"/>
            <a:ext cx="496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Squash all </a:t>
            </a:r>
            <a:r>
              <a:rPr lang="nb-NO" sz="2000" dirty="0" err="1" smtClean="0"/>
              <a:t>your</a:t>
            </a:r>
            <a:r>
              <a:rPr lang="nb-NO" sz="2000" dirty="0" smtClean="0"/>
              <a:t> </a:t>
            </a:r>
            <a:r>
              <a:rPr lang="nb-NO" sz="2000" dirty="0" err="1" smtClean="0"/>
              <a:t>commits</a:t>
            </a:r>
            <a:r>
              <a:rPr lang="nb-NO" sz="2000" dirty="0" smtClean="0"/>
              <a:t>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.</a:t>
            </a:r>
          </a:p>
        </p:txBody>
      </p:sp>
      <p:sp>
        <p:nvSpPr>
          <p:cNvPr id="2" name="TekstSylinder 1"/>
          <p:cNvSpPr txBox="1"/>
          <p:nvPr/>
        </p:nvSpPr>
        <p:spPr>
          <a:xfrm>
            <a:off x="1766547" y="3685669"/>
            <a:ext cx="151515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nb-N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nb-N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Squash</a:t>
            </a:r>
            <a:endParaRPr lang="nb-N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kstSylinder 2"/>
          <p:cNvSpPr txBox="1"/>
          <p:nvPr/>
        </p:nvSpPr>
        <p:spPr>
          <a:xfrm>
            <a:off x="5663730" y="2839113"/>
            <a:ext cx="970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>
                <a:solidFill>
                  <a:srgbClr val="595959"/>
                </a:solidFill>
              </a:rPr>
              <a:t>How</a:t>
            </a:r>
            <a:endParaRPr lang="nb-NO" sz="3200" b="1" dirty="0">
              <a:solidFill>
                <a:srgbClr val="595959"/>
              </a:solidFill>
            </a:endParaRPr>
          </a:p>
        </p:txBody>
      </p:sp>
      <p:sp>
        <p:nvSpPr>
          <p:cNvPr id="24" name="TekstSylinder 23"/>
          <p:cNvSpPr txBox="1"/>
          <p:nvPr/>
        </p:nvSpPr>
        <p:spPr>
          <a:xfrm>
            <a:off x="5667835" y="4113193"/>
            <a:ext cx="1117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What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125466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194673" y="2309386"/>
            <a:ext cx="7212072" cy="3048000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392567" y="2582102"/>
            <a:ext cx="1604210" cy="1620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37" y="2741772"/>
            <a:ext cx="1296153" cy="1296153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2455759" y="4606890"/>
            <a:ext cx="1604210" cy="418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kobling 7"/>
          <p:cNvCxnSpPr/>
          <p:nvPr/>
        </p:nvCxnSpPr>
        <p:spPr>
          <a:xfrm>
            <a:off x="2643848" y="4805695"/>
            <a:ext cx="117818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4358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Single-Container-Management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4358" y="529849"/>
            <a:ext cx="1018903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smtClean="0"/>
              <a:t>A </a:t>
            </a:r>
            <a:r>
              <a:rPr lang="nb-NO" sz="3600" b="1" dirty="0" err="1" smtClean="0"/>
              <a:t>rich</a:t>
            </a:r>
            <a:r>
              <a:rPr lang="nb-NO" sz="3600" b="1" dirty="0" smtClean="0"/>
              <a:t> container management </a:t>
            </a:r>
            <a:r>
              <a:rPr lang="nb-NO" sz="3600" b="1" dirty="0" err="1" smtClean="0"/>
              <a:t>interface</a:t>
            </a:r>
            <a:r>
              <a:rPr lang="nb-NO" sz="3600" b="1" dirty="0" smtClean="0"/>
              <a:t> </a:t>
            </a:r>
            <a:br>
              <a:rPr lang="nb-NO" sz="3600" b="1" dirty="0" smtClean="0"/>
            </a:br>
            <a:r>
              <a:rPr lang="nb-NO" sz="3600" b="1" dirty="0" err="1" smtClean="0"/>
              <a:t>will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give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you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better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control</a:t>
            </a:r>
            <a:r>
              <a:rPr lang="nb-NO" sz="3600" b="1" dirty="0" smtClean="0"/>
              <a:t>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9253971" y="5467689"/>
            <a:ext cx="141398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358" y="2962527"/>
            <a:ext cx="1864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 err="1" smtClean="0">
                <a:solidFill>
                  <a:srgbClr val="44811B"/>
                </a:solidFill>
              </a:rPr>
              <a:t>Monitoring</a:t>
            </a:r>
            <a:r>
              <a:rPr lang="nb-NO" sz="2800" dirty="0" smtClean="0">
                <a:solidFill>
                  <a:srgbClr val="44811B"/>
                </a:solidFill>
              </a:rPr>
              <a:t/>
            </a:r>
            <a:br>
              <a:rPr lang="nb-NO" sz="2800" dirty="0" smtClean="0">
                <a:solidFill>
                  <a:srgbClr val="44811B"/>
                </a:solidFill>
              </a:rPr>
            </a:br>
            <a:r>
              <a:rPr lang="nb-NO" sz="2800" dirty="0" err="1" smtClean="0">
                <a:solidFill>
                  <a:srgbClr val="44811B"/>
                </a:solidFill>
              </a:rPr>
              <a:t>Metrics</a:t>
            </a:r>
            <a:endParaRPr lang="en-US" sz="2800" dirty="0">
              <a:solidFill>
                <a:srgbClr val="44811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0693" y="2962527"/>
            <a:ext cx="2181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 err="1" smtClean="0">
                <a:solidFill>
                  <a:srgbClr val="44811B"/>
                </a:solidFill>
              </a:rPr>
              <a:t>Lifecycle</a:t>
            </a:r>
            <a:r>
              <a:rPr lang="en-US" sz="2800" dirty="0" smtClean="0">
                <a:solidFill>
                  <a:srgbClr val="44811B"/>
                </a:solidFill>
              </a:rPr>
              <a:t/>
            </a:r>
            <a:br>
              <a:rPr lang="en-US" sz="2800" dirty="0" smtClean="0">
                <a:solidFill>
                  <a:srgbClr val="44811B"/>
                </a:solidFill>
              </a:rPr>
            </a:br>
            <a:r>
              <a:rPr lang="en-US" sz="2800" dirty="0" smtClean="0">
                <a:solidFill>
                  <a:srgbClr val="44811B"/>
                </a:solidFill>
              </a:rPr>
              <a:t>Management</a:t>
            </a:r>
            <a:endParaRPr lang="nb-NO" sz="2800" dirty="0" smtClean="0">
              <a:solidFill>
                <a:srgbClr val="448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3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246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 Sven</cp:lastModifiedBy>
  <cp:revision>114</cp:revision>
  <dcterms:created xsi:type="dcterms:W3CDTF">2018-06-15T06:49:06Z</dcterms:created>
  <dcterms:modified xsi:type="dcterms:W3CDTF">2018-07-05T20:24:06Z</dcterms:modified>
</cp:coreProperties>
</file>