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</p:sldMasterIdLst>
  <p:sldIdLst>
    <p:sldId id="256" r:id="rId5"/>
    <p:sldId id="258" r:id="rId6"/>
    <p:sldId id="259" r:id="rId7"/>
    <p:sldId id="264" r:id="rId8"/>
    <p:sldId id="262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E21"/>
    <a:srgbClr val="204676"/>
    <a:srgbClr val="1E4272"/>
    <a:srgbClr val="A7A8B0"/>
    <a:srgbClr val="193D6D"/>
    <a:srgbClr val="5A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3" autoAdjust="0"/>
    <p:restoredTop sz="94660"/>
  </p:normalViewPr>
  <p:slideViewPr>
    <p:cSldViewPr snapToGrid="0">
      <p:cViewPr>
        <p:scale>
          <a:sx n="115" d="100"/>
          <a:sy n="115" d="100"/>
        </p:scale>
        <p:origin x="35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1B85FD-A32F-4E69-910E-FA43911217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477000"/>
            <a:ext cx="3556000" cy="228600"/>
          </a:xfrm>
          <a:noFill/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© 2017 Boise State University </a:t>
            </a:r>
          </a:p>
        </p:txBody>
      </p:sp>
    </p:spTree>
    <p:extLst>
      <p:ext uri="{BB962C8B-B14F-4D97-AF65-F5344CB8AC3E}">
        <p14:creationId xmlns:p14="http://schemas.microsoft.com/office/powerpoint/2010/main" val="303690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27DB-8820-4DC2-9C73-9CB9BA91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4695-5ADA-4124-A0C2-14DD980B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CF4D-BBDF-4EAC-953F-1E860807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EDFC-06CF-411F-9A9C-B106F76308D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495C-ABD3-45D0-BADF-55E38DD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6ED8-5E48-46FB-8426-A16086E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D7BD-CAB7-4A33-AD83-4D6BA5CD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7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0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7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00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8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4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8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833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50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2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1B85FD-A32F-4E69-910E-FA43911217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477000"/>
            <a:ext cx="3556000" cy="228600"/>
          </a:xfrm>
          <a:noFill/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© 2017 Boise State University </a:t>
            </a:r>
          </a:p>
        </p:txBody>
      </p:sp>
    </p:spTree>
    <p:extLst>
      <p:ext uri="{BB962C8B-B14F-4D97-AF65-F5344CB8AC3E}">
        <p14:creationId xmlns:p14="http://schemas.microsoft.com/office/powerpoint/2010/main" val="3333383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0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95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838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10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4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90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925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531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960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30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27DB-8820-4DC2-9C73-9CB9BA91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4695-5ADA-4124-A0C2-14DD980B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CF4D-BBDF-4EAC-953F-1E860807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EDFC-06CF-411F-9A9C-B106F76308D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495C-ABD3-45D0-BADF-55E38DD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6ED8-5E48-46FB-8426-A16086E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D7BD-CAB7-4A33-AD83-4D6BA5CD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7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1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0843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42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96576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268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135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75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9802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07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168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0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9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5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3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3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1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5"/>
            <a:ext cx="12192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172165"/>
            <a:ext cx="2482851" cy="4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kern="1200" baseline="0">
          <a:solidFill>
            <a:srgbClr val="09347A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055" y="6454557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3617"/>
            <a:ext cx="2482851" cy="493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5"/>
            <a:ext cx="12192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172165"/>
            <a:ext cx="2482851" cy="4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kern="1200" baseline="0">
          <a:solidFill>
            <a:srgbClr val="09347A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055" y="6454557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3617"/>
            <a:ext cx="2482851" cy="493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965-89B0-422F-9A01-14540DE07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Dye Screening Using 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en-US" dirty="0">
                <a:latin typeface="+mj-lt"/>
                <a:cs typeface="Times New Roman" panose="02020603050405020304" pitchFamily="18" charset="0"/>
              </a:rPr>
              <a:t>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B4632EA-DBC7-4474-B501-C4812BA55E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171709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Sven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Marnauzs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Lawrence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Spear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, Lan Li</a:t>
                </a:r>
                <a:r>
                  <a:rPr lang="en-US" baseline="30000" dirty="0"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en-US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+mn-lt"/>
                    <a:cs typeface="Times New Roman" panose="02020603050405020304" pitchFamily="18" charset="0"/>
                  </a:rPr>
                  <a:t>Department of Mathematics, Boise State University</a:t>
                </a:r>
                <a:r>
                  <a:rPr lang="en-US" sz="1200" baseline="30000" dirty="0">
                    <a:latin typeface="+mn-lt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sz="1200" dirty="0">
                    <a:latin typeface="+mn-lt"/>
                    <a:cs typeface="Times New Roman" panose="02020603050405020304" pitchFamily="18" charset="0"/>
                  </a:rPr>
                  <a:t>Materials Science and Engineering, Boise State University</a:t>
                </a:r>
                <a:r>
                  <a:rPr lang="en-US" sz="1200" baseline="30000" dirty="0"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B4632EA-DBC7-4474-B501-C4812BA55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1717094"/>
              </a:xfrm>
              <a:blipFill>
                <a:blip r:embed="rId2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3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C03-08CA-1448-B726-D2E40F75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A800-8BD7-B449-974F-BB5C300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machine learning</a:t>
            </a:r>
          </a:p>
          <a:p>
            <a:r>
              <a:rPr lang="en-US" dirty="0"/>
              <a:t>Lawrence</a:t>
            </a:r>
          </a:p>
        </p:txBody>
      </p:sp>
    </p:spTree>
    <p:extLst>
      <p:ext uri="{BB962C8B-B14F-4D97-AF65-F5344CB8AC3E}">
        <p14:creationId xmlns:p14="http://schemas.microsoft.com/office/powerpoint/2010/main" val="18543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8D7-DE79-B541-8272-4DC6EE8C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Dye Screening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AB2B-926E-994F-8CD7-5E64DF31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25955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dataset of 364 compounds </a:t>
            </a:r>
          </a:p>
          <a:p>
            <a:r>
              <a:rPr lang="en-US" dirty="0">
                <a:solidFill>
                  <a:srgbClr val="FF0000"/>
                </a:solidFill>
              </a:rPr>
              <a:t>Where data comes from</a:t>
            </a:r>
          </a:p>
          <a:p>
            <a:r>
              <a:rPr lang="en-US" dirty="0"/>
              <a:t>Data includes</a:t>
            </a:r>
          </a:p>
          <a:p>
            <a:pPr lvl="1"/>
            <a:r>
              <a:rPr lang="en-US" dirty="0"/>
              <a:t>Extinction coefficient</a:t>
            </a:r>
          </a:p>
          <a:p>
            <a:pPr lvl="1"/>
            <a:r>
              <a:rPr lang="en-US" dirty="0"/>
              <a:t>Composition: Number of C, H, N, O atoms within compound</a:t>
            </a:r>
          </a:p>
          <a:p>
            <a:pPr lvl="1"/>
            <a:r>
              <a:rPr lang="en-US" dirty="0"/>
              <a:t>Length of the carbon conjugate </a:t>
            </a:r>
          </a:p>
          <a:p>
            <a:pPr lvl="2"/>
            <a:r>
              <a:rPr lang="en-US" dirty="0"/>
              <a:t>see Figure (1)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009B713-9964-A246-A9BB-CC248394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43" y="2215846"/>
            <a:ext cx="3423468" cy="2423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BDDC8-B310-FF4A-B769-72A024036849}"/>
              </a:ext>
            </a:extLst>
          </p:cNvPr>
          <p:cNvSpPr txBox="1"/>
          <p:nvPr/>
        </p:nvSpPr>
        <p:spPr>
          <a:xfrm>
            <a:off x="7622943" y="4639005"/>
            <a:ext cx="342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1: Structure of Cy5. We recorded the length of this dye’s carbon conjugate to be 6.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CA09ACD-129D-9D4A-A4D7-BAF6A62EAEA9}"/>
              </a:ext>
            </a:extLst>
          </p:cNvPr>
          <p:cNvSpPr/>
          <p:nvPr/>
        </p:nvSpPr>
        <p:spPr>
          <a:xfrm>
            <a:off x="8508380" y="2598234"/>
            <a:ext cx="1583474" cy="434898"/>
          </a:xfrm>
          <a:prstGeom prst="fram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03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ECE-9BE6-AA4E-AC78-FC703DE0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B69-3B72-7343-9FC1-6094B6A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separated compounds into two classes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Extinction coefficient over 150,000 (1/M)(1/cm)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Extinction coefficient under 150,000 (1/M)(1/cm)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Positive samples</a:t>
            </a:r>
          </a:p>
          <a:p>
            <a:r>
              <a:rPr lang="en-US" dirty="0">
                <a:solidFill>
                  <a:srgbClr val="FF0000"/>
                </a:solidFill>
              </a:rPr>
              <a:t>Negative samples</a:t>
            </a:r>
          </a:p>
        </p:txBody>
      </p:sp>
    </p:spTree>
    <p:extLst>
      <p:ext uri="{BB962C8B-B14F-4D97-AF65-F5344CB8AC3E}">
        <p14:creationId xmlns:p14="http://schemas.microsoft.com/office/powerpoint/2010/main" val="20553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AB55-4A07-0543-BC1B-8A715EB1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C392-B29D-4546-AC5F-D1AD2D0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560312" cy="4525963"/>
          </a:xfrm>
        </p:spPr>
        <p:txBody>
          <a:bodyPr/>
          <a:lstStyle/>
          <a:p>
            <a:r>
              <a:rPr lang="en-US" dirty="0"/>
              <a:t>We then trained a logistic regression classifier using the</a:t>
            </a:r>
          </a:p>
          <a:p>
            <a:pPr lvl="1"/>
            <a:r>
              <a:rPr lang="en-US" b="1" dirty="0"/>
              <a:t>Composition</a:t>
            </a:r>
          </a:p>
          <a:p>
            <a:pPr lvl="1"/>
            <a:r>
              <a:rPr lang="en-US" b="1" dirty="0"/>
              <a:t>The length of the carbon conjugate</a:t>
            </a:r>
          </a:p>
          <a:p>
            <a:r>
              <a:rPr lang="en-US" dirty="0"/>
              <a:t>as input features and the </a:t>
            </a:r>
            <a:r>
              <a:rPr lang="en-US" b="1" dirty="0"/>
              <a:t>compound class </a:t>
            </a:r>
            <a:r>
              <a:rPr lang="en-US" dirty="0"/>
              <a:t>as the target feature to guide the classifier. </a:t>
            </a:r>
          </a:p>
        </p:txBody>
      </p:sp>
    </p:spTree>
    <p:extLst>
      <p:ext uri="{BB962C8B-B14F-4D97-AF65-F5344CB8AC3E}">
        <p14:creationId xmlns:p14="http://schemas.microsoft.com/office/powerpoint/2010/main" val="93574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A5C0-5901-244E-A937-0DE62CB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</p:spPr>
        <p:txBody>
          <a:bodyPr anchor="ctr">
            <a:normAutofit/>
          </a:bodyPr>
          <a:lstStyle/>
          <a:p>
            <a:r>
              <a:rPr lang="en-US" dirty="0"/>
              <a:t>Results: Input Vector Comparison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7DD285B-EA6D-A848-88B3-2179B326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5902"/>
            <a:ext cx="5386917" cy="3609234"/>
          </a:xfrm>
          <a:prstGeom prst="rect">
            <a:avLst/>
          </a:prstGeom>
          <a:noFill/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2A519B4-2208-9A48-BAC9-567622CABA2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30045057"/>
              </p:ext>
            </p:extLst>
          </p:nvPr>
        </p:nvGraphicFramePr>
        <p:xfrm>
          <a:off x="6193368" y="3126391"/>
          <a:ext cx="5571169" cy="20482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58999">
                  <a:extLst>
                    <a:ext uri="{9D8B030D-6E8A-4147-A177-3AD203B41FA5}">
                      <a16:colId xmlns:a16="http://schemas.microsoft.com/office/drawing/2014/main" val="897384750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145947132"/>
                    </a:ext>
                  </a:extLst>
                </a:gridCol>
                <a:gridCol w="807334">
                  <a:extLst>
                    <a:ext uri="{9D8B030D-6E8A-4147-A177-3AD203B41FA5}">
                      <a16:colId xmlns:a16="http://schemas.microsoft.com/office/drawing/2014/main" val="369796242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4274280528"/>
                    </a:ext>
                  </a:extLst>
                </a:gridCol>
                <a:gridCol w="592981">
                  <a:extLst>
                    <a:ext uri="{9D8B030D-6E8A-4147-A177-3AD203B41FA5}">
                      <a16:colId xmlns:a16="http://schemas.microsoft.com/office/drawing/2014/main" val="3723161225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979859844"/>
                    </a:ext>
                  </a:extLst>
                </a:gridCol>
                <a:gridCol w="725144">
                  <a:extLst>
                    <a:ext uri="{9D8B030D-6E8A-4147-A177-3AD203B41FA5}">
                      <a16:colId xmlns:a16="http://schemas.microsoft.com/office/drawing/2014/main" val="2223135044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Training Algorithm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Carbon Chains?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Accuracy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Precision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Recall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F1 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AUC 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331161836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Logistic Regression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0.92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0.97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185342724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Logistic Regression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0.63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0.57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83737795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Baseline Negative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Undefined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Undefined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26400996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A1E645-7044-3C47-A7BB-2B3EACEF958C}"/>
              </a:ext>
            </a:extLst>
          </p:cNvPr>
          <p:cNvSpPr txBox="1"/>
          <p:nvPr/>
        </p:nvSpPr>
        <p:spPr>
          <a:xfrm>
            <a:off x="3066585" y="1976570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Used logistic regression and explain</a:t>
            </a:r>
          </a:p>
        </p:txBody>
      </p:sp>
    </p:spTree>
    <p:extLst>
      <p:ext uri="{BB962C8B-B14F-4D97-AF65-F5344CB8AC3E}">
        <p14:creationId xmlns:p14="http://schemas.microsoft.com/office/powerpoint/2010/main" val="23097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8F35-661A-E44D-87CE-80C37E9B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E583-6E00-5A43-B445-9B3F036C9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3708E1-5147-2F43-BA77-9A23B065C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8734"/>
            <a:ext cx="5386388" cy="3603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D7429-58EF-9448-A663-B685C3A54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B9F9B0A0-AB0C-924E-9B54-6F43691D4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913753"/>
              </p:ext>
            </p:extLst>
          </p:nvPr>
        </p:nvGraphicFramePr>
        <p:xfrm>
          <a:off x="6193368" y="3126390"/>
          <a:ext cx="5571169" cy="20482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58999">
                  <a:extLst>
                    <a:ext uri="{9D8B030D-6E8A-4147-A177-3AD203B41FA5}">
                      <a16:colId xmlns:a16="http://schemas.microsoft.com/office/drawing/2014/main" val="897384750"/>
                    </a:ext>
                  </a:extLst>
                </a:gridCol>
                <a:gridCol w="734535">
                  <a:extLst>
                    <a:ext uri="{9D8B030D-6E8A-4147-A177-3AD203B41FA5}">
                      <a16:colId xmlns:a16="http://schemas.microsoft.com/office/drawing/2014/main" val="145947132"/>
                    </a:ext>
                  </a:extLst>
                </a:gridCol>
                <a:gridCol w="807334">
                  <a:extLst>
                    <a:ext uri="{9D8B030D-6E8A-4147-A177-3AD203B41FA5}">
                      <a16:colId xmlns:a16="http://schemas.microsoft.com/office/drawing/2014/main" val="369796242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4274280528"/>
                    </a:ext>
                  </a:extLst>
                </a:gridCol>
                <a:gridCol w="592981">
                  <a:extLst>
                    <a:ext uri="{9D8B030D-6E8A-4147-A177-3AD203B41FA5}">
                      <a16:colId xmlns:a16="http://schemas.microsoft.com/office/drawing/2014/main" val="3723161225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979859844"/>
                    </a:ext>
                  </a:extLst>
                </a:gridCol>
                <a:gridCol w="725144">
                  <a:extLst>
                    <a:ext uri="{9D8B030D-6E8A-4147-A177-3AD203B41FA5}">
                      <a16:colId xmlns:a16="http://schemas.microsoft.com/office/drawing/2014/main" val="2223135044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Training Algorithm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Carbon Chains?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Accuracy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Precision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Recall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F1 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AUC 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331161836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Logistic Regression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0.92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0.97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7" marR="10107" marT="10107" marB="0" anchor="ctr"/>
                </a:tc>
                <a:extLst>
                  <a:ext uri="{0D108BD9-81ED-4DB2-BD59-A6C34878D82A}">
                    <a16:rowId xmlns:a16="http://schemas.microsoft.com/office/drawing/2014/main" val="185342724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9969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69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7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DEAE-8A7F-BE4A-9853-C6179E8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B9EF-4ED1-E448-BEFE-585405F6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machine learning can provide guidance to experimentalists</a:t>
            </a:r>
          </a:p>
          <a:p>
            <a:r>
              <a:rPr lang="en-US" dirty="0"/>
              <a:t>Lawrence and Sven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6A1AA9-2FF0-E940-A545-2BA5EC7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84664"/>
              </p:ext>
            </p:extLst>
          </p:nvPr>
        </p:nvGraphicFramePr>
        <p:xfrm>
          <a:off x="2397356" y="3982612"/>
          <a:ext cx="6088720" cy="138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725">
                  <a:extLst>
                    <a:ext uri="{9D8B030D-6E8A-4147-A177-3AD203B41FA5}">
                      <a16:colId xmlns:a16="http://schemas.microsoft.com/office/drawing/2014/main" val="894021912"/>
                    </a:ext>
                  </a:extLst>
                </a:gridCol>
                <a:gridCol w="1611838">
                  <a:extLst>
                    <a:ext uri="{9D8B030D-6E8A-4147-A177-3AD203B41FA5}">
                      <a16:colId xmlns:a16="http://schemas.microsoft.com/office/drawing/2014/main" val="1341723529"/>
                    </a:ext>
                  </a:extLst>
                </a:gridCol>
                <a:gridCol w="1321707">
                  <a:extLst>
                    <a:ext uri="{9D8B030D-6E8A-4147-A177-3AD203B41FA5}">
                      <a16:colId xmlns:a16="http://schemas.microsoft.com/office/drawing/2014/main" val="946352875"/>
                    </a:ext>
                  </a:extLst>
                </a:gridCol>
                <a:gridCol w="1051725">
                  <a:extLst>
                    <a:ext uri="{9D8B030D-6E8A-4147-A177-3AD203B41FA5}">
                      <a16:colId xmlns:a16="http://schemas.microsoft.com/office/drawing/2014/main" val="2197342572"/>
                    </a:ext>
                  </a:extLst>
                </a:gridCol>
                <a:gridCol w="1051725">
                  <a:extLst>
                    <a:ext uri="{9D8B030D-6E8A-4147-A177-3AD203B41FA5}">
                      <a16:colId xmlns:a16="http://schemas.microsoft.com/office/drawing/2014/main" val="2646329935"/>
                    </a:ext>
                  </a:extLst>
                </a:gridCol>
              </a:tblGrid>
              <a:tr h="37254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LinReg_coef_1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LinReg_coef_2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LogisticReg_1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LogisticReg_2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077632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744904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67794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73488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-971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92245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C_Chain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20361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15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59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79EB-1CBD-1E43-9851-E3CF4BFC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6847-8C03-5E46-B215-6A253319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  <a:p>
            <a:r>
              <a:rPr lang="en-US" dirty="0"/>
              <a:t>Lawrence and Sven</a:t>
            </a:r>
          </a:p>
        </p:txBody>
      </p:sp>
    </p:spTree>
    <p:extLst>
      <p:ext uri="{BB962C8B-B14F-4D97-AF65-F5344CB8AC3E}">
        <p14:creationId xmlns:p14="http://schemas.microsoft.com/office/powerpoint/2010/main" val="3482349824"/>
      </p:ext>
    </p:extLst>
  </p:cSld>
  <p:clrMapOvr>
    <a:masterClrMapping/>
  </p:clrMapOvr>
</p:sld>
</file>

<file path=ppt/theme/theme1.xml><?xml version="1.0" encoding="utf-8"?>
<a:theme xmlns:a="http://schemas.openxmlformats.org/drawingml/2006/main" name="boisestate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isestate" id="{95C639A2-88F5-4D34-92AB-03C7A33C9E96}" vid="{47E17544-960E-4A9C-B780-F9F8DFBA5BB3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1_boisestate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isestate" id="{95C639A2-88F5-4D34-92AB-03C7A33C9E96}" vid="{47E17544-960E-4A9C-B780-F9F8DFBA5BB3}"/>
    </a:ext>
  </a:extLst>
</a:theme>
</file>

<file path=ppt/theme/theme4.xml><?xml version="1.0" encoding="utf-8"?>
<a:theme xmlns:a="http://schemas.openxmlformats.org/drawingml/2006/main" name="2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328</Words>
  <Application>Microsoft Macintosh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Gotham-Book</vt:lpstr>
      <vt:lpstr>Gotham-Medium</vt:lpstr>
      <vt:lpstr>boisestate</vt:lpstr>
      <vt:lpstr>1_blank</vt:lpstr>
      <vt:lpstr>1_boisestate</vt:lpstr>
      <vt:lpstr>2_blank</vt:lpstr>
      <vt:lpstr>Dye Screening Using  Machine Learning</vt:lpstr>
      <vt:lpstr>Machine Learning Introduction</vt:lpstr>
      <vt:lpstr>Overview of Dye Screening Project</vt:lpstr>
      <vt:lpstr>Classifying Compounds</vt:lpstr>
      <vt:lpstr>Training a Classifier</vt:lpstr>
      <vt:lpstr>Results: Input Vector Comparison</vt:lpstr>
      <vt:lpstr>Results: Model Comparison</vt:lpstr>
      <vt:lpstr>Guiding Experiment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Screening Using  Machine Learning</dc:title>
  <dc:creator>Sven Marnauzs</dc:creator>
  <cp:lastModifiedBy>Sven Marnauzs</cp:lastModifiedBy>
  <cp:revision>7</cp:revision>
  <dcterms:created xsi:type="dcterms:W3CDTF">2020-04-20T18:47:03Z</dcterms:created>
  <dcterms:modified xsi:type="dcterms:W3CDTF">2020-04-20T23:19:14Z</dcterms:modified>
</cp:coreProperties>
</file>