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4" r:id="rId2"/>
    <p:sldId id="295" r:id="rId3"/>
    <p:sldId id="305" r:id="rId4"/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3305F-CD7C-4CE2-BBB1-8E447EEC61F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1A4A8-D38F-4EBF-B5BF-B7DD06291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6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is a great way to conduct large-scale exploration of materials.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527C-9D41-4E47-B0A9-3CEB65BA0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527C-9D41-4E47-B0A9-3CEB65BA07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3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 is a great way to conduct large-scale exploration of materials.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2527C-9D41-4E47-B0A9-3CEB65BA07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B92A-4E70-48F4-B9C6-9FD33A88B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00915-7507-4736-B14D-B7161B753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AA0F3-4261-43A8-B348-F2787368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0571-A103-4A47-A438-2D69C471E2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A915F-502D-411E-96A0-6764C89F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4B70-A0DE-4A52-93CE-4A8084C2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31E9-DB43-45E5-B65E-5F5C40E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1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BDBA-096A-452E-8DA7-6A3460E6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B344B-B00D-48FC-92FB-4EF309A52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73EA-A0E3-4C20-B23B-EEF31519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0571-A103-4A47-A438-2D69C471E2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E7F7-493E-4207-A8B7-B42AFA67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5B13-77D0-4FE9-87CD-EA260BFB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31E9-DB43-45E5-B65E-5F5C40E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1F9F2-EEC0-4905-9E2B-39067DA78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245F3-02B8-42CD-BACE-516CFDD01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087B-3A6F-445F-9DD3-5DA025CD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0571-A103-4A47-A438-2D69C471E2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23A4-6483-4EF2-8B45-0FDA540A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FDD8-7AD4-48CA-9B4B-244CDBED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31E9-DB43-45E5-B65E-5F5C40E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1F5E-3269-42C2-BAA4-C98D09EA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E8B78-626A-40C5-AE9C-5FC51EB8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4DE0B-DD0F-44C4-AE39-51D0021C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0571-A103-4A47-A438-2D69C471E2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A38B-33E2-49EE-B302-B9A2B8AB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107EF-2DDA-4ABC-87E6-BADBCBB6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31E9-DB43-45E5-B65E-5F5C40E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1137-FFF9-4FE0-A763-56634B64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EE9C3-1FFE-4DB6-AD42-5C9F56CBB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7EE2-10E3-4BEA-9C15-2049C537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0571-A103-4A47-A438-2D69C471E2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AF16-B4C7-4829-82E2-4948A6EC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1B0AC-8035-42C5-841F-01723EB8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31E9-DB43-45E5-B65E-5F5C40E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9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79BB-AAEA-49CD-8C5E-8D135F63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16E4-7900-4E9B-96EB-3506C90C8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A0E2C-DB76-4C8A-870C-11486846B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EB102-5836-4B3D-923C-6E0CF883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0571-A103-4A47-A438-2D69C471E2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9D11A-8DB9-4B78-810C-024D6E93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50BEE-80E8-4134-958F-4535C6DF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31E9-DB43-45E5-B65E-5F5C40E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8017-E139-45D5-9187-DCB5E7C0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9DFAB-3F58-44D5-B03E-046B8188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E3B67-A21F-4555-AB3C-760BC80DB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7EDCF-D581-4E47-8479-FA728475C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094AB-7490-436E-8B8D-1AB23F38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10A20-450B-43BA-8CF7-A3B281D1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0571-A103-4A47-A438-2D69C471E2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12503-F8F9-4115-8D65-DDA8E7E5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E58A1-7825-489B-8DFE-862232DE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31E9-DB43-45E5-B65E-5F5C40E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4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AC96-8F81-4AA5-B3E2-03447C82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44182-4784-4097-8BE8-3A7CFDB0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0571-A103-4A47-A438-2D69C471E2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B1D15-A10C-45C2-8FC8-91800A0C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9569A-5AF4-4EE9-AC94-13886933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31E9-DB43-45E5-B65E-5F5C40E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3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927D0-7DC0-42D6-9C7B-2ABABB73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0571-A103-4A47-A438-2D69C471E2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7B58F-A9F6-4FF7-9F9A-49ECF698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F0829-80C9-4708-8AE0-6DC93F98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31E9-DB43-45E5-B65E-5F5C40E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93AD-05EF-42C6-8D0A-F6153D91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A6F5-AAA3-4F6A-808D-10DAC4EC0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4BC5C-1275-4E04-8A75-09B021545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4DB67-7C94-4A4F-A45B-107A30D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0571-A103-4A47-A438-2D69C471E2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B8DED-7656-4698-A145-78146C99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36E4E-0E4C-434D-9A2E-985CADE3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31E9-DB43-45E5-B65E-5F5C40E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E4BD-CFF9-41A0-BF9A-BBE08858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EC95B-3CE3-471E-8E38-141F4384F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549FC-743F-4186-8AB0-90443A1B6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B219-53E0-4E23-A901-614055B1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0571-A103-4A47-A438-2D69C471E2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F3257-9E52-42A2-99BA-D98A7A27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0E6CE-8F43-4439-99DB-4ACCC819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31E9-DB43-45E5-B65E-5F5C40E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F57D3-1E03-450D-BC19-80635BB7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D775-8FEB-42BC-ABB9-608CE7395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2C6A7-E250-46A2-AEB3-375E57322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60571-A103-4A47-A438-2D69C471E208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A3B7D-B246-43CF-8FDD-A98E4CD65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7F89F-EB50-4159-B636-ADBBE7B93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31E9-DB43-45E5-B65E-5F5C40E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34FA-9EFF-4AB9-B396-73B5ABF8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is Machine Learning?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A70E-4DCB-43BF-84E7-C079F93AE7C4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547BEF8A-1CB9-4798-8A78-FAEDE403C570}"/>
              </a:ext>
            </a:extLst>
          </p:cNvPr>
          <p:cNvSpPr/>
          <p:nvPr/>
        </p:nvSpPr>
        <p:spPr>
          <a:xfrm>
            <a:off x="4188123" y="2799485"/>
            <a:ext cx="1354016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7BAE780-1EB3-4596-9310-190DF767F30E}"/>
              </a:ext>
            </a:extLst>
          </p:cNvPr>
          <p:cNvSpPr/>
          <p:nvPr/>
        </p:nvSpPr>
        <p:spPr>
          <a:xfrm>
            <a:off x="6522834" y="2799485"/>
            <a:ext cx="1354015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CB3C765-F388-4D86-BA00-0815798615D0}"/>
              </a:ext>
            </a:extLst>
          </p:cNvPr>
          <p:cNvSpPr/>
          <p:nvPr/>
        </p:nvSpPr>
        <p:spPr>
          <a:xfrm>
            <a:off x="8856782" y="2800291"/>
            <a:ext cx="1729155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Predictions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B6745608-311E-4530-8A92-47962B507A75}"/>
              </a:ext>
            </a:extLst>
          </p:cNvPr>
          <p:cNvSpPr/>
          <p:nvPr/>
        </p:nvSpPr>
        <p:spPr>
          <a:xfrm flipH="1">
            <a:off x="2168769" y="3843542"/>
            <a:ext cx="7661030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52F30E0-3074-420C-ACE1-77D5455F7A73}"/>
              </a:ext>
            </a:extLst>
          </p:cNvPr>
          <p:cNvSpPr/>
          <p:nvPr/>
        </p:nvSpPr>
        <p:spPr>
          <a:xfrm>
            <a:off x="5074567" y="4079879"/>
            <a:ext cx="1354015" cy="9144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</a:t>
            </a:r>
          </a:p>
          <a:p>
            <a:pPr algn="ctr"/>
            <a:r>
              <a:rPr lang="en-US" dirty="0"/>
              <a:t>Results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587C336-9C08-4DBD-9059-F30ECD15C632}"/>
              </a:ext>
            </a:extLst>
          </p:cNvPr>
          <p:cNvSpPr/>
          <p:nvPr/>
        </p:nvSpPr>
        <p:spPr>
          <a:xfrm>
            <a:off x="3208953" y="29890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106F5EE-ABE4-449B-A01C-4BD9009E7AC6}"/>
              </a:ext>
            </a:extLst>
          </p:cNvPr>
          <p:cNvSpPr/>
          <p:nvPr/>
        </p:nvSpPr>
        <p:spPr>
          <a:xfrm>
            <a:off x="5542901" y="29890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69812BD-2371-45D2-9E84-A36130A97C07}"/>
              </a:ext>
            </a:extLst>
          </p:cNvPr>
          <p:cNvSpPr/>
          <p:nvPr/>
        </p:nvSpPr>
        <p:spPr>
          <a:xfrm>
            <a:off x="7878374" y="29890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766D7D37-38DC-405D-A0C6-2BF95DCE48AE}"/>
              </a:ext>
            </a:extLst>
          </p:cNvPr>
          <p:cNvSpPr/>
          <p:nvPr/>
        </p:nvSpPr>
        <p:spPr>
          <a:xfrm>
            <a:off x="1751078" y="2799485"/>
            <a:ext cx="1354015" cy="914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5260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D08C-191D-4278-97E6-C7624D89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dirty="0"/>
              <a:t>Benefits/Limitations of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F489-A1C8-4614-A493-2E510277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765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Applying machine learning techniques can greatly </a:t>
            </a:r>
            <a:r>
              <a:rPr lang="en-US" sz="2000" b="1" dirty="0">
                <a:solidFill>
                  <a:srgbClr val="FF0000"/>
                </a:solidFill>
              </a:rPr>
              <a:t>reduce the time required </a:t>
            </a:r>
            <a:r>
              <a:rPr lang="en-US" sz="2000" dirty="0"/>
              <a:t>to discover new materials</a:t>
            </a:r>
          </a:p>
          <a:p>
            <a:r>
              <a:rPr lang="en-US" sz="2000" dirty="0"/>
              <a:t>Adding more samples to the data set can be costly</a:t>
            </a:r>
          </a:p>
          <a:p>
            <a:r>
              <a:rPr lang="en-US" sz="2000" dirty="0"/>
              <a:t>Maximum accuracy of a prediction will always have a limit</a:t>
            </a:r>
          </a:p>
          <a:p>
            <a:r>
              <a:rPr lang="en-US" sz="2000" dirty="0"/>
              <a:t>Machine learning on its own cannot create/discover new Scientific Significance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4C3A4-DD10-49A4-87DF-08172679A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114" y="1839889"/>
            <a:ext cx="2640330" cy="26636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A606C9-67B1-4604-9667-C806767B5F06}"/>
              </a:ext>
            </a:extLst>
          </p:cNvPr>
          <p:cNvSpPr/>
          <p:nvPr/>
        </p:nvSpPr>
        <p:spPr>
          <a:xfrm>
            <a:off x="7536180" y="4503551"/>
            <a:ext cx="234826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22222"/>
                </a:solidFill>
                <a:latin typeface="Source Sans Pro" panose="020B0604020202020204" pitchFamily="34" charset="0"/>
              </a:rPr>
              <a:t>Survey of scaled error and the size of training set in recent publications.</a:t>
            </a:r>
          </a:p>
          <a:p>
            <a:r>
              <a:rPr lang="en-US" sz="900" i="1" dirty="0">
                <a:solidFill>
                  <a:srgbClr val="222222"/>
                </a:solidFill>
                <a:latin typeface="Source Sans Pro" panose="020B0604020202020204" pitchFamily="34" charset="0"/>
              </a:rPr>
              <a:t>Source: Ying Zhang, Chen Ling. A strategy to apply machine learning to small datasets in materials science. </a:t>
            </a:r>
            <a:r>
              <a:rPr lang="en-US" sz="900" i="1" dirty="0" err="1">
                <a:solidFill>
                  <a:srgbClr val="222222"/>
                </a:solidFill>
                <a:latin typeface="Source Sans Pro" panose="020B0604020202020204" pitchFamily="34" charset="0"/>
              </a:rPr>
              <a:t>npj</a:t>
            </a:r>
            <a:r>
              <a:rPr lang="en-US" sz="900" i="1" dirty="0">
                <a:solidFill>
                  <a:srgbClr val="222222"/>
                </a:solidFill>
                <a:latin typeface="Source Sans Pro" panose="020B0604020202020204" pitchFamily="34" charset="0"/>
              </a:rPr>
              <a:t> Computational Materials, 2018</a:t>
            </a:r>
            <a:endParaRPr lang="en-US" sz="900" i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6A9D5-7051-40E1-A3AE-246FDF2F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0EDFF-0AFD-4970-8821-6DB528347E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6D2081-A33C-4893-90AB-98EA05EC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Role of Machine Learning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C2F76E3-D3BE-4813-81A6-620BEB788C6E}"/>
              </a:ext>
            </a:extLst>
          </p:cNvPr>
          <p:cNvSpPr/>
          <p:nvPr/>
        </p:nvSpPr>
        <p:spPr>
          <a:xfrm>
            <a:off x="4683381" y="1690688"/>
            <a:ext cx="5105400" cy="4710113"/>
          </a:xfrm>
          <a:prstGeom prst="triangle">
            <a:avLst/>
          </a:prstGeom>
          <a:gradFill>
            <a:gsLst>
              <a:gs pos="0">
                <a:schemeClr val="accent5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9D5093C7-A976-4AD4-808C-026C132F8335}"/>
              </a:ext>
            </a:extLst>
          </p:cNvPr>
          <p:cNvSpPr/>
          <p:nvPr/>
        </p:nvSpPr>
        <p:spPr>
          <a:xfrm>
            <a:off x="1721638" y="1883415"/>
            <a:ext cx="662354" cy="4384431"/>
          </a:xfrm>
          <a:prstGeom prst="upArrow">
            <a:avLst/>
          </a:prstGeom>
          <a:gradFill>
            <a:gsLst>
              <a:gs pos="0">
                <a:schemeClr val="accent5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143D1BA1-7C6A-421B-A6AC-9D7949DBAFD1}"/>
              </a:ext>
            </a:extLst>
          </p:cNvPr>
          <p:cNvSpPr/>
          <p:nvPr/>
        </p:nvSpPr>
        <p:spPr>
          <a:xfrm>
            <a:off x="2422091" y="1883414"/>
            <a:ext cx="662354" cy="4384431"/>
          </a:xfrm>
          <a:prstGeom prst="upArrow">
            <a:avLst/>
          </a:prstGeom>
          <a:gradFill>
            <a:gsLst>
              <a:gs pos="0">
                <a:schemeClr val="accent5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Accuracy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5174B08-02DF-41A9-A5A4-5724E429006F}"/>
              </a:ext>
            </a:extLst>
          </p:cNvPr>
          <p:cNvSpPr/>
          <p:nvPr/>
        </p:nvSpPr>
        <p:spPr>
          <a:xfrm>
            <a:off x="3122544" y="1883413"/>
            <a:ext cx="662354" cy="4384431"/>
          </a:xfrm>
          <a:prstGeom prst="upArrow">
            <a:avLst/>
          </a:prstGeom>
          <a:gradFill>
            <a:gsLst>
              <a:gs pos="0">
                <a:schemeClr val="accent5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FCA6D7B4-8710-46DB-B122-9161F9FF6184}"/>
              </a:ext>
            </a:extLst>
          </p:cNvPr>
          <p:cNvSpPr/>
          <p:nvPr/>
        </p:nvSpPr>
        <p:spPr>
          <a:xfrm rot="19969788">
            <a:off x="8204100" y="2520271"/>
            <a:ext cx="644769" cy="13380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E6C9937-5F9C-4D1D-AF6D-A0DC2A990AD2}"/>
              </a:ext>
            </a:extLst>
          </p:cNvPr>
          <p:cNvSpPr/>
          <p:nvPr/>
        </p:nvSpPr>
        <p:spPr>
          <a:xfrm rot="19928482">
            <a:off x="8600934" y="1714521"/>
            <a:ext cx="1397963" cy="42763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A17053-B6BD-433C-A605-F4F87B6C2678}"/>
              </a:ext>
            </a:extLst>
          </p:cNvPr>
          <p:cNvSpPr txBox="1"/>
          <p:nvPr/>
        </p:nvSpPr>
        <p:spPr>
          <a:xfrm rot="3392074">
            <a:off x="9789244" y="32033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EDE1DE-863F-4DAD-A4EC-20ED85BB2920}"/>
              </a:ext>
            </a:extLst>
          </p:cNvPr>
          <p:cNvSpPr txBox="1"/>
          <p:nvPr/>
        </p:nvSpPr>
        <p:spPr>
          <a:xfrm rot="18100507">
            <a:off x="3916640" y="2984626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3893E-BB17-4958-AE6C-6F0A4B01A610}"/>
              </a:ext>
            </a:extLst>
          </p:cNvPr>
          <p:cNvSpPr txBox="1"/>
          <p:nvPr/>
        </p:nvSpPr>
        <p:spPr>
          <a:xfrm>
            <a:off x="6553552" y="2689982"/>
            <a:ext cx="13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85722-4B03-4758-9217-236716D55864}"/>
              </a:ext>
            </a:extLst>
          </p:cNvPr>
          <p:cNvSpPr txBox="1"/>
          <p:nvPr/>
        </p:nvSpPr>
        <p:spPr>
          <a:xfrm>
            <a:off x="5931446" y="4018516"/>
            <a:ext cx="252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Computational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22ED1-3426-41A6-AF80-7C3E5CC4E0BE}"/>
              </a:ext>
            </a:extLst>
          </p:cNvPr>
          <p:cNvSpPr txBox="1"/>
          <p:nvPr/>
        </p:nvSpPr>
        <p:spPr>
          <a:xfrm>
            <a:off x="6245439" y="540658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9D0B8251-B28E-45B3-B515-77789095C782}"/>
              </a:ext>
            </a:extLst>
          </p:cNvPr>
          <p:cNvSpPr/>
          <p:nvPr/>
        </p:nvSpPr>
        <p:spPr>
          <a:xfrm rot="19969788">
            <a:off x="8995990" y="3933660"/>
            <a:ext cx="644769" cy="13380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707AC5AA-B7BF-41A1-B4EC-D36E56410EF1}"/>
              </a:ext>
            </a:extLst>
          </p:cNvPr>
          <p:cNvSpPr/>
          <p:nvPr/>
        </p:nvSpPr>
        <p:spPr>
          <a:xfrm rot="12683552">
            <a:off x="5561184" y="2624431"/>
            <a:ext cx="644769" cy="13380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B261697D-4921-4A76-B92F-F8389ED4295C}"/>
              </a:ext>
            </a:extLst>
          </p:cNvPr>
          <p:cNvSpPr/>
          <p:nvPr/>
        </p:nvSpPr>
        <p:spPr>
          <a:xfrm rot="12683552">
            <a:off x="4872482" y="3919847"/>
            <a:ext cx="644769" cy="13380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A75449A7-05F9-4E3C-8CC1-D7BA489E798D}"/>
              </a:ext>
            </a:extLst>
          </p:cNvPr>
          <p:cNvSpPr/>
          <p:nvPr/>
        </p:nvSpPr>
        <p:spPr>
          <a:xfrm rot="12653351">
            <a:off x="4560899" y="1536861"/>
            <a:ext cx="1397963" cy="42763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8C28AE9-D18D-4FCF-BFD1-4F47736A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DB0EDFF-0AFD-4970-8821-6DB528347E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34FA-9EFF-4AB9-B396-73B5ABF8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How We Used Machine Learning + Density Functional Theory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379146-B329-4A9D-ABCF-EEE581A71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6242" y="1884876"/>
            <a:ext cx="6292108" cy="42148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84E768-C425-4691-8FC5-8B251A45A922}"/>
              </a:ext>
            </a:extLst>
          </p:cNvPr>
          <p:cNvSpPr/>
          <p:nvPr/>
        </p:nvSpPr>
        <p:spPr>
          <a:xfrm>
            <a:off x="4987665" y="3637476"/>
            <a:ext cx="888498" cy="5186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70420A-E86F-4C65-80B8-139EE3B2B6B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347929" y="4156166"/>
            <a:ext cx="528235" cy="338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4D1EBB7-F1B2-405E-83F7-DBE91DA25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670" y="5221797"/>
            <a:ext cx="1373452" cy="346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B2D2C6-0DEF-457A-825C-3FAD01503A37}"/>
              </a:ext>
            </a:extLst>
          </p:cNvPr>
          <p:cNvSpPr txBox="1"/>
          <p:nvPr/>
        </p:nvSpPr>
        <p:spPr>
          <a:xfrm>
            <a:off x="6070758" y="5568045"/>
            <a:ext cx="145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Kernel Ridge Regression</a:t>
            </a:r>
          </a:p>
          <a:p>
            <a:r>
              <a:rPr lang="en-US" sz="900" i="1" dirty="0"/>
              <a:t>p</a:t>
            </a:r>
            <a:r>
              <a:rPr lang="en-US" sz="900" i="1" baseline="30000" dirty="0"/>
              <a:t>b</a:t>
            </a:r>
            <a:r>
              <a:rPr lang="en-US" sz="900" dirty="0"/>
              <a:t>: property of material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2BBE7-1DAE-4FC1-85B7-6A10AB9E3019}"/>
              </a:ext>
            </a:extLst>
          </p:cNvPr>
          <p:cNvSpPr txBox="1"/>
          <p:nvPr/>
        </p:nvSpPr>
        <p:spPr>
          <a:xfrm>
            <a:off x="1580110" y="4543711"/>
            <a:ext cx="11783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Data Features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C14BC2-4698-4BEA-9ACF-C15B29F4A4CF}"/>
              </a:ext>
            </a:extLst>
          </p:cNvPr>
          <p:cNvCxnSpPr>
            <a:cxnSpLocks/>
          </p:cNvCxnSpPr>
          <p:nvPr/>
        </p:nvCxnSpPr>
        <p:spPr>
          <a:xfrm flipV="1">
            <a:off x="2837746" y="4669260"/>
            <a:ext cx="401548" cy="24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CA70E-4DCB-43BF-84E7-C079F93AE7C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6E667-A9B0-4509-912F-755815AE0173}"/>
              </a:ext>
            </a:extLst>
          </p:cNvPr>
          <p:cNvSpPr txBox="1"/>
          <p:nvPr/>
        </p:nvSpPr>
        <p:spPr>
          <a:xfrm>
            <a:off x="9144001" y="2414953"/>
            <a:ext cx="2033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Took a summer to get 600 data points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39820-C785-499A-A3B7-4521400592D0}"/>
              </a:ext>
            </a:extLst>
          </p:cNvPr>
          <p:cNvSpPr txBox="1"/>
          <p:nvPr/>
        </p:nvSpPr>
        <p:spPr>
          <a:xfrm>
            <a:off x="9144001" y="4662588"/>
            <a:ext cx="238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Hours to generate a 1000+ new data points</a:t>
            </a:r>
          </a:p>
        </p:txBody>
      </p:sp>
    </p:spTree>
    <p:extLst>
      <p:ext uri="{BB962C8B-B14F-4D97-AF65-F5344CB8AC3E}">
        <p14:creationId xmlns:p14="http://schemas.microsoft.com/office/powerpoint/2010/main" val="272893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40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Theme</vt:lpstr>
      <vt:lpstr>What is Machine Learning?</vt:lpstr>
      <vt:lpstr>Benefits/Limitations of Machine Learning </vt:lpstr>
      <vt:lpstr>Role of Machine Learning</vt:lpstr>
      <vt:lpstr>How We Used Machine Learning + Density Functional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</dc:title>
  <dc:creator>Lan (Samantha) Li</dc:creator>
  <cp:lastModifiedBy>Lan (Samantha) Li</cp:lastModifiedBy>
  <cp:revision>1</cp:revision>
  <dcterms:created xsi:type="dcterms:W3CDTF">2020-04-20T19:33:05Z</dcterms:created>
  <dcterms:modified xsi:type="dcterms:W3CDTF">2020-04-20T19:33:24Z</dcterms:modified>
</cp:coreProperties>
</file>