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 id="2147483783" r:id="rId6"/>
  </p:sldMasterIdLst>
  <p:notesMasterIdLst>
    <p:notesMasterId r:id="rId16"/>
  </p:notesMasterIdLst>
  <p:handoutMasterIdLst>
    <p:handoutMasterId r:id="rId17"/>
  </p:handoutMasterIdLst>
  <p:sldIdLst>
    <p:sldId id="257" r:id="rId7"/>
    <p:sldId id="259" r:id="rId8"/>
    <p:sldId id="268" r:id="rId9"/>
    <p:sldId id="284" r:id="rId10"/>
    <p:sldId id="282" r:id="rId11"/>
    <p:sldId id="281" r:id="rId12"/>
    <p:sldId id="283" r:id="rId13"/>
    <p:sldId id="279" r:id="rId14"/>
    <p:sldId id="269" r:id="rId15"/>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BCEE"/>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8" autoAdjust="0"/>
    <p:restoredTop sz="79692" autoAdjust="0"/>
  </p:normalViewPr>
  <p:slideViewPr>
    <p:cSldViewPr snapToGrid="0" showGuides="1">
      <p:cViewPr varScale="1">
        <p:scale>
          <a:sx n="88" d="100"/>
          <a:sy n="88" d="100"/>
        </p:scale>
        <p:origin x="1776" y="184"/>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dirty="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dirty="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14/05/2024</a:t>
            </a:fld>
            <a:endParaRPr lang="en-GB" sz="700" dirty="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14/05/2024</a:t>
            </a:fld>
            <a:endParaRPr lang="en-GB" dirty="0"/>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dirty="0"/>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dirty="0"/>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dirty="0"/>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100"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4</a:t>
            </a:fld>
            <a:endParaRPr lang="en-GB" dirty="0"/>
          </a:p>
        </p:txBody>
      </p:sp>
    </p:spTree>
    <p:extLst>
      <p:ext uri="{BB962C8B-B14F-4D97-AF65-F5344CB8AC3E}">
        <p14:creationId xmlns:p14="http://schemas.microsoft.com/office/powerpoint/2010/main" val="382471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I am Lize Mostert and I will be discussing the data exploration portion of this assignment</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Upon investigation of the dataset, we observed that the data was already in an analytical base table format. This meant that we did not need to reshape the data into another formatted type.</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dataset can be divided into several different categories of data based on the characteristics thereof: </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data consisted of URLs, Timestamps, Boolean and categorical data, of which the last class was used to gather our insights.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Our initial questions upon data exploration led us to the following potential insights that could be drawn from the data at hand:</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We determined that job titles and companies could be analysed to provide us with insight into which organisations or industries are looking for candidates and the types of roles that are currently available in the job market.</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We also noted that exploring job locations and the cities where they were searched from can help identify any geographic trends in demand for data scientists and related professionals.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Finally, we asked whether the investigation of job levels and types can reveal any distribution of roles across different seniority level and employment types.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With respect to data cleaning, unnecessary columns were removed and the effect of missing values after preprocessing was evaluated and dealt with during the visualisation stage.</a:t>
            </a:r>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dirty="0"/>
          </a:p>
        </p:txBody>
      </p:sp>
    </p:spTree>
    <p:extLst>
      <p:ext uri="{BB962C8B-B14F-4D97-AF65-F5344CB8AC3E}">
        <p14:creationId xmlns:p14="http://schemas.microsoft.com/office/powerpoint/2010/main" val="150834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From our data exploration, you can see that there is a quite skewed distribution of features in this dataset, but overall, the quality of the data before preprocessing was quite high. We observed no missing values in the dataset at this stage, and the variables within the categorical features were more or less consistent except for the job title and search position which had quite a high amount of variation, but this was dealt with during the preprocessing stage</a:t>
            </a:r>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dirty="0"/>
          </a:p>
        </p:txBody>
      </p:sp>
    </p:spTree>
    <p:extLst>
      <p:ext uri="{BB962C8B-B14F-4D97-AF65-F5344CB8AC3E}">
        <p14:creationId xmlns:p14="http://schemas.microsoft.com/office/powerpoint/2010/main" val="378830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Sarel Vermaak.</a:t>
            </a:r>
          </a:p>
          <a:p>
            <a:endParaRPr lang="en-US" dirty="0"/>
          </a:p>
          <a:p>
            <a:r>
              <a:rPr lang="en-US" dirty="0"/>
              <a:t>Data preprocessing is part of the Data Understanding and Data Preparation components of the CRISP-DM process.</a:t>
            </a:r>
          </a:p>
          <a:p>
            <a:r>
              <a:rPr lang="en-US" dirty="0"/>
              <a:t>Based on the data exploration done previously, we removed columns that contained no variation, and a single instance with a missing value.</a:t>
            </a:r>
          </a:p>
          <a:p>
            <a:endParaRPr lang="en-US" dirty="0"/>
          </a:p>
          <a:p>
            <a:r>
              <a:rPr lang="en-US" dirty="0"/>
              <a:t>During exploration we picked up that the </a:t>
            </a:r>
            <a:r>
              <a:rPr lang="en-US" dirty="0" err="1"/>
              <a:t>job_title</a:t>
            </a:r>
            <a:r>
              <a:rPr lang="en-US" dirty="0"/>
              <a:t> and </a:t>
            </a:r>
            <a:r>
              <a:rPr lang="en-US" dirty="0" err="1"/>
              <a:t>job_city</a:t>
            </a:r>
            <a:r>
              <a:rPr lang="en-US" dirty="0"/>
              <a:t> features contain a lot of useful information, but was not in a useable state.</a:t>
            </a:r>
          </a:p>
          <a:p>
            <a:r>
              <a:rPr lang="en-US" dirty="0"/>
              <a:t>Both features were forced to lowercase, and useful subsets of features were extracted, such as job seniority and job country.</a:t>
            </a:r>
          </a:p>
          <a:p>
            <a:r>
              <a:rPr lang="en-US" dirty="0"/>
              <a:t>The subsets were also recombined into more sanitized versions of the original feature, removing a lot of variability due to differing naming conventions.</a:t>
            </a:r>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dirty="0"/>
          </a:p>
        </p:txBody>
      </p:sp>
    </p:spTree>
    <p:extLst>
      <p:ext uri="{BB962C8B-B14F-4D97-AF65-F5344CB8AC3E}">
        <p14:creationId xmlns:p14="http://schemas.microsoft.com/office/powerpoint/2010/main" val="2594563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5/14/24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602674006"/>
      </p:ext>
    </p:extLst>
  </p:cSld>
  <p:clrMapOvr>
    <a:overrideClrMapping bg1="lt1" tx1="dk1" bg2="lt2" tx2="dk2" accent1="accent1" accent2="accent2" accent3="accent3" accent4="accent4" accent5="accent5" accent6="accent6" hlink="hlink" folHlink="folHlink"/>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759526973"/>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5/14/24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794103587"/>
      </p:ext>
    </p:extLst>
  </p:cSld>
  <p:clrMapOvr>
    <a:overrideClrMapping bg1="lt1" tx1="dk1" bg2="lt2" tx2="dk2" accent1="accent1" accent2="accent2" accent3="accent3" accent4="accent4" accent5="accent5" accent6="accent6" hlink="hlink" folHlink="folHlink"/>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935503567"/>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166982453"/>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68453-BAB5-46CE-A4CF-38551120EE52}" type="datetime3">
              <a:rPr lang="en-US" smtClean="0"/>
              <a:t>14 May 2024</a:t>
            </a:fld>
            <a:endParaRPr lang="en-US" dirty="0"/>
          </a:p>
        </p:txBody>
      </p:sp>
      <p:sp>
        <p:nvSpPr>
          <p:cNvPr id="4" name="Footer Placeholder 3"/>
          <p:cNvSpPr>
            <a:spLocks noGrp="1"/>
          </p:cNvSpPr>
          <p:nvPr>
            <p:ph type="ftr" sz="quarter" idx="11"/>
          </p:nvPr>
        </p:nvSpPr>
        <p:spPr/>
        <p:txBody>
          <a:bodyPr/>
          <a:lstStyle/>
          <a:p>
            <a:r>
              <a:rPr lang="en-US" dirty="0"/>
              <a:t>Add place via Insert, Header &amp; Footer</a:t>
            </a:r>
          </a:p>
        </p:txBody>
      </p:sp>
      <p:sp>
        <p:nvSpPr>
          <p:cNvPr id="5" name="Slide Number Placeholder 4"/>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025794872"/>
      </p:ext>
    </p:extLst>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5480311"/>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5/14/24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1266242"/>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5/14/24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3026896"/>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48148919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2992580345"/>
      </p:ext>
    </p:extLst>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22448952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5697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2.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5/14/24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tags" Target="../tags/tag1.xml"/><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customXml" Target="../../customXml/item1.xml"/><Relationship Id="rId16" Type="http://schemas.openxmlformats.org/officeDocument/2006/relationships/image" Target="../media/image31.svg"/><Relationship Id="rId1" Type="http://schemas.openxmlformats.org/officeDocument/2006/relationships/customXml" Target="../../customXml/item4.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slideLayout" Target="../slideLayouts/slideLayout53.xml"/><Relationship Id="rId9" Type="http://schemas.openxmlformats.org/officeDocument/2006/relationships/image" Target="../media/image24.png"/><Relationship Id="rId1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5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5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52.xml"/><Relationship Id="rId5" Type="http://schemas.openxmlformats.org/officeDocument/2006/relationships/image" Target="../media/image47.sv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9.jpg"/><Relationship Id="rId1" Type="http://schemas.openxmlformats.org/officeDocument/2006/relationships/slideLayout" Target="../slideLayouts/slideLayout52.xml"/><Relationship Id="rId4" Type="http://schemas.openxmlformats.org/officeDocument/2006/relationships/image" Target="../media/image49.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ZA"/>
          </a:p>
        </p:txBody>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grpSp>
        <p:nvGrpSpPr>
          <p:cNvPr id="18"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5" name="Rectangle 24">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7" name="Rectangle 2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29" name="Rectangle 2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ZA"/>
          </a:p>
        </p:txBody>
      </p:sp>
      <p:sp>
        <p:nvSpPr>
          <p:cNvPr id="2" name="Title 1">
            <a:extLst>
              <a:ext uri="{FF2B5EF4-FFF2-40B4-BE49-F238E27FC236}">
                <a16:creationId xmlns:a16="http://schemas.microsoft.com/office/drawing/2014/main" id="{1B6AADFE-D892-BD70-9555-B951518028D2}"/>
              </a:ext>
            </a:extLst>
          </p:cNvPr>
          <p:cNvSpPr>
            <a:spLocks noGrp="1"/>
          </p:cNvSpPr>
          <p:nvPr>
            <p:ph type="title"/>
          </p:nvPr>
        </p:nvSpPr>
        <p:spPr>
          <a:xfrm>
            <a:off x="1067203" y="1263278"/>
            <a:ext cx="6544620" cy="4312402"/>
          </a:xfrm>
        </p:spPr>
        <p:txBody>
          <a:bodyPr vert="horz" lIns="91440" tIns="45720" rIns="91440" bIns="45720" rtlCol="0" anchor="ctr">
            <a:normAutofit/>
          </a:bodyPr>
          <a:lstStyle/>
          <a:p>
            <a:pPr algn="r">
              <a:lnSpc>
                <a:spcPct val="83000"/>
              </a:lnSpc>
            </a:pPr>
            <a:r>
              <a:rPr lang="en-US" sz="6800" cap="all" spc="-100" dirty="0">
                <a:solidFill>
                  <a:srgbClr val="002060"/>
                </a:solidFill>
              </a:rPr>
              <a:t>Data Science Assignment 3</a:t>
            </a:r>
          </a:p>
        </p:txBody>
      </p:sp>
      <p:cxnSp>
        <p:nvCxnSpPr>
          <p:cNvPr id="31" name="Straight Connector 3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E2C1C11-2287-BE8A-C839-C2A87D4325B1}"/>
              </a:ext>
            </a:extLst>
          </p:cNvPr>
          <p:cNvSpPr>
            <a:spLocks noGrp="1"/>
          </p:cNvSpPr>
          <p:nvPr>
            <p:ph type="dt" sz="half" idx="10"/>
          </p:nvPr>
        </p:nvSpPr>
        <p:spPr/>
        <p:txBody>
          <a:bodyPr/>
          <a:lstStyle/>
          <a:p>
            <a:pPr>
              <a:spcAft>
                <a:spcPts val="600"/>
              </a:spcAft>
            </a:pPr>
            <a:fld id="{FC968453-BAB5-46CE-A4CF-38551120EE52}" type="datetime3">
              <a:rPr lang="en-US" smtClean="0"/>
              <a:pPr>
                <a:spcAft>
                  <a:spcPts val="600"/>
                </a:spcAft>
              </a:pPr>
              <a:t>14 May 2024</a:t>
            </a:fld>
            <a:endParaRPr lang="en-US" dirty="0"/>
          </a:p>
        </p:txBody>
      </p:sp>
      <p:sp>
        <p:nvSpPr>
          <p:cNvPr id="4" name="Footer Placeholder 3">
            <a:extLst>
              <a:ext uri="{FF2B5EF4-FFF2-40B4-BE49-F238E27FC236}">
                <a16:creationId xmlns:a16="http://schemas.microsoft.com/office/drawing/2014/main" id="{FE3486CB-3A70-ADBD-BD00-EF394C92636F}"/>
              </a:ext>
            </a:extLst>
          </p:cNvPr>
          <p:cNvSpPr>
            <a:spLocks noGrp="1"/>
          </p:cNvSpPr>
          <p:nvPr>
            <p:ph type="ftr" sz="quarter" idx="11"/>
          </p:nvPr>
        </p:nvSpPr>
        <p:spPr/>
        <p:txBody>
          <a:bodyPr/>
          <a:lstStyle/>
          <a:p>
            <a:pPr>
              <a:spcAft>
                <a:spcPts val="600"/>
              </a:spcAft>
            </a:pPr>
            <a:r>
              <a:rPr lang="en-US" dirty="0"/>
              <a:t>Add place via Insert, Header &amp; Footer</a:t>
            </a:r>
          </a:p>
        </p:txBody>
      </p:sp>
      <p:sp>
        <p:nvSpPr>
          <p:cNvPr id="5" name="Slide Number Placeholder 4">
            <a:extLst>
              <a:ext uri="{FF2B5EF4-FFF2-40B4-BE49-F238E27FC236}">
                <a16:creationId xmlns:a16="http://schemas.microsoft.com/office/drawing/2014/main" id="{13D87055-B14E-5F57-41F7-8773C80E6C1E}"/>
              </a:ext>
            </a:extLst>
          </p:cNvPr>
          <p:cNvSpPr>
            <a:spLocks noGrp="1"/>
          </p:cNvSpPr>
          <p:nvPr>
            <p:ph type="sldNum" sz="quarter" idx="12"/>
          </p:nvPr>
        </p:nvSpPr>
        <p:spPr/>
        <p:txBody>
          <a:bodyPr/>
          <a:lstStyle/>
          <a:p>
            <a:pPr>
              <a:spcAft>
                <a:spcPts val="600"/>
              </a:spcAft>
            </a:pPr>
            <a:fld id="{24C8C45C-947F-4981-8B3F-4F32E973C901}" type="slidenum">
              <a:rPr lang="en-US" smtClean="0"/>
              <a:pPr>
                <a:spcAft>
                  <a:spcPts val="600"/>
                </a:spcAft>
              </a:pPr>
              <a:t>1</a:t>
            </a:fld>
            <a:endParaRPr lang="en-US" dirty="0"/>
          </a:p>
        </p:txBody>
      </p:sp>
      <p:sp>
        <p:nvSpPr>
          <p:cNvPr id="6" name="TextBox 5">
            <a:extLst>
              <a:ext uri="{FF2B5EF4-FFF2-40B4-BE49-F238E27FC236}">
                <a16:creationId xmlns:a16="http://schemas.microsoft.com/office/drawing/2014/main" id="{5AA70936-AB31-67DA-0AD8-0EABDA54A573}"/>
              </a:ext>
            </a:extLst>
          </p:cNvPr>
          <p:cNvSpPr txBox="1"/>
          <p:nvPr/>
        </p:nvSpPr>
        <p:spPr>
          <a:xfrm>
            <a:off x="8129871" y="2697903"/>
            <a:ext cx="3265077" cy="1443152"/>
          </a:xfrm>
          <a:prstGeom prst="rect">
            <a:avLst/>
          </a:prstGeom>
          <a:noFill/>
        </p:spPr>
        <p:txBody>
          <a:bodyPr wrap="square" rtlCol="0">
            <a:spAutoFit/>
          </a:bodyPr>
          <a:lstStyle/>
          <a:p>
            <a:pPr>
              <a:lnSpc>
                <a:spcPct val="150000"/>
              </a:lnSpc>
            </a:pPr>
            <a:r>
              <a:rPr lang="en-ZA" sz="1200" dirty="0">
                <a:solidFill>
                  <a:srgbClr val="002060"/>
                </a:solidFill>
                <a:latin typeface="Arial" panose="020B0604020202020204" pitchFamily="34" charset="0"/>
                <a:cs typeface="Arial" panose="020B0604020202020204" pitchFamily="34" charset="0"/>
              </a:rPr>
              <a:t>Sarel Vermaak- 	190980235</a:t>
            </a:r>
          </a:p>
          <a:p>
            <a:pPr>
              <a:lnSpc>
                <a:spcPct val="150000"/>
              </a:lnSpc>
            </a:pPr>
            <a:r>
              <a:rPr lang="en-ZA" sz="1200" dirty="0">
                <a:solidFill>
                  <a:srgbClr val="002060"/>
                </a:solidFill>
                <a:latin typeface="Arial" panose="020B0604020202020204" pitchFamily="34" charset="0"/>
                <a:cs typeface="Arial" panose="020B0604020202020204" pitchFamily="34" charset="0"/>
              </a:rPr>
              <a:t>Isabel de Waal- 	20805055</a:t>
            </a:r>
          </a:p>
          <a:p>
            <a:pPr>
              <a:lnSpc>
                <a:spcPct val="150000"/>
              </a:lnSpc>
            </a:pPr>
            <a:r>
              <a:rPr lang="en-ZA" sz="1200" dirty="0">
                <a:solidFill>
                  <a:srgbClr val="002060"/>
                </a:solidFill>
                <a:latin typeface="Arial" panose="020B0604020202020204" pitchFamily="34" charset="0"/>
                <a:cs typeface="Arial" panose="020B0604020202020204" pitchFamily="34" charset="0"/>
              </a:rPr>
              <a:t>Kebaabetswe Tlhoaele- 	28816749</a:t>
            </a:r>
          </a:p>
          <a:p>
            <a:pPr>
              <a:lnSpc>
                <a:spcPct val="150000"/>
              </a:lnSpc>
            </a:pPr>
            <a:r>
              <a:rPr lang="en-ZA" sz="1200" dirty="0">
                <a:solidFill>
                  <a:srgbClr val="002060"/>
                </a:solidFill>
                <a:latin typeface="Arial" panose="020B0604020202020204" pitchFamily="34" charset="0"/>
                <a:cs typeface="Arial" panose="020B0604020202020204" pitchFamily="34" charset="0"/>
              </a:rPr>
              <a:t>Lize Mostert- 	23537140</a:t>
            </a:r>
          </a:p>
          <a:p>
            <a:pPr>
              <a:lnSpc>
                <a:spcPct val="150000"/>
              </a:lnSpc>
            </a:pPr>
            <a:r>
              <a:rPr lang="en-ZA" sz="1200" dirty="0">
                <a:solidFill>
                  <a:srgbClr val="002060"/>
                </a:solidFill>
                <a:latin typeface="Arial" panose="020B0604020202020204" pitchFamily="34" charset="0"/>
                <a:cs typeface="Arial" panose="020B0604020202020204" pitchFamily="34" charset="0"/>
              </a:rPr>
              <a:t>Difedile Rasenyalo- 	28294882</a:t>
            </a:r>
          </a:p>
        </p:txBody>
      </p:sp>
    </p:spTree>
    <p:extLst>
      <p:ext uri="{BB962C8B-B14F-4D97-AF65-F5344CB8AC3E}">
        <p14:creationId xmlns:p14="http://schemas.microsoft.com/office/powerpoint/2010/main" val="1916316765"/>
      </p:ext>
    </p:extLst>
  </p:cSld>
  <p:clrMapOvr>
    <a:overrideClrMapping bg1="lt1" tx1="dk1" bg2="lt2" tx2="dk2" accent1="accent1" accent2="accent2" accent3="accent3" accent4="accent4" accent5="accent5" accent6="accent6" hlink="hlink" folHlink="folHlink"/>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F36E2D0-8A96-44F9-AE28-821FC5919924}"/>
              </a:ext>
            </a:extLst>
          </p:cNvPr>
          <p:cNvGrpSpPr/>
          <p:nvPr/>
        </p:nvGrpSpPr>
        <p:grpSpPr>
          <a:xfrm>
            <a:off x="585537" y="2499059"/>
            <a:ext cx="11123923" cy="1859882"/>
            <a:chOff x="538163" y="3165705"/>
            <a:chExt cx="9028689" cy="1509566"/>
          </a:xfrm>
        </p:grpSpPr>
        <p:pic>
          <p:nvPicPr>
            <p:cNvPr id="14" name="Graphic 13">
              <a:extLst>
                <a:ext uri="{FF2B5EF4-FFF2-40B4-BE49-F238E27FC236}">
                  <a16:creationId xmlns:a16="http://schemas.microsoft.com/office/drawing/2014/main" id="{F56FA24E-7135-46CB-9F16-ECF21BBBCD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05413" y="3165705"/>
              <a:ext cx="1744662" cy="1509566"/>
            </a:xfrm>
            <a:prstGeom prst="rect">
              <a:avLst/>
            </a:prstGeom>
          </p:spPr>
        </p:pic>
        <p:pic>
          <p:nvPicPr>
            <p:cNvPr id="28" name="Graphic 27">
              <a:extLst>
                <a:ext uri="{FF2B5EF4-FFF2-40B4-BE49-F238E27FC236}">
                  <a16:creationId xmlns:a16="http://schemas.microsoft.com/office/drawing/2014/main" id="{F63BB3BC-BAEF-463D-9262-8C34A40738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8163" y="3165705"/>
              <a:ext cx="1744662" cy="1509566"/>
            </a:xfrm>
            <a:prstGeom prst="rect">
              <a:avLst/>
            </a:prstGeom>
          </p:spPr>
        </p:pic>
        <p:pic>
          <p:nvPicPr>
            <p:cNvPr id="29" name="Graphic 28">
              <a:extLst>
                <a:ext uri="{FF2B5EF4-FFF2-40B4-BE49-F238E27FC236}">
                  <a16:creationId xmlns:a16="http://schemas.microsoft.com/office/drawing/2014/main" id="{201548E5-2875-47F1-BA82-1ED3341876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03713" y="3165705"/>
              <a:ext cx="1744662" cy="1509566"/>
            </a:xfrm>
            <a:prstGeom prst="rect">
              <a:avLst/>
            </a:prstGeom>
          </p:spPr>
        </p:pic>
        <p:pic>
          <p:nvPicPr>
            <p:cNvPr id="30" name="Graphic 29">
              <a:extLst>
                <a:ext uri="{FF2B5EF4-FFF2-40B4-BE49-F238E27FC236}">
                  <a16:creationId xmlns:a16="http://schemas.microsoft.com/office/drawing/2014/main" id="{B8F153BB-CB31-41B7-8AFC-A4C8BD8345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43627" y="3165705"/>
              <a:ext cx="1744662" cy="1509566"/>
            </a:xfrm>
            <a:prstGeom prst="rect">
              <a:avLst/>
            </a:prstGeom>
          </p:spPr>
        </p:pic>
        <p:sp>
          <p:nvSpPr>
            <p:cNvPr id="17" name="Oval 16">
              <a:extLst>
                <a:ext uri="{FF2B5EF4-FFF2-40B4-BE49-F238E27FC236}">
                  <a16:creationId xmlns:a16="http://schemas.microsoft.com/office/drawing/2014/main" id="{C37DCC29-CAB2-4885-A451-7E9B510AABEB}"/>
                </a:ext>
              </a:extLst>
            </p:cNvPr>
            <p:cNvSpPr/>
            <p:nvPr/>
          </p:nvSpPr>
          <p:spPr>
            <a:xfrm>
              <a:off x="8060560" y="3168979"/>
              <a:ext cx="1506292" cy="150629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sp>
        <p:nvSpPr>
          <p:cNvPr id="38" name="Oval 37">
            <a:extLst>
              <a:ext uri="{FF2B5EF4-FFF2-40B4-BE49-F238E27FC236}">
                <a16:creationId xmlns:a16="http://schemas.microsoft.com/office/drawing/2014/main" id="{47797F52-4169-4AD7-867B-FD5BBED07CDA}"/>
              </a:ext>
            </a:extLst>
          </p:cNvPr>
          <p:cNvSpPr/>
          <p:nvPr/>
        </p:nvSpPr>
        <p:spPr>
          <a:xfrm>
            <a:off x="387126" y="3180468"/>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1</a:t>
            </a:r>
          </a:p>
        </p:txBody>
      </p:sp>
      <p:sp>
        <p:nvSpPr>
          <p:cNvPr id="39" name="Oval 38">
            <a:extLst>
              <a:ext uri="{FF2B5EF4-FFF2-40B4-BE49-F238E27FC236}">
                <a16:creationId xmlns:a16="http://schemas.microsoft.com/office/drawing/2014/main" id="{2B103B2F-DBA8-45A7-AF68-2CE7C540CBFA}"/>
              </a:ext>
            </a:extLst>
          </p:cNvPr>
          <p:cNvSpPr/>
          <p:nvPr/>
        </p:nvSpPr>
        <p:spPr>
          <a:xfrm>
            <a:off x="2713735" y="3180467"/>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2</a:t>
            </a:r>
          </a:p>
        </p:txBody>
      </p:sp>
      <p:sp>
        <p:nvSpPr>
          <p:cNvPr id="40" name="Oval 39">
            <a:extLst>
              <a:ext uri="{FF2B5EF4-FFF2-40B4-BE49-F238E27FC236}">
                <a16:creationId xmlns:a16="http://schemas.microsoft.com/office/drawing/2014/main" id="{AAB92251-CD4C-465C-960A-2A2B031C9FAB}"/>
              </a:ext>
            </a:extLst>
          </p:cNvPr>
          <p:cNvSpPr/>
          <p:nvPr/>
        </p:nvSpPr>
        <p:spPr>
          <a:xfrm>
            <a:off x="5030240" y="3180466"/>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3</a:t>
            </a:r>
          </a:p>
        </p:txBody>
      </p:sp>
      <p:sp>
        <p:nvSpPr>
          <p:cNvPr id="41" name="Oval 40">
            <a:extLst>
              <a:ext uri="{FF2B5EF4-FFF2-40B4-BE49-F238E27FC236}">
                <a16:creationId xmlns:a16="http://schemas.microsoft.com/office/drawing/2014/main" id="{3C7630D3-D020-4448-9DDE-21C3B5873A02}"/>
              </a:ext>
            </a:extLst>
          </p:cNvPr>
          <p:cNvSpPr/>
          <p:nvPr/>
        </p:nvSpPr>
        <p:spPr>
          <a:xfrm>
            <a:off x="7415441" y="3180465"/>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4</a:t>
            </a:r>
          </a:p>
        </p:txBody>
      </p:sp>
      <p:sp>
        <p:nvSpPr>
          <p:cNvPr id="42" name="Oval 41">
            <a:extLst>
              <a:ext uri="{FF2B5EF4-FFF2-40B4-BE49-F238E27FC236}">
                <a16:creationId xmlns:a16="http://schemas.microsoft.com/office/drawing/2014/main" id="{939ABA0D-C25F-487C-9107-4003FB4B21ED}"/>
              </a:ext>
            </a:extLst>
          </p:cNvPr>
          <p:cNvSpPr/>
          <p:nvPr/>
        </p:nvSpPr>
        <p:spPr>
          <a:xfrm>
            <a:off x="9665594" y="3158802"/>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5</a:t>
            </a:r>
          </a:p>
        </p:txBody>
      </p:sp>
      <p:pic>
        <p:nvPicPr>
          <p:cNvPr id="45" name="Graphic 44">
            <a:extLst>
              <a:ext uri="{FF2B5EF4-FFF2-40B4-BE49-F238E27FC236}">
                <a16:creationId xmlns:a16="http://schemas.microsoft.com/office/drawing/2014/main" id="{70CBA846-E298-46A6-8336-CDA767ABB30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94169" y="2971800"/>
            <a:ext cx="938773" cy="914399"/>
          </a:xfrm>
          <a:prstGeom prst="rect">
            <a:avLst/>
          </a:prstGeom>
        </p:spPr>
      </p:pic>
      <p:sp>
        <p:nvSpPr>
          <p:cNvPr id="27" name="TextBox 26">
            <a:extLst>
              <a:ext uri="{FF2B5EF4-FFF2-40B4-BE49-F238E27FC236}">
                <a16:creationId xmlns:a16="http://schemas.microsoft.com/office/drawing/2014/main" id="{F0B385D1-0189-4A2D-8085-F504D61F5B53}"/>
              </a:ext>
            </a:extLst>
          </p:cNvPr>
          <p:cNvSpPr txBox="1"/>
          <p:nvPr/>
        </p:nvSpPr>
        <p:spPr>
          <a:xfrm>
            <a:off x="3220694" y="4373228"/>
            <a:ext cx="1741438" cy="369332"/>
          </a:xfrm>
          <a:prstGeom prst="rect">
            <a:avLst/>
          </a:prstGeom>
          <a:noFill/>
        </p:spPr>
        <p:txBody>
          <a:bodyPr wrap="square" lIns="0" tIns="0" rIns="0" bIns="0" rtlCol="0" anchor="t">
            <a:spAutoFit/>
          </a:bodyPr>
          <a:lstStyle/>
          <a:p>
            <a:pPr>
              <a:spcBef>
                <a:spcPts val="600"/>
              </a:spcBef>
              <a:buClr>
                <a:schemeClr val="tx1"/>
              </a:buClr>
            </a:pPr>
            <a:r>
              <a:rPr lang="en-GB" sz="1200" b="1" dirty="0">
                <a:solidFill>
                  <a:schemeClr val="tx2"/>
                </a:solidFill>
                <a:latin typeface="Arial" panose="020B0604020202020204" pitchFamily="34" charset="0"/>
                <a:cs typeface="Arial" panose="020B0604020202020204" pitchFamily="34" charset="0"/>
              </a:rPr>
              <a:t>Data Exploration/Cleaning</a:t>
            </a:r>
          </a:p>
        </p:txBody>
      </p:sp>
      <p:sp>
        <p:nvSpPr>
          <p:cNvPr id="31" name="TextBox 30">
            <a:extLst>
              <a:ext uri="{FF2B5EF4-FFF2-40B4-BE49-F238E27FC236}">
                <a16:creationId xmlns:a16="http://schemas.microsoft.com/office/drawing/2014/main" id="{B750067F-D8E4-47E4-A50A-DE20EDD18DBD}"/>
              </a:ext>
            </a:extLst>
          </p:cNvPr>
          <p:cNvSpPr txBox="1"/>
          <p:nvPr/>
        </p:nvSpPr>
        <p:spPr>
          <a:xfrm>
            <a:off x="5296976" y="4525327"/>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Data preprocessing </a:t>
            </a:r>
            <a:endParaRPr lang="en-GB" sz="1200" b="1" dirty="0">
              <a:solidFill>
                <a:schemeClr val="tx2"/>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D05563CD-892C-4BAB-AFD8-02FAB9BCF2D1}"/>
              </a:ext>
            </a:extLst>
          </p:cNvPr>
          <p:cNvSpPr txBox="1"/>
          <p:nvPr/>
        </p:nvSpPr>
        <p:spPr>
          <a:xfrm>
            <a:off x="7755997" y="4525327"/>
            <a:ext cx="1877878"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Data analysis/Insights</a:t>
            </a:r>
          </a:p>
        </p:txBody>
      </p:sp>
      <p:sp>
        <p:nvSpPr>
          <p:cNvPr id="50" name="TextBox 49">
            <a:extLst>
              <a:ext uri="{FF2B5EF4-FFF2-40B4-BE49-F238E27FC236}">
                <a16:creationId xmlns:a16="http://schemas.microsoft.com/office/drawing/2014/main" id="{7F2166D6-BE49-4602-A105-0E0E261C1403}"/>
              </a:ext>
            </a:extLst>
          </p:cNvPr>
          <p:cNvSpPr txBox="1"/>
          <p:nvPr/>
        </p:nvSpPr>
        <p:spPr>
          <a:xfrm>
            <a:off x="9853612" y="4557894"/>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Conclusion </a:t>
            </a:r>
          </a:p>
        </p:txBody>
      </p:sp>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Content</a:t>
            </a:r>
            <a:endParaRPr lang="en-GB" dirty="0">
              <a:solidFill>
                <a:schemeClr val="bg1"/>
              </a:solidFill>
              <a:latin typeface="Arial" panose="020B0604020202020204" pitchFamily="34" charset="0"/>
              <a:cs typeface="Arial" panose="020B0604020202020204" pitchFamily="34" charset="0"/>
            </a:endParaRPr>
          </a:p>
        </p:txBody>
      </p:sp>
      <p:pic>
        <p:nvPicPr>
          <p:cNvPr id="11" name="Graphic 10" descr="Research outline">
            <a:extLst>
              <a:ext uri="{FF2B5EF4-FFF2-40B4-BE49-F238E27FC236}">
                <a16:creationId xmlns:a16="http://schemas.microsoft.com/office/drawing/2014/main" id="{B2E9EBB3-AFD6-9DEA-1D01-D04EE0E434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95319" y="2971800"/>
            <a:ext cx="914400" cy="914400"/>
          </a:xfrm>
          <a:prstGeom prst="rect">
            <a:avLst/>
          </a:prstGeom>
        </p:spPr>
      </p:pic>
      <p:pic>
        <p:nvPicPr>
          <p:cNvPr id="13" name="Graphic 12" descr="Database outline">
            <a:extLst>
              <a:ext uri="{FF2B5EF4-FFF2-40B4-BE49-F238E27FC236}">
                <a16:creationId xmlns:a16="http://schemas.microsoft.com/office/drawing/2014/main" id="{E4EFB298-2465-3B5F-5DFD-366EA7A5E1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88128" y="2971800"/>
            <a:ext cx="914400" cy="914400"/>
          </a:xfrm>
          <a:prstGeom prst="rect">
            <a:avLst/>
          </a:prstGeom>
        </p:spPr>
      </p:pic>
      <p:pic>
        <p:nvPicPr>
          <p:cNvPr id="5" name="Graphic 4" descr="Clipboard outline">
            <a:extLst>
              <a:ext uri="{FF2B5EF4-FFF2-40B4-BE49-F238E27FC236}">
                <a16:creationId xmlns:a16="http://schemas.microsoft.com/office/drawing/2014/main" id="{202DC1EA-EC74-D579-3252-A31E01FD1A2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59058" y="2971800"/>
            <a:ext cx="914400" cy="914400"/>
          </a:xfrm>
          <a:prstGeom prst="rect">
            <a:avLst/>
          </a:prstGeom>
        </p:spPr>
      </p:pic>
      <p:sp>
        <p:nvSpPr>
          <p:cNvPr id="8" name="TextBox 7">
            <a:extLst>
              <a:ext uri="{FF2B5EF4-FFF2-40B4-BE49-F238E27FC236}">
                <a16:creationId xmlns:a16="http://schemas.microsoft.com/office/drawing/2014/main" id="{2762ACD7-A83C-5905-425A-05EF8853DB6A}"/>
              </a:ext>
            </a:extLst>
          </p:cNvPr>
          <p:cNvSpPr txBox="1"/>
          <p:nvPr/>
        </p:nvSpPr>
        <p:spPr>
          <a:xfrm>
            <a:off x="878560" y="4525327"/>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Introduction</a:t>
            </a:r>
            <a:r>
              <a:rPr lang="en-US" sz="1200" b="1" dirty="0">
                <a:solidFill>
                  <a:schemeClr val="tx2"/>
                </a:solidFill>
              </a:rPr>
              <a:t> </a:t>
            </a:r>
            <a:endParaRPr lang="en-GB" sz="1200" b="1" dirty="0">
              <a:solidFill>
                <a:schemeClr val="tx2"/>
              </a:solidFill>
            </a:endParaRPr>
          </a:p>
        </p:txBody>
      </p:sp>
      <p:pic>
        <p:nvPicPr>
          <p:cNvPr id="3" name="Graphic 2" descr="Lightbulb and gear outline">
            <a:extLst>
              <a:ext uri="{FF2B5EF4-FFF2-40B4-BE49-F238E27FC236}">
                <a16:creationId xmlns:a16="http://schemas.microsoft.com/office/drawing/2014/main" id="{BC16625C-2612-1DE3-8E04-C323DB8D1EA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968247" y="2971800"/>
            <a:ext cx="914400" cy="914400"/>
          </a:xfrm>
          <a:prstGeom prst="rect">
            <a:avLst/>
          </a:prstGeom>
        </p:spPr>
      </p:pic>
    </p:spTree>
    <p:custDataLst>
      <p:custData r:id="rId1"/>
      <p:custData r:id="rId2"/>
      <p:tags r:id="rId3"/>
    </p:custDataLst>
    <p:extLst>
      <p:ext uri="{BB962C8B-B14F-4D97-AF65-F5344CB8AC3E}">
        <p14:creationId xmlns:p14="http://schemas.microsoft.com/office/powerpoint/2010/main" val="2050647882"/>
      </p:ext>
    </p:extLst>
  </p:cSld>
  <p:clrMapOvr>
    <a:masterClrMapping/>
  </p:clrMapOvr>
  <p:transition spd="slow" advTm="23446">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1. Introduction  </a:t>
            </a:r>
          </a:p>
        </p:txBody>
      </p:sp>
      <p:sp>
        <p:nvSpPr>
          <p:cNvPr id="3" name="TextBox 2">
            <a:extLst>
              <a:ext uri="{FF2B5EF4-FFF2-40B4-BE49-F238E27FC236}">
                <a16:creationId xmlns:a16="http://schemas.microsoft.com/office/drawing/2014/main" id="{D62B497F-4D64-7162-6B32-B9B077A7F245}"/>
              </a:ext>
            </a:extLst>
          </p:cNvPr>
          <p:cNvSpPr txBox="1"/>
          <p:nvPr/>
        </p:nvSpPr>
        <p:spPr>
          <a:xfrm>
            <a:off x="619760" y="1553956"/>
            <a:ext cx="5913120" cy="698717"/>
          </a:xfrm>
          <a:prstGeom prst="rect">
            <a:avLst/>
          </a:prstGeom>
          <a:noFill/>
        </p:spPr>
        <p:txBody>
          <a:bodyPr wrap="square" rtlCol="0">
            <a:spAutoFit/>
          </a:bodyPr>
          <a:lstStyle/>
          <a:p>
            <a:pPr algn="just">
              <a:lnSpc>
                <a:spcPct val="150000"/>
              </a:lnSpc>
            </a:pPr>
            <a:r>
              <a:rPr lang="en-ZA" sz="1400" dirty="0">
                <a:latin typeface="Arial" panose="020B0604020202020204" pitchFamily="34" charset="0"/>
                <a:cs typeface="Arial" panose="020B0604020202020204" pitchFamily="34" charset="0"/>
              </a:rPr>
              <a:t>Missing data has a big influence on the performance of certain machine learning algorithms.</a:t>
            </a:r>
          </a:p>
        </p:txBody>
      </p:sp>
      <p:pic>
        <p:nvPicPr>
          <p:cNvPr id="5" name="Graphic 4" descr="Artificial Intelligence outline">
            <a:extLst>
              <a:ext uri="{FF2B5EF4-FFF2-40B4-BE49-F238E27FC236}">
                <a16:creationId xmlns:a16="http://schemas.microsoft.com/office/drawing/2014/main" id="{3C15B75A-7BC2-E923-58DC-DB56B8FB93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5704" y="1727524"/>
            <a:ext cx="3958855" cy="4317676"/>
          </a:xfrm>
          <a:prstGeom prst="rect">
            <a:avLst/>
          </a:prstGeom>
        </p:spPr>
      </p:pic>
    </p:spTree>
    <p:extLst>
      <p:ext uri="{BB962C8B-B14F-4D97-AF65-F5344CB8AC3E}">
        <p14:creationId xmlns:p14="http://schemas.microsoft.com/office/powerpoint/2010/main" val="15211335"/>
      </p:ext>
    </p:extLst>
  </p:cSld>
  <p:clrMapOvr>
    <a:masterClrMapping/>
  </p:clrMapOvr>
  <p:transition spd="slow" advTm="47992">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1. Introduction: Naïve Bayes</a:t>
            </a:r>
          </a:p>
        </p:txBody>
      </p:sp>
      <p:sp>
        <p:nvSpPr>
          <p:cNvPr id="2" name="Rectangle 1">
            <a:extLst>
              <a:ext uri="{FF2B5EF4-FFF2-40B4-BE49-F238E27FC236}">
                <a16:creationId xmlns:a16="http://schemas.microsoft.com/office/drawing/2014/main" id="{79F5A6E8-5102-D5B9-17C7-542A4AABA3D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dirty="0"/>
          </a:p>
        </p:txBody>
      </p:sp>
      <p:sp>
        <p:nvSpPr>
          <p:cNvPr id="3" name="Rectangle 2">
            <a:extLst>
              <a:ext uri="{FF2B5EF4-FFF2-40B4-BE49-F238E27FC236}">
                <a16:creationId xmlns:a16="http://schemas.microsoft.com/office/drawing/2014/main" id="{B4619E9E-1621-AD01-4D26-0C20950A2F3E}"/>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dirty="0"/>
          </a:p>
        </p:txBody>
      </p:sp>
      <p:cxnSp>
        <p:nvCxnSpPr>
          <p:cNvPr id="6" name="Straight Connector 5">
            <a:extLst>
              <a:ext uri="{FF2B5EF4-FFF2-40B4-BE49-F238E27FC236}">
                <a16:creationId xmlns:a16="http://schemas.microsoft.com/office/drawing/2014/main" id="{026376D8-C52F-CF48-F356-0F5F8FCBA013}"/>
              </a:ext>
            </a:extLst>
          </p:cNvPr>
          <p:cNvCxnSpPr/>
          <p:nvPr/>
        </p:nvCxnSpPr>
        <p:spPr>
          <a:xfrm>
            <a:off x="6305107" y="23528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A1D0CFE-7C97-3D7D-C99B-AA4B0B836353}"/>
              </a:ext>
            </a:extLst>
          </p:cNvPr>
          <p:cNvCxnSpPr>
            <a:cxnSpLocks/>
          </p:cNvCxnSpPr>
          <p:nvPr/>
        </p:nvCxnSpPr>
        <p:spPr>
          <a:xfrm flipV="1">
            <a:off x="6010940" y="1330436"/>
            <a:ext cx="0" cy="511289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58297"/>
      </p:ext>
    </p:extLst>
  </p:cSld>
  <p:clrMapOvr>
    <a:masterClrMapping/>
  </p:clrMapOvr>
  <p:transition spd="slow" advTm="47992">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2. Data Exploration</a:t>
            </a:r>
          </a:p>
        </p:txBody>
      </p:sp>
      <p:cxnSp>
        <p:nvCxnSpPr>
          <p:cNvPr id="4" name="Straight Connector 3">
            <a:extLst>
              <a:ext uri="{FF2B5EF4-FFF2-40B4-BE49-F238E27FC236}">
                <a16:creationId xmlns:a16="http://schemas.microsoft.com/office/drawing/2014/main" id="{0ECD6DD7-6A1F-CC0C-D05A-C12F0BE8FAFD}"/>
              </a:ext>
            </a:extLst>
          </p:cNvPr>
          <p:cNvCxnSpPr>
            <a:cxnSpLocks/>
          </p:cNvCxnSpPr>
          <p:nvPr/>
        </p:nvCxnSpPr>
        <p:spPr>
          <a:xfrm>
            <a:off x="808074" y="2318512"/>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B9F244-1839-005A-4D02-33C25831D29B}"/>
              </a:ext>
            </a:extLst>
          </p:cNvPr>
          <p:cNvCxnSpPr>
            <a:cxnSpLocks/>
          </p:cNvCxnSpPr>
          <p:nvPr/>
        </p:nvCxnSpPr>
        <p:spPr>
          <a:xfrm>
            <a:off x="808074" y="3686403"/>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848B66-3318-0E46-8852-B72E9FBF35DF}"/>
              </a:ext>
            </a:extLst>
          </p:cNvPr>
          <p:cNvCxnSpPr>
            <a:cxnSpLocks/>
          </p:cNvCxnSpPr>
          <p:nvPr/>
        </p:nvCxnSpPr>
        <p:spPr>
          <a:xfrm>
            <a:off x="808074" y="4861381"/>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Graphic 15" descr="Table outline">
            <a:extLst>
              <a:ext uri="{FF2B5EF4-FFF2-40B4-BE49-F238E27FC236}">
                <a16:creationId xmlns:a16="http://schemas.microsoft.com/office/drawing/2014/main" id="{12082131-7DAC-2EF7-D95D-1EF35EE1E1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074" y="1341589"/>
            <a:ext cx="914400" cy="914400"/>
          </a:xfrm>
          <a:prstGeom prst="rect">
            <a:avLst/>
          </a:prstGeom>
        </p:spPr>
      </p:pic>
      <p:sp>
        <p:nvSpPr>
          <p:cNvPr id="17" name="TextBox 16">
            <a:extLst>
              <a:ext uri="{FF2B5EF4-FFF2-40B4-BE49-F238E27FC236}">
                <a16:creationId xmlns:a16="http://schemas.microsoft.com/office/drawing/2014/main" id="{D0038554-463A-8C13-4F8C-D3DF0EE69FCA}"/>
              </a:ext>
            </a:extLst>
          </p:cNvPr>
          <p:cNvSpPr txBox="1"/>
          <p:nvPr/>
        </p:nvSpPr>
        <p:spPr>
          <a:xfrm>
            <a:off x="1804440" y="1432549"/>
            <a:ext cx="9287232" cy="335092"/>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Structure </a:t>
            </a:r>
          </a:p>
        </p:txBody>
      </p:sp>
      <p:pic>
        <p:nvPicPr>
          <p:cNvPr id="19" name="Graphic 18" descr="Server outline">
            <a:extLst>
              <a:ext uri="{FF2B5EF4-FFF2-40B4-BE49-F238E27FC236}">
                <a16:creationId xmlns:a16="http://schemas.microsoft.com/office/drawing/2014/main" id="{FA8D8786-866B-8E56-4979-BB6D688E81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074" y="2466696"/>
            <a:ext cx="914400" cy="914400"/>
          </a:xfrm>
          <a:prstGeom prst="rect">
            <a:avLst/>
          </a:prstGeom>
        </p:spPr>
      </p:pic>
      <p:sp>
        <p:nvSpPr>
          <p:cNvPr id="20" name="TextBox 19">
            <a:extLst>
              <a:ext uri="{FF2B5EF4-FFF2-40B4-BE49-F238E27FC236}">
                <a16:creationId xmlns:a16="http://schemas.microsoft.com/office/drawing/2014/main" id="{1ED8E18E-C972-FF05-E887-69562B55AF86}"/>
              </a:ext>
            </a:extLst>
          </p:cNvPr>
          <p:cNvSpPr txBox="1"/>
          <p:nvPr/>
        </p:nvSpPr>
        <p:spPr>
          <a:xfrm>
            <a:off x="1804440" y="2316329"/>
            <a:ext cx="9287232" cy="335092"/>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Type- Meta data</a:t>
            </a:r>
          </a:p>
        </p:txBody>
      </p:sp>
      <p:pic>
        <p:nvPicPr>
          <p:cNvPr id="29" name="Graphic 28" descr="Mop and bucket outline">
            <a:extLst>
              <a:ext uri="{FF2B5EF4-FFF2-40B4-BE49-F238E27FC236}">
                <a16:creationId xmlns:a16="http://schemas.microsoft.com/office/drawing/2014/main" id="{C80D995A-33A9-375D-D18A-B83DD01328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6108" y="3723195"/>
            <a:ext cx="914400" cy="914400"/>
          </a:xfrm>
          <a:prstGeom prst="rect">
            <a:avLst/>
          </a:prstGeom>
        </p:spPr>
      </p:pic>
      <p:sp>
        <p:nvSpPr>
          <p:cNvPr id="32" name="TextBox 31">
            <a:extLst>
              <a:ext uri="{FF2B5EF4-FFF2-40B4-BE49-F238E27FC236}">
                <a16:creationId xmlns:a16="http://schemas.microsoft.com/office/drawing/2014/main" id="{FF82AE62-836A-2E74-546C-E55E61A11D66}"/>
              </a:ext>
            </a:extLst>
          </p:cNvPr>
          <p:cNvSpPr txBox="1"/>
          <p:nvPr/>
        </p:nvSpPr>
        <p:spPr>
          <a:xfrm>
            <a:off x="1722474" y="3790401"/>
            <a:ext cx="9287232" cy="335092"/>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Cleaning</a:t>
            </a:r>
          </a:p>
        </p:txBody>
      </p:sp>
    </p:spTree>
    <p:extLst>
      <p:ext uri="{BB962C8B-B14F-4D97-AF65-F5344CB8AC3E}">
        <p14:creationId xmlns:p14="http://schemas.microsoft.com/office/powerpoint/2010/main" val="1819871480"/>
      </p:ext>
    </p:extLst>
  </p:cSld>
  <p:clrMapOvr>
    <a:masterClrMapping/>
  </p:clrMapOvr>
  <p:transition spd="slow" advTm="47992">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rPr>
              <a:t>2. Data Exploration</a:t>
            </a:r>
          </a:p>
        </p:txBody>
      </p:sp>
      <p:pic>
        <p:nvPicPr>
          <p:cNvPr id="5" name="Graphic 4" descr="Illustrator outline">
            <a:extLst>
              <a:ext uri="{FF2B5EF4-FFF2-40B4-BE49-F238E27FC236}">
                <a16:creationId xmlns:a16="http://schemas.microsoft.com/office/drawing/2014/main" id="{ADAC554A-F905-B1E1-055F-7C2CE811D2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196" y="1246663"/>
            <a:ext cx="914400" cy="914400"/>
          </a:xfrm>
          <a:prstGeom prst="rect">
            <a:avLst/>
          </a:prstGeom>
        </p:spPr>
      </p:pic>
      <p:sp>
        <p:nvSpPr>
          <p:cNvPr id="6" name="TextBox 5">
            <a:extLst>
              <a:ext uri="{FF2B5EF4-FFF2-40B4-BE49-F238E27FC236}">
                <a16:creationId xmlns:a16="http://schemas.microsoft.com/office/drawing/2014/main" id="{04DF7649-1145-43F4-9363-07356B141623}"/>
              </a:ext>
            </a:extLst>
          </p:cNvPr>
          <p:cNvSpPr txBox="1"/>
          <p:nvPr/>
        </p:nvSpPr>
        <p:spPr>
          <a:xfrm>
            <a:off x="1259087" y="1312061"/>
            <a:ext cx="4506206" cy="889154"/>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visualisation – Feature Statistics </a:t>
            </a:r>
          </a:p>
          <a:p>
            <a:pPr marL="171450" indent="-171450">
              <a:lnSpc>
                <a:spcPct val="150000"/>
              </a:lnSpc>
              <a:buFont typeface="Arial" panose="020B0604020202020204" pitchFamily="34" charset="0"/>
              <a:buChar char="•"/>
            </a:pPr>
            <a:r>
              <a:rPr lang="en-ZA" sz="1200" dirty="0">
                <a:latin typeface="Arial" panose="020B0604020202020204" pitchFamily="34" charset="0"/>
                <a:cs typeface="Arial" panose="020B0604020202020204" pitchFamily="34" charset="0"/>
              </a:rPr>
              <a:t>General visualisations that illustrate the distribution of the features </a:t>
            </a:r>
          </a:p>
        </p:txBody>
      </p:sp>
      <p:pic>
        <p:nvPicPr>
          <p:cNvPr id="8" name="Graphic 7" descr="Rating Star outline">
            <a:extLst>
              <a:ext uri="{FF2B5EF4-FFF2-40B4-BE49-F238E27FC236}">
                <a16:creationId xmlns:a16="http://schemas.microsoft.com/office/drawing/2014/main" id="{E517B606-9B80-4BCC-EFD2-89F577E9B2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9492" y="1170907"/>
            <a:ext cx="989927" cy="954552"/>
          </a:xfrm>
          <a:prstGeom prst="rect">
            <a:avLst/>
          </a:prstGeom>
        </p:spPr>
      </p:pic>
      <p:cxnSp>
        <p:nvCxnSpPr>
          <p:cNvPr id="9" name="Straight Connector 8">
            <a:extLst>
              <a:ext uri="{FF2B5EF4-FFF2-40B4-BE49-F238E27FC236}">
                <a16:creationId xmlns:a16="http://schemas.microsoft.com/office/drawing/2014/main" id="{C4E14095-C4A3-0340-0EF0-B3FAC8FDB594}"/>
              </a:ext>
            </a:extLst>
          </p:cNvPr>
          <p:cNvCxnSpPr>
            <a:cxnSpLocks/>
          </p:cNvCxnSpPr>
          <p:nvPr/>
        </p:nvCxnSpPr>
        <p:spPr>
          <a:xfrm flipV="1">
            <a:off x="6498620" y="1491427"/>
            <a:ext cx="0" cy="511289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887749D-64D9-DF29-8DFF-92B54CCF7BDE}"/>
              </a:ext>
            </a:extLst>
          </p:cNvPr>
          <p:cNvSpPr txBox="1"/>
          <p:nvPr/>
        </p:nvSpPr>
        <p:spPr>
          <a:xfrm>
            <a:off x="8077200" y="1570273"/>
            <a:ext cx="3533552" cy="499560"/>
          </a:xfrm>
          <a:prstGeom prst="rect">
            <a:avLst/>
          </a:prstGeom>
          <a:noFill/>
        </p:spPr>
        <p:txBody>
          <a:bodyPr wrap="square">
            <a:spAutoFit/>
          </a:bodyPr>
          <a:lstStyle/>
          <a:p>
            <a:r>
              <a:rPr lang="en-ZA" sz="1200" b="1" u="sng" dirty="0">
                <a:latin typeface="Arial" panose="020B0604020202020204" pitchFamily="34" charset="0"/>
                <a:cs typeface="Arial" panose="020B0604020202020204" pitchFamily="34" charset="0"/>
              </a:rPr>
              <a:t>Data Quality</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The overall  quality of the data was </a:t>
            </a:r>
          </a:p>
        </p:txBody>
      </p:sp>
    </p:spTree>
    <p:extLst>
      <p:ext uri="{BB962C8B-B14F-4D97-AF65-F5344CB8AC3E}">
        <p14:creationId xmlns:p14="http://schemas.microsoft.com/office/powerpoint/2010/main" val="1034654032"/>
      </p:ext>
    </p:extLst>
  </p:cSld>
  <p:clrMapOvr>
    <a:masterClrMapping/>
  </p:clrMapOvr>
  <p:transition spd="slow" advTm="47992">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 Data Preprocessing</a:t>
            </a:r>
          </a:p>
        </p:txBody>
      </p:sp>
      <p:grpSp>
        <p:nvGrpSpPr>
          <p:cNvPr id="26" name="Group 25">
            <a:extLst>
              <a:ext uri="{FF2B5EF4-FFF2-40B4-BE49-F238E27FC236}">
                <a16:creationId xmlns:a16="http://schemas.microsoft.com/office/drawing/2014/main" id="{EE66584D-911B-7270-8E25-A75DB9BBDB85}"/>
              </a:ext>
            </a:extLst>
          </p:cNvPr>
          <p:cNvGrpSpPr/>
          <p:nvPr/>
        </p:nvGrpSpPr>
        <p:grpSpPr>
          <a:xfrm>
            <a:off x="2803011" y="1432619"/>
            <a:ext cx="5753093" cy="4735033"/>
            <a:chOff x="2803011" y="1432619"/>
            <a:chExt cx="5753093" cy="4735033"/>
          </a:xfrm>
        </p:grpSpPr>
        <p:sp>
          <p:nvSpPr>
            <p:cNvPr id="18" name="Flowchart: Connector 17">
              <a:extLst>
                <a:ext uri="{FF2B5EF4-FFF2-40B4-BE49-F238E27FC236}">
                  <a16:creationId xmlns:a16="http://schemas.microsoft.com/office/drawing/2014/main" id="{C3A21ED6-E6AB-6D58-ADA7-DA2BB96CA747}"/>
                </a:ext>
              </a:extLst>
            </p:cNvPr>
            <p:cNvSpPr/>
            <p:nvPr/>
          </p:nvSpPr>
          <p:spPr>
            <a:xfrm>
              <a:off x="3615069" y="1892596"/>
              <a:ext cx="4128977" cy="3955312"/>
            </a:xfrm>
            <a:prstGeom prst="flowChartConnector">
              <a:avLst/>
            </a:prstGeom>
            <a:no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TextBox 20">
              <a:extLst>
                <a:ext uri="{FF2B5EF4-FFF2-40B4-BE49-F238E27FC236}">
                  <a16:creationId xmlns:a16="http://schemas.microsoft.com/office/drawing/2014/main" id="{2144E0C5-E2C2-8922-16FE-C0514685428B}"/>
                </a:ext>
              </a:extLst>
            </p:cNvPr>
            <p:cNvSpPr txBox="1"/>
            <p:nvPr/>
          </p:nvSpPr>
          <p:spPr>
            <a:xfrm>
              <a:off x="4754524" y="3429000"/>
              <a:ext cx="1848294" cy="307777"/>
            </a:xfrm>
            <a:prstGeom prst="rect">
              <a:avLst/>
            </a:prstGeom>
            <a:noFill/>
          </p:spPr>
          <p:txBody>
            <a:bodyPr wrap="square" rtlCol="0">
              <a:spAutoFit/>
            </a:bodyPr>
            <a:lstStyle/>
            <a:p>
              <a:r>
                <a:rPr lang="en-ZA" sz="1400" b="1" u="sng" dirty="0">
                  <a:solidFill>
                    <a:srgbClr val="002060"/>
                  </a:solidFill>
                  <a:latin typeface="Arial" panose="020B0604020202020204" pitchFamily="34" charset="0"/>
                  <a:cs typeface="Arial" panose="020B0604020202020204" pitchFamily="34" charset="0"/>
                </a:rPr>
                <a:t>Data Preprocessing</a:t>
              </a:r>
            </a:p>
          </p:txBody>
        </p:sp>
        <p:sp>
          <p:nvSpPr>
            <p:cNvPr id="22" name="Flowchart: Terminator 21">
              <a:extLst>
                <a:ext uri="{FF2B5EF4-FFF2-40B4-BE49-F238E27FC236}">
                  <a16:creationId xmlns:a16="http://schemas.microsoft.com/office/drawing/2014/main" id="{7C15BE9C-2877-4171-7EA4-7D613C4415BB}"/>
                </a:ext>
              </a:extLst>
            </p:cNvPr>
            <p:cNvSpPr/>
            <p:nvPr/>
          </p:nvSpPr>
          <p:spPr>
            <a:xfrm>
              <a:off x="4859079" y="1432619"/>
              <a:ext cx="1616149"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050" dirty="0">
                  <a:latin typeface="Arial" panose="020B0604020202020204" pitchFamily="34" charset="0"/>
                  <a:cs typeface="Arial" panose="020B0604020202020204" pitchFamily="34" charset="0"/>
                </a:rPr>
                <a:t>Convert data types</a:t>
              </a:r>
            </a:p>
          </p:txBody>
        </p:sp>
        <p:sp>
          <p:nvSpPr>
            <p:cNvPr id="23" name="Flowchart: Terminator 22">
              <a:extLst>
                <a:ext uri="{FF2B5EF4-FFF2-40B4-BE49-F238E27FC236}">
                  <a16:creationId xmlns:a16="http://schemas.microsoft.com/office/drawing/2014/main" id="{66AEE850-B28B-6894-ECCB-9DCBA21A98F4}"/>
                </a:ext>
              </a:extLst>
            </p:cNvPr>
            <p:cNvSpPr/>
            <p:nvPr/>
          </p:nvSpPr>
          <p:spPr>
            <a:xfrm>
              <a:off x="4859079" y="5253252"/>
              <a:ext cx="1616149"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Standardise text data</a:t>
              </a:r>
            </a:p>
          </p:txBody>
        </p:sp>
        <p:sp>
          <p:nvSpPr>
            <p:cNvPr id="24" name="Flowchart: Terminator 23">
              <a:extLst>
                <a:ext uri="{FF2B5EF4-FFF2-40B4-BE49-F238E27FC236}">
                  <a16:creationId xmlns:a16="http://schemas.microsoft.com/office/drawing/2014/main" id="{4FA38169-0B2B-9881-348B-20072AC7D3F7}"/>
                </a:ext>
              </a:extLst>
            </p:cNvPr>
            <p:cNvSpPr/>
            <p:nvPr/>
          </p:nvSpPr>
          <p:spPr>
            <a:xfrm>
              <a:off x="6931987" y="3223609"/>
              <a:ext cx="1624117"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Normalize text data</a:t>
              </a:r>
            </a:p>
          </p:txBody>
        </p:sp>
        <p:sp>
          <p:nvSpPr>
            <p:cNvPr id="25" name="Flowchart: Terminator 24">
              <a:extLst>
                <a:ext uri="{FF2B5EF4-FFF2-40B4-BE49-F238E27FC236}">
                  <a16:creationId xmlns:a16="http://schemas.microsoft.com/office/drawing/2014/main" id="{1BFAF21B-C157-186A-1078-AE9BEEF42D29}"/>
                </a:ext>
              </a:extLst>
            </p:cNvPr>
            <p:cNvSpPr/>
            <p:nvPr/>
          </p:nvSpPr>
          <p:spPr>
            <a:xfrm>
              <a:off x="2803011" y="3223609"/>
              <a:ext cx="1624117"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Remove irrelevant features</a:t>
              </a:r>
            </a:p>
          </p:txBody>
        </p:sp>
      </p:grpSp>
    </p:spTree>
    <p:extLst>
      <p:ext uri="{BB962C8B-B14F-4D97-AF65-F5344CB8AC3E}">
        <p14:creationId xmlns:p14="http://schemas.microsoft.com/office/powerpoint/2010/main" val="927687495"/>
      </p:ext>
    </p:extLst>
  </p:cSld>
  <p:clrMapOvr>
    <a:masterClrMapping/>
  </p:clrMapOvr>
  <p:transition spd="slow" advTm="47992">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5. Conclusion </a:t>
            </a:r>
          </a:p>
        </p:txBody>
      </p:sp>
      <p:sp>
        <p:nvSpPr>
          <p:cNvPr id="2" name="TextBox 1">
            <a:extLst>
              <a:ext uri="{FF2B5EF4-FFF2-40B4-BE49-F238E27FC236}">
                <a16:creationId xmlns:a16="http://schemas.microsoft.com/office/drawing/2014/main" id="{2065F1B6-3E36-9554-2F7B-BE228DE8D00E}"/>
              </a:ext>
            </a:extLst>
          </p:cNvPr>
          <p:cNvSpPr txBox="1"/>
          <p:nvPr/>
        </p:nvSpPr>
        <p:spPr>
          <a:xfrm>
            <a:off x="1743738" y="2212190"/>
            <a:ext cx="9828502" cy="375552"/>
          </a:xfrm>
          <a:prstGeom prst="rect">
            <a:avLst/>
          </a:prstGeom>
          <a:noFill/>
        </p:spPr>
        <p:txBody>
          <a:bodyPr wrap="square" rtlCol="0">
            <a:spAutoFit/>
          </a:bodyPr>
          <a:lstStyle/>
          <a:p>
            <a:pPr>
              <a:lnSpc>
                <a:spcPct val="150000"/>
              </a:lnSpc>
            </a:pPr>
            <a:r>
              <a:rPr lang="en-ZA" sz="1400" dirty="0">
                <a:latin typeface="Arial" panose="020B0604020202020204" pitchFamily="34" charset="0"/>
                <a:cs typeface="Arial" panose="020B0604020202020204" pitchFamily="34" charset="0"/>
              </a:rPr>
              <a:t>The presentation has</a:t>
            </a:r>
          </a:p>
        </p:txBody>
      </p:sp>
      <p:cxnSp>
        <p:nvCxnSpPr>
          <p:cNvPr id="4" name="Straight Connector 3">
            <a:extLst>
              <a:ext uri="{FF2B5EF4-FFF2-40B4-BE49-F238E27FC236}">
                <a16:creationId xmlns:a16="http://schemas.microsoft.com/office/drawing/2014/main" id="{3F1C3F29-09E8-F908-D1FB-3BA2F9A9D6EC}"/>
              </a:ext>
            </a:extLst>
          </p:cNvPr>
          <p:cNvCxnSpPr>
            <a:cxnSpLocks/>
          </p:cNvCxnSpPr>
          <p:nvPr/>
        </p:nvCxnSpPr>
        <p:spPr>
          <a:xfrm flipH="1">
            <a:off x="451944" y="3656952"/>
            <a:ext cx="11130456"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Graphic 7" descr="Chess pieces outline">
            <a:extLst>
              <a:ext uri="{FF2B5EF4-FFF2-40B4-BE49-F238E27FC236}">
                <a16:creationId xmlns:a16="http://schemas.microsoft.com/office/drawing/2014/main" id="{CD1FCF00-143F-1A72-C272-298E8C979B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760" y="4088218"/>
            <a:ext cx="914400" cy="914400"/>
          </a:xfrm>
          <a:prstGeom prst="rect">
            <a:avLst/>
          </a:prstGeom>
        </p:spPr>
      </p:pic>
      <p:sp>
        <p:nvSpPr>
          <p:cNvPr id="10" name="TextBox 9">
            <a:extLst>
              <a:ext uri="{FF2B5EF4-FFF2-40B4-BE49-F238E27FC236}">
                <a16:creationId xmlns:a16="http://schemas.microsoft.com/office/drawing/2014/main" id="{19676CC6-A393-B7E4-34A9-3B8AECBF7FE3}"/>
              </a:ext>
            </a:extLst>
          </p:cNvPr>
          <p:cNvSpPr txBox="1"/>
          <p:nvPr/>
        </p:nvSpPr>
        <p:spPr>
          <a:xfrm>
            <a:off x="1743738" y="4029737"/>
            <a:ext cx="9611833" cy="375552"/>
          </a:xfrm>
          <a:prstGeom prst="rect">
            <a:avLst/>
          </a:prstGeom>
          <a:noFill/>
        </p:spPr>
        <p:txBody>
          <a:bodyPr wrap="square" rtlCol="0">
            <a:spAutoFit/>
          </a:bodyPr>
          <a:lstStyle/>
          <a:p>
            <a:pPr>
              <a:lnSpc>
                <a:spcPct val="150000"/>
              </a:lnSpc>
            </a:pPr>
            <a:r>
              <a:rPr lang="en-ZA" sz="1400" dirty="0">
                <a:latin typeface="Arial" panose="020B0604020202020204" pitchFamily="34" charset="0"/>
                <a:cs typeface="Arial" panose="020B0604020202020204" pitchFamily="34" charset="0"/>
              </a:rPr>
              <a:t>By leveraging</a:t>
            </a:r>
          </a:p>
        </p:txBody>
      </p:sp>
      <p:pic>
        <p:nvPicPr>
          <p:cNvPr id="12" name="Graphic 11" descr="Target outline">
            <a:extLst>
              <a:ext uri="{FF2B5EF4-FFF2-40B4-BE49-F238E27FC236}">
                <a16:creationId xmlns:a16="http://schemas.microsoft.com/office/drawing/2014/main" id="{1455DDC0-E76C-A90C-3FAC-B98A3F773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760" y="2230256"/>
            <a:ext cx="914400" cy="914400"/>
          </a:xfrm>
          <a:prstGeom prst="rect">
            <a:avLst/>
          </a:prstGeom>
        </p:spPr>
      </p:pic>
    </p:spTree>
    <p:extLst>
      <p:ext uri="{BB962C8B-B14F-4D97-AF65-F5344CB8AC3E}">
        <p14:creationId xmlns:p14="http://schemas.microsoft.com/office/powerpoint/2010/main" val="1168752368"/>
      </p:ext>
    </p:extLst>
  </p:cSld>
  <p:clrMapOvr>
    <a:masterClrMapping/>
  </p:clrMapOvr>
  <p:transition spd="slow" advTm="47992">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A0D70C8A-A50E-4B41-86A2-E2F85581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txBody>
          <a:bodyPr/>
          <a:lstStyle/>
          <a:p>
            <a:endParaRPr lang="en-ZA"/>
          </a:p>
        </p:txBody>
      </p:sp>
      <p:sp>
        <p:nvSpPr>
          <p:cNvPr id="26" name="Rectangle 10">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7" name="Rectangle 12">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8" name="Rectangle 14">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29" name="Rectangle 16">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ZA"/>
          </a:p>
        </p:txBody>
      </p:sp>
      <p:sp>
        <p:nvSpPr>
          <p:cNvPr id="2" name="Title 1">
            <a:extLst>
              <a:ext uri="{FF2B5EF4-FFF2-40B4-BE49-F238E27FC236}">
                <a16:creationId xmlns:a16="http://schemas.microsoft.com/office/drawing/2014/main" id="{E6FAA6CC-156F-1D3A-43E5-EF73888D4E79}"/>
              </a:ext>
            </a:extLst>
          </p:cNvPr>
          <p:cNvSpPr>
            <a:spLocks noGrp="1"/>
          </p:cNvSpPr>
          <p:nvPr>
            <p:ph type="title"/>
          </p:nvPr>
        </p:nvSpPr>
        <p:spPr>
          <a:xfrm>
            <a:off x="7532835" y="1420706"/>
            <a:ext cx="3466540" cy="4016587"/>
          </a:xfrm>
        </p:spPr>
        <p:txBody>
          <a:bodyPr vert="horz" lIns="91440" tIns="45720" rIns="91440" bIns="45720" rtlCol="0" anchor="ctr">
            <a:normAutofit/>
          </a:bodyPr>
          <a:lstStyle/>
          <a:p>
            <a:r>
              <a:rPr lang="en-US" sz="3600" dirty="0">
                <a:solidFill>
                  <a:srgbClr val="002060"/>
                </a:solidFill>
              </a:rPr>
              <a:t>Thank You </a:t>
            </a:r>
          </a:p>
        </p:txBody>
      </p:sp>
      <p:cxnSp>
        <p:nvCxnSpPr>
          <p:cNvPr id="30" name="Straight Connector 18">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Content Placeholder 11" descr="Smiling Face with No Fill">
            <a:extLst>
              <a:ext uri="{FF2B5EF4-FFF2-40B4-BE49-F238E27FC236}">
                <a16:creationId xmlns:a16="http://schemas.microsoft.com/office/drawing/2014/main" id="{8EDA7579-7AAB-BD74-F253-98D971125DD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73865" y="1307805"/>
            <a:ext cx="4424913" cy="4129488"/>
          </a:xfrm>
          <a:prstGeom prst="rect">
            <a:avLst/>
          </a:prstGeom>
        </p:spPr>
      </p:pic>
    </p:spTree>
    <p:extLst>
      <p:ext uri="{BB962C8B-B14F-4D97-AF65-F5344CB8AC3E}">
        <p14:creationId xmlns:p14="http://schemas.microsoft.com/office/powerpoint/2010/main" val="6145111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TemplafySlideFormConfiguration><![CDATA[{"formFields":[],"formDataEntries":[]}]]></TemplafySlideFormConfiguration>
</file>

<file path=customXml/item2.xml><?xml version="1.0" encoding="utf-8"?>
<TemplafyFormConfiguration><![CDATA[{"formFields":[],"formDataEntries":[]}]]></TemplafyFormConfiguration>
</file>

<file path=customXml/item3.xml><?xml version="1.0" encoding="utf-8"?>
<TemplafyTemplateConfiguration><![CDATA[{"elementsMetadata":[],"transformationConfigurations":[],"templateName":"Template 2024","templateDescription":"","enableDocumentContentUpdater":false,"version":"2.0"}]]></TemplafyTemplateConfiguration>
</file>

<file path=customXml/item4.xml><?xml version="1.0" encoding="utf-8"?>
<TemplafySlideTemplateConfiguration><![CDATA[{"slideVersion":1,"isValidatorEnabled":false,"isLocked":false,"elementsMetadata":[],"slideId":"638048769900279182","enableDocumentContentUpdater":false,"version":"2.0"}]]></TemplafySlideTemplateConfiguration>
</file>

<file path=customXml/itemProps1.xml><?xml version="1.0" encoding="utf-8"?>
<ds:datastoreItem xmlns:ds="http://schemas.openxmlformats.org/officeDocument/2006/customXml" ds:itemID="{318FE172-2E4A-41F3-98F3-1CD8CCD9375A}">
  <ds:schemaRefs/>
</ds:datastoreItem>
</file>

<file path=customXml/itemProps2.xml><?xml version="1.0" encoding="utf-8"?>
<ds:datastoreItem xmlns:ds="http://schemas.openxmlformats.org/officeDocument/2006/customXml" ds:itemID="{9A03A13C-D5E3-49F8-B37D-AFA024345652}">
  <ds:schemaRefs/>
</ds:datastoreItem>
</file>

<file path=customXml/itemProps3.xml><?xml version="1.0" encoding="utf-8"?>
<ds:datastoreItem xmlns:ds="http://schemas.openxmlformats.org/officeDocument/2006/customXml" ds:itemID="{43877E11-121F-45E2-A0FE-16DFA988BBD5}">
  <ds:schemaRefs/>
</ds:datastoreItem>
</file>

<file path=customXml/itemProps4.xml><?xml version="1.0" encoding="utf-8"?>
<ds:datastoreItem xmlns:ds="http://schemas.openxmlformats.org/officeDocument/2006/customXml" ds:itemID="{31A6E273-308C-4E61-93A6-3725B57DDBD2}">
  <ds:schemaRefs/>
</ds:datastoreItem>
</file>

<file path=docProps/app.xml><?xml version="1.0" encoding="utf-8"?>
<Properties xmlns="http://schemas.openxmlformats.org/officeDocument/2006/extended-properties" xmlns:vt="http://schemas.openxmlformats.org/officeDocument/2006/docPropsVTypes">
  <Template/>
  <TotalTime>0</TotalTime>
  <Words>599</Words>
  <Application>Microsoft Macintosh PowerPoint</Application>
  <PresentationFormat>Widescreen</PresentationFormat>
  <Paragraphs>64</Paragraphs>
  <Slides>9</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Century Gothic</vt:lpstr>
      <vt:lpstr>Garamond</vt:lpstr>
      <vt:lpstr>DSV Template</vt:lpstr>
      <vt:lpstr>Savon</vt:lpstr>
      <vt:lpstr>Data Science Assignment 3</vt:lpstr>
      <vt:lpstr>Content</vt:lpstr>
      <vt:lpstr>1. Introduction  </vt:lpstr>
      <vt:lpstr>1. Introduction: Naïve Bayes</vt:lpstr>
      <vt:lpstr>2. Data Exploration</vt:lpstr>
      <vt:lpstr>2. Data Exploration</vt:lpstr>
      <vt:lpstr>3. Data Preprocessing</vt:lpstr>
      <vt:lpstr>5. 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2024-05-14T09:15:35Z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