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 id="2147483783" r:id="rId6"/>
  </p:sldMasterIdLst>
  <p:notesMasterIdLst>
    <p:notesMasterId r:id="rId17"/>
  </p:notesMasterIdLst>
  <p:handoutMasterIdLst>
    <p:handoutMasterId r:id="rId18"/>
  </p:handoutMasterIdLst>
  <p:sldIdLst>
    <p:sldId id="257" r:id="rId7"/>
    <p:sldId id="259" r:id="rId8"/>
    <p:sldId id="268" r:id="rId9"/>
    <p:sldId id="284" r:id="rId10"/>
    <p:sldId id="282" r:id="rId11"/>
    <p:sldId id="285" r:id="rId12"/>
    <p:sldId id="281" r:id="rId13"/>
    <p:sldId id="283" r:id="rId14"/>
    <p:sldId id="279" r:id="rId15"/>
    <p:sldId id="269" r:id="rId16"/>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CEE"/>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79692" autoAdjust="0"/>
  </p:normalViewPr>
  <p:slideViewPr>
    <p:cSldViewPr snapToGrid="0" showGuides="1">
      <p:cViewPr varScale="1">
        <p:scale>
          <a:sx n="41" d="100"/>
          <a:sy n="41" d="100"/>
        </p:scale>
        <p:origin x="56" y="280"/>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dirty="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dirty="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16/05/2024</a:t>
            </a:fld>
            <a:endParaRPr lang="en-GB" sz="700" dirty="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16/05/2024</a:t>
            </a:fld>
            <a:endParaRPr lang="en-GB" dirty="0"/>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dirty="0"/>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dirty="0"/>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100"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4</a:t>
            </a:fld>
            <a:endParaRPr lang="en-GB" dirty="0"/>
          </a:p>
        </p:txBody>
      </p:sp>
    </p:spTree>
    <p:extLst>
      <p:ext uri="{BB962C8B-B14F-4D97-AF65-F5344CB8AC3E}">
        <p14:creationId xmlns:p14="http://schemas.microsoft.com/office/powerpoint/2010/main" val="382471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discussing the data exploration portion of this assignment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Upon investigation of the dataset, we observed that the data was already in an analytical base table format. This meant that we did not need to reshape the data into another formatted type.</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dataset can be divided into several different categories of data based on the characteristics thereof: </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 consisted of URLs, Timestamps, Boolean and categorical data, of which the last class was used to gather our insights.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Our initial questions upon data exploration led us to the following potential insights that could be drawn from the data at hand:</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determined that job titles and companies could be analysed to provide us with insight into which organisations or industries are looking for candidates and the types of roles that are currently available in the job market.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also noted that exploring job locations and the cities where they were searched from can help identify any geographic trends in demand for data scientists and related professionals.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Finally, we asked whether the investigation of job levels and types can reveal any distribution of roles across different seniority level and employment types.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With respect to data cleaning, unnecessary columns were removed and the effect of missing values after preprocessing was evaluated and dealt with during the visualisation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150834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explaining the process of how we introduced missing values to our dataset as well as the methods applied during the imputation of these missing values.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first step was importing a clean and complete dataset that was used in the research paper we are comparing our results to. The dataset was then split into a 70:30 ratio of training to testing subsets.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then used the training dataset and introduced missing values randomly using a loop that iterated over every feature in the dataset. The missing values were introduced in three different proportions: 10%, 40% and 70% for each feature to create three different datasets with missing values from the training dataset.</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following step involved imputing the missing values that were introduced in the previous step. Two methods were applied namely mode imputation and Naïve Bayes imputation. Because our data consisted of only categorical features, the mode of each feature was determined and used to fill in the missing values. For the Naïve Bayes imputation, I built and trained the Naïve Bayes model for each feature, and assigned the predicted values from the model to the missing values. From the imputation methods, two separate data frames were created;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mode_imputation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nb_imputation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the respective proportions of missing values.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final step was to map the numerical values assigned by the Naïve Bayes model back to the original classes for each feature and calculating the NA counts for all the data frames created to ensure that missing values were all imputed.</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the end of this process, we were left with 8 datasets. A testing set consisting of 30% of the original dataset with no missing values, a training set consisting of 70% of the original dataset with no missing values, 3 training sets imputed with the mode for 10, 40 and 70% missing values that were introduced, and 3 training sets imputed via the Naïve Bayes model for the 10, 40 and 70% missing values that were introduced.</a:t>
            </a:r>
          </a:p>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dirty="0"/>
          </a:p>
        </p:txBody>
      </p:sp>
    </p:spTree>
    <p:extLst>
      <p:ext uri="{BB962C8B-B14F-4D97-AF65-F5344CB8AC3E}">
        <p14:creationId xmlns:p14="http://schemas.microsoft.com/office/powerpoint/2010/main" val="293257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From our data exploration, you can see that there is a quite skewed distribution of features in this dataset, but overall, the quality of the data before preprocessing was quite high. We observed no missing values in the dataset at this stage, and the variables within the categorical features were more or less consistent except for the job title and search position which had quite a high amount of variation, but this was dealt with during the preprocessing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dirty="0"/>
          </a:p>
        </p:txBody>
      </p:sp>
    </p:spTree>
    <p:extLst>
      <p:ext uri="{BB962C8B-B14F-4D97-AF65-F5344CB8AC3E}">
        <p14:creationId xmlns:p14="http://schemas.microsoft.com/office/powerpoint/2010/main" val="378830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Sarel Vermaak.</a:t>
            </a:r>
          </a:p>
          <a:p>
            <a:endParaRPr lang="en-US" dirty="0"/>
          </a:p>
          <a:p>
            <a:r>
              <a:rPr lang="en-US" dirty="0"/>
              <a:t>Data preprocessing is part of the Data Understanding and Data Preparation components of the CRISP-DM process.</a:t>
            </a:r>
          </a:p>
          <a:p>
            <a:r>
              <a:rPr lang="en-US" dirty="0"/>
              <a:t>Based on the data exploration done previously, we removed columns that contained no variation, and a single instance with a missing value.</a:t>
            </a:r>
          </a:p>
          <a:p>
            <a:endParaRPr lang="en-US" dirty="0"/>
          </a:p>
          <a:p>
            <a:r>
              <a:rPr lang="en-US" dirty="0"/>
              <a:t>During exploration we picked up that the </a:t>
            </a:r>
            <a:r>
              <a:rPr lang="en-US" dirty="0" err="1"/>
              <a:t>job_title</a:t>
            </a:r>
            <a:r>
              <a:rPr lang="en-US" dirty="0"/>
              <a:t> and </a:t>
            </a:r>
            <a:r>
              <a:rPr lang="en-US" dirty="0" err="1"/>
              <a:t>job_city</a:t>
            </a:r>
            <a:r>
              <a:rPr lang="en-US" dirty="0"/>
              <a:t> features contain a lot of useful information, but was not in a useable state.</a:t>
            </a:r>
          </a:p>
          <a:p>
            <a:r>
              <a:rPr lang="en-US" dirty="0"/>
              <a:t>Both features were forced to lowercase, and useful subsets of features were extracted, such as job seniority and job country.</a:t>
            </a:r>
          </a:p>
          <a:p>
            <a:r>
              <a:rPr lang="en-US" dirty="0"/>
              <a:t>The subsets were also recombined into more sanitized versions of the original feature, removing a lot of variability due to differing naming conventions.</a:t>
            </a:r>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dirty="0"/>
          </a:p>
        </p:txBody>
      </p:sp>
    </p:spTree>
    <p:extLst>
      <p:ext uri="{BB962C8B-B14F-4D97-AF65-F5344CB8AC3E}">
        <p14:creationId xmlns:p14="http://schemas.microsoft.com/office/powerpoint/2010/main" val="2594563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5/16/2024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602674006"/>
      </p:ext>
    </p:extLst>
  </p:cSld>
  <p:clrMapOvr>
    <a:overrideClrMapping bg1="lt1" tx1="dk1" bg2="lt2" tx2="dk2" accent1="accent1" accent2="accent2" accent3="accent3" accent4="accent4" accent5="accent5" accent6="accent6" hlink="hlink" folHlink="folHlink"/>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75952697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5/16/2024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794103587"/>
      </p:ext>
    </p:extLst>
  </p:cSld>
  <p:clrMapOvr>
    <a:overrideClrMapping bg1="lt1" tx1="dk1" bg2="lt2" tx2="dk2" accent1="accent1" accent2="accent2" accent3="accent3" accent4="accent4" accent5="accent5" accent6="accent6" hlink="hlink" folHlink="folHlink"/>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935503567"/>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1669824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68453-BAB5-46CE-A4CF-38551120EE52}" type="datetime3">
              <a:rPr lang="en-US" smtClean="0"/>
              <a:t>16 May 2024</a:t>
            </a:fld>
            <a:endParaRPr lang="en-US" dirty="0"/>
          </a:p>
        </p:txBody>
      </p:sp>
      <p:sp>
        <p:nvSpPr>
          <p:cNvPr id="4" name="Footer Placeholder 3"/>
          <p:cNvSpPr>
            <a:spLocks noGrp="1"/>
          </p:cNvSpPr>
          <p:nvPr>
            <p:ph type="ftr" sz="quarter" idx="11"/>
          </p:nvPr>
        </p:nvSpPr>
        <p:spPr/>
        <p:txBody>
          <a:bodyPr/>
          <a:lstStyle/>
          <a:p>
            <a:r>
              <a:rPr lang="en-US" dirty="0"/>
              <a:t>Add place via Insert, Header &amp; Footer</a:t>
            </a:r>
          </a:p>
        </p:txBody>
      </p:sp>
      <p:sp>
        <p:nvSpPr>
          <p:cNvPr id="5" name="Slide Number Placeholder 4"/>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02579487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5480311"/>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5/16/2024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26624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5/16/2024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0268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4814891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2992580345"/>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16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2.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5/16/2024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9.jpg"/><Relationship Id="rId1" Type="http://schemas.openxmlformats.org/officeDocument/2006/relationships/slideLayout" Target="../slideLayouts/slideLayout52.xml"/><Relationship Id="rId4" Type="http://schemas.openxmlformats.org/officeDocument/2006/relationships/image" Target="../media/image49.svg"/></Relationships>
</file>

<file path=ppt/slides/_rels/slide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tags" Target="../tags/tag1.xml"/><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customXml" Target="../../customXml/item4.xml"/><Relationship Id="rId16" Type="http://schemas.openxmlformats.org/officeDocument/2006/relationships/image" Target="../media/image31.svg"/><Relationship Id="rId1" Type="http://schemas.openxmlformats.org/officeDocument/2006/relationships/customXml" Target="../../customXml/item1.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slideLayout" Target="../slideLayouts/slideLayout53.xml"/><Relationship Id="rId9" Type="http://schemas.openxmlformats.org/officeDocument/2006/relationships/image" Target="../media/image24.png"/><Relationship Id="rId1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5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5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52.xml"/><Relationship Id="rId5" Type="http://schemas.openxmlformats.org/officeDocument/2006/relationships/image" Target="../media/image47.sv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ZA"/>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16 May 2024</a:t>
            </a:fld>
            <a:endParaRPr lang="en-US" dirty="0"/>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dirty="0"/>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dirty="0"/>
          </a:p>
        </p:txBody>
      </p:sp>
      <p:sp>
        <p:nvSpPr>
          <p:cNvPr id="6" name="TextBox 5">
            <a:extLst>
              <a:ext uri="{FF2B5EF4-FFF2-40B4-BE49-F238E27FC236}">
                <a16:creationId xmlns:a16="http://schemas.microsoft.com/office/drawing/2014/main" id="{5AA70936-AB31-67DA-0AD8-0EABDA54A573}"/>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ZA"/>
          </a:p>
        </p:txBody>
      </p:sp>
      <p:sp>
        <p:nvSpPr>
          <p:cNvPr id="26"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7"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8"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cxnSp>
        <p:nvCxnSpPr>
          <p:cNvPr id="30"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F36E2D0-8A96-44F9-AE28-821FC5919924}"/>
              </a:ext>
            </a:extLst>
          </p:cNvPr>
          <p:cNvGrpSpPr/>
          <p:nvPr/>
        </p:nvGrpSpPr>
        <p:grpSpPr>
          <a:xfrm>
            <a:off x="585537" y="2499059"/>
            <a:ext cx="11123923" cy="1859882"/>
            <a:chOff x="538163" y="3165705"/>
            <a:chExt cx="9028689" cy="1509566"/>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05413" y="3165705"/>
              <a:ext cx="1744662" cy="1509566"/>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8163" y="3165705"/>
              <a:ext cx="1744662" cy="1509566"/>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3713" y="3165705"/>
              <a:ext cx="1744662" cy="1509566"/>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43627" y="3165705"/>
              <a:ext cx="1744662" cy="1509566"/>
            </a:xfrm>
            <a:prstGeom prst="rect">
              <a:avLst/>
            </a:prstGeom>
          </p:spPr>
        </p:pic>
        <p:sp>
          <p:nvSpPr>
            <p:cNvPr id="17" name="Oval 16">
              <a:extLst>
                <a:ext uri="{FF2B5EF4-FFF2-40B4-BE49-F238E27FC236}">
                  <a16:creationId xmlns:a16="http://schemas.microsoft.com/office/drawing/2014/main" id="{C37DCC29-CAB2-4885-A451-7E9B510AABEB}"/>
                </a:ext>
              </a:extLst>
            </p:cNvPr>
            <p:cNvSpPr/>
            <p:nvPr/>
          </p:nvSpPr>
          <p:spPr>
            <a:xfrm>
              <a:off x="8060560" y="3168979"/>
              <a:ext cx="1506292" cy="150629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sp>
        <p:nvSpPr>
          <p:cNvPr id="38" name="Oval 37">
            <a:extLst>
              <a:ext uri="{FF2B5EF4-FFF2-40B4-BE49-F238E27FC236}">
                <a16:creationId xmlns:a16="http://schemas.microsoft.com/office/drawing/2014/main" id="{47797F52-4169-4AD7-867B-FD5BBED07CDA}"/>
              </a:ext>
            </a:extLst>
          </p:cNvPr>
          <p:cNvSpPr/>
          <p:nvPr/>
        </p:nvSpPr>
        <p:spPr>
          <a:xfrm>
            <a:off x="387126" y="3180468"/>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2713735" y="3180467"/>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030240" y="3180466"/>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415441" y="3180465"/>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665594" y="3158802"/>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pic>
        <p:nvPicPr>
          <p:cNvPr id="45" name="Graphic 44">
            <a:extLst>
              <a:ext uri="{FF2B5EF4-FFF2-40B4-BE49-F238E27FC236}">
                <a16:creationId xmlns:a16="http://schemas.microsoft.com/office/drawing/2014/main" id="{70CBA846-E298-46A6-8336-CDA767ABB3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94169" y="2971800"/>
            <a:ext cx="938773" cy="914399"/>
          </a:xfrm>
          <a:prstGeom prst="rect">
            <a:avLst/>
          </a:prstGeom>
        </p:spPr>
      </p:pic>
      <p:sp>
        <p:nvSpPr>
          <p:cNvPr id="27" name="TextBox 26">
            <a:extLst>
              <a:ext uri="{FF2B5EF4-FFF2-40B4-BE49-F238E27FC236}">
                <a16:creationId xmlns:a16="http://schemas.microsoft.com/office/drawing/2014/main" id="{F0B385D1-0189-4A2D-8085-F504D61F5B53}"/>
              </a:ext>
            </a:extLst>
          </p:cNvPr>
          <p:cNvSpPr txBox="1"/>
          <p:nvPr/>
        </p:nvSpPr>
        <p:spPr>
          <a:xfrm>
            <a:off x="3220694" y="4373228"/>
            <a:ext cx="1741438" cy="369332"/>
          </a:xfrm>
          <a:prstGeom prst="rect">
            <a:avLst/>
          </a:prstGeom>
          <a:noFill/>
        </p:spPr>
        <p:txBody>
          <a:bodyPr wrap="square" lIns="0" tIns="0" rIns="0" bIns="0" rtlCol="0" anchor="t">
            <a:spAutoFit/>
          </a:bodyPr>
          <a:lstStyle/>
          <a:p>
            <a:pPr>
              <a:spcBef>
                <a:spcPts val="600"/>
              </a:spcBef>
              <a:buClr>
                <a:schemeClr val="tx1"/>
              </a:buClr>
            </a:pPr>
            <a:r>
              <a:rPr lang="en-GB" sz="1200" b="1" dirty="0">
                <a:solidFill>
                  <a:schemeClr val="tx2"/>
                </a:solidFill>
                <a:latin typeface="Arial" panose="020B0604020202020204" pitchFamily="34" charset="0"/>
                <a:cs typeface="Arial" panose="020B0604020202020204" pitchFamily="34" charset="0"/>
              </a:rPr>
              <a:t>Data Exploration/Cleaning</a:t>
            </a:r>
          </a:p>
        </p:txBody>
      </p:sp>
      <p:sp>
        <p:nvSpPr>
          <p:cNvPr id="31" name="TextBox 30">
            <a:extLst>
              <a:ext uri="{FF2B5EF4-FFF2-40B4-BE49-F238E27FC236}">
                <a16:creationId xmlns:a16="http://schemas.microsoft.com/office/drawing/2014/main" id="{B750067F-D8E4-47E4-A50A-DE20EDD18DBD}"/>
              </a:ext>
            </a:extLst>
          </p:cNvPr>
          <p:cNvSpPr txBox="1"/>
          <p:nvPr/>
        </p:nvSpPr>
        <p:spPr>
          <a:xfrm>
            <a:off x="5296976"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preprocessing </a:t>
            </a:r>
            <a:endParaRPr lang="en-GB" sz="1200" b="1" dirty="0">
              <a:solidFill>
                <a:schemeClr val="tx2"/>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05563CD-892C-4BAB-AFD8-02FAB9BCF2D1}"/>
              </a:ext>
            </a:extLst>
          </p:cNvPr>
          <p:cNvSpPr txBox="1"/>
          <p:nvPr/>
        </p:nvSpPr>
        <p:spPr>
          <a:xfrm>
            <a:off x="7755997" y="4525327"/>
            <a:ext cx="1877878"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analysis/Insights</a:t>
            </a:r>
          </a:p>
        </p:txBody>
      </p:sp>
      <p:sp>
        <p:nvSpPr>
          <p:cNvPr id="50" name="TextBox 49">
            <a:extLst>
              <a:ext uri="{FF2B5EF4-FFF2-40B4-BE49-F238E27FC236}">
                <a16:creationId xmlns:a16="http://schemas.microsoft.com/office/drawing/2014/main" id="{7F2166D6-BE49-4602-A105-0E0E261C1403}"/>
              </a:ext>
            </a:extLst>
          </p:cNvPr>
          <p:cNvSpPr txBox="1"/>
          <p:nvPr/>
        </p:nvSpPr>
        <p:spPr>
          <a:xfrm>
            <a:off x="9853612" y="4557894"/>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 </a:t>
            </a:r>
          </a:p>
        </p:txBody>
      </p:sp>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pic>
        <p:nvPicPr>
          <p:cNvPr id="11" name="Graphic 10" descr="Research outline">
            <a:extLst>
              <a:ext uri="{FF2B5EF4-FFF2-40B4-BE49-F238E27FC236}">
                <a16:creationId xmlns:a16="http://schemas.microsoft.com/office/drawing/2014/main" id="{B2E9EBB3-AFD6-9DEA-1D01-D04EE0E434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319" y="2971800"/>
            <a:ext cx="914400" cy="914400"/>
          </a:xfrm>
          <a:prstGeom prst="rect">
            <a:avLst/>
          </a:prstGeom>
        </p:spPr>
      </p:pic>
      <p:pic>
        <p:nvPicPr>
          <p:cNvPr id="13" name="Graphic 12" descr="Database outline">
            <a:extLst>
              <a:ext uri="{FF2B5EF4-FFF2-40B4-BE49-F238E27FC236}">
                <a16:creationId xmlns:a16="http://schemas.microsoft.com/office/drawing/2014/main" id="{E4EFB298-2465-3B5F-5DFD-366EA7A5E1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88128" y="2971800"/>
            <a:ext cx="914400" cy="914400"/>
          </a:xfrm>
          <a:prstGeom prst="rect">
            <a:avLst/>
          </a:prstGeom>
        </p:spPr>
      </p:pic>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9058" y="2971800"/>
            <a:ext cx="914400" cy="914400"/>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878560"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pic>
        <p:nvPicPr>
          <p:cNvPr id="3" name="Graphic 2" descr="Lightbulb and gear outline">
            <a:extLst>
              <a:ext uri="{FF2B5EF4-FFF2-40B4-BE49-F238E27FC236}">
                <a16:creationId xmlns:a16="http://schemas.microsoft.com/office/drawing/2014/main" id="{BC16625C-2612-1DE3-8E04-C323DB8D1EA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968247" y="2971800"/>
            <a:ext cx="914400" cy="914400"/>
          </a:xfrm>
          <a:prstGeom prst="rect">
            <a:avLst/>
          </a:prstGeom>
        </p:spPr>
      </p:pic>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23446">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a:t>
            </a:r>
          </a:p>
        </p:txBody>
      </p:sp>
      <p:sp>
        <p:nvSpPr>
          <p:cNvPr id="3" name="TextBox 2">
            <a:extLst>
              <a:ext uri="{FF2B5EF4-FFF2-40B4-BE49-F238E27FC236}">
                <a16:creationId xmlns:a16="http://schemas.microsoft.com/office/drawing/2014/main" id="{D62B497F-4D64-7162-6B32-B9B077A7F245}"/>
              </a:ext>
            </a:extLst>
          </p:cNvPr>
          <p:cNvSpPr txBox="1"/>
          <p:nvPr/>
        </p:nvSpPr>
        <p:spPr>
          <a:xfrm>
            <a:off x="619760" y="1553956"/>
            <a:ext cx="5913120" cy="698717"/>
          </a:xfrm>
          <a:prstGeom prst="rect">
            <a:avLst/>
          </a:prstGeom>
          <a:noFill/>
        </p:spPr>
        <p:txBody>
          <a:bodyPr wrap="square" rtlCol="0">
            <a:spAutoFit/>
          </a:bodyPr>
          <a:lstStyle/>
          <a:p>
            <a:pPr algn="just">
              <a:lnSpc>
                <a:spcPct val="150000"/>
              </a:lnSpc>
            </a:pPr>
            <a:r>
              <a:rPr lang="en-ZA" sz="1400" dirty="0">
                <a:latin typeface="Arial" panose="020B0604020202020204" pitchFamily="34" charset="0"/>
                <a:cs typeface="Arial" panose="020B0604020202020204" pitchFamily="34" charset="0"/>
              </a:rPr>
              <a:t>Missing data has a big influence on the performance of certain machine learning algorithms.</a:t>
            </a:r>
          </a:p>
        </p:txBody>
      </p:sp>
      <p:pic>
        <p:nvPicPr>
          <p:cNvPr id="5" name="Graphic 4" descr="Artificial Intelligence outline">
            <a:extLst>
              <a:ext uri="{FF2B5EF4-FFF2-40B4-BE49-F238E27FC236}">
                <a16:creationId xmlns:a16="http://schemas.microsoft.com/office/drawing/2014/main" id="{3C15B75A-7BC2-E923-58DC-DB56B8FB9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5704" y="1727524"/>
            <a:ext cx="3958855" cy="4317676"/>
          </a:xfrm>
          <a:prstGeom prst="rect">
            <a:avLst/>
          </a:prstGeom>
        </p:spPr>
      </p:pic>
    </p:spTree>
    <p:extLst>
      <p:ext uri="{BB962C8B-B14F-4D97-AF65-F5344CB8AC3E}">
        <p14:creationId xmlns:p14="http://schemas.microsoft.com/office/powerpoint/2010/main" val="15211335"/>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Naïve Bayes</a:t>
            </a:r>
          </a:p>
        </p:txBody>
      </p:sp>
      <p:sp>
        <p:nvSpPr>
          <p:cNvPr id="2" name="Rectangle 1">
            <a:extLst>
              <a:ext uri="{FF2B5EF4-FFF2-40B4-BE49-F238E27FC236}">
                <a16:creationId xmlns:a16="http://schemas.microsoft.com/office/drawing/2014/main" id="{79F5A6E8-5102-D5B9-17C7-542A4AABA3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sp>
        <p:nvSpPr>
          <p:cNvPr id="3" name="Rectangle 2">
            <a:extLst>
              <a:ext uri="{FF2B5EF4-FFF2-40B4-BE49-F238E27FC236}">
                <a16:creationId xmlns:a16="http://schemas.microsoft.com/office/drawing/2014/main" id="{B4619E9E-1621-AD01-4D26-0C20950A2F3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cxnSp>
        <p:nvCxnSpPr>
          <p:cNvPr id="6" name="Straight Connector 5">
            <a:extLst>
              <a:ext uri="{FF2B5EF4-FFF2-40B4-BE49-F238E27FC236}">
                <a16:creationId xmlns:a16="http://schemas.microsoft.com/office/drawing/2014/main" id="{026376D8-C52F-CF48-F356-0F5F8FCBA013}"/>
              </a:ext>
            </a:extLst>
          </p:cNvPr>
          <p:cNvCxnSpPr/>
          <p:nvPr/>
        </p:nvCxnSpPr>
        <p:spPr>
          <a:xfrm>
            <a:off x="6305107" y="23528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1D0CFE-7C97-3D7D-C99B-AA4B0B836353}"/>
              </a:ext>
            </a:extLst>
          </p:cNvPr>
          <p:cNvCxnSpPr>
            <a:cxnSpLocks/>
          </p:cNvCxnSpPr>
          <p:nvPr/>
        </p:nvCxnSpPr>
        <p:spPr>
          <a:xfrm flipV="1">
            <a:off x="6010940" y="1330436"/>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58297"/>
      </p:ext>
    </p:extLst>
  </p:cSld>
  <p:clrMapOvr>
    <a:masterClrMapping/>
  </p:clrMapOvr>
  <p:transition spd="slow" advTm="47992">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2. Data Exploration</a:t>
            </a:r>
          </a:p>
        </p:txBody>
      </p:sp>
      <p:cxnSp>
        <p:nvCxnSpPr>
          <p:cNvPr id="4" name="Straight Connector 3">
            <a:extLst>
              <a:ext uri="{FF2B5EF4-FFF2-40B4-BE49-F238E27FC236}">
                <a16:creationId xmlns:a16="http://schemas.microsoft.com/office/drawing/2014/main" id="{0ECD6DD7-6A1F-CC0C-D05A-C12F0BE8FAFD}"/>
              </a:ext>
            </a:extLst>
          </p:cNvPr>
          <p:cNvCxnSpPr>
            <a:cxnSpLocks/>
          </p:cNvCxnSpPr>
          <p:nvPr/>
        </p:nvCxnSpPr>
        <p:spPr>
          <a:xfrm>
            <a:off x="808074" y="2318512"/>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B9F244-1839-005A-4D02-33C25831D29B}"/>
              </a:ext>
            </a:extLst>
          </p:cNvPr>
          <p:cNvCxnSpPr>
            <a:cxnSpLocks/>
          </p:cNvCxnSpPr>
          <p:nvPr/>
        </p:nvCxnSpPr>
        <p:spPr>
          <a:xfrm>
            <a:off x="808074" y="3686403"/>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848B66-3318-0E46-8852-B72E9FBF35DF}"/>
              </a:ext>
            </a:extLst>
          </p:cNvPr>
          <p:cNvCxnSpPr>
            <a:cxnSpLocks/>
          </p:cNvCxnSpPr>
          <p:nvPr/>
        </p:nvCxnSpPr>
        <p:spPr>
          <a:xfrm>
            <a:off x="808074" y="4861381"/>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Graphic 15" descr="Table outline">
            <a:extLst>
              <a:ext uri="{FF2B5EF4-FFF2-40B4-BE49-F238E27FC236}">
                <a16:creationId xmlns:a16="http://schemas.microsoft.com/office/drawing/2014/main" id="{12082131-7DAC-2EF7-D95D-1EF35EE1E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074" y="1341589"/>
            <a:ext cx="914400" cy="914400"/>
          </a:xfrm>
          <a:prstGeom prst="rect">
            <a:avLst/>
          </a:prstGeom>
        </p:spPr>
      </p:pic>
      <p:sp>
        <p:nvSpPr>
          <p:cNvPr id="17" name="TextBox 16">
            <a:extLst>
              <a:ext uri="{FF2B5EF4-FFF2-40B4-BE49-F238E27FC236}">
                <a16:creationId xmlns:a16="http://schemas.microsoft.com/office/drawing/2014/main" id="{D0038554-463A-8C13-4F8C-D3DF0EE69FCA}"/>
              </a:ext>
            </a:extLst>
          </p:cNvPr>
          <p:cNvSpPr txBox="1"/>
          <p:nvPr/>
        </p:nvSpPr>
        <p:spPr>
          <a:xfrm>
            <a:off x="1804440" y="143254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Structure </a:t>
            </a:r>
          </a:p>
        </p:txBody>
      </p:sp>
      <p:pic>
        <p:nvPicPr>
          <p:cNvPr id="19" name="Graphic 18" descr="Server outline">
            <a:extLst>
              <a:ext uri="{FF2B5EF4-FFF2-40B4-BE49-F238E27FC236}">
                <a16:creationId xmlns:a16="http://schemas.microsoft.com/office/drawing/2014/main" id="{FA8D8786-866B-8E56-4979-BB6D688E81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074" y="2466696"/>
            <a:ext cx="914400" cy="914400"/>
          </a:xfrm>
          <a:prstGeom prst="rect">
            <a:avLst/>
          </a:prstGeom>
        </p:spPr>
      </p:pic>
      <p:sp>
        <p:nvSpPr>
          <p:cNvPr id="20" name="TextBox 19">
            <a:extLst>
              <a:ext uri="{FF2B5EF4-FFF2-40B4-BE49-F238E27FC236}">
                <a16:creationId xmlns:a16="http://schemas.microsoft.com/office/drawing/2014/main" id="{1ED8E18E-C972-FF05-E887-69562B55AF86}"/>
              </a:ext>
            </a:extLst>
          </p:cNvPr>
          <p:cNvSpPr txBox="1"/>
          <p:nvPr/>
        </p:nvSpPr>
        <p:spPr>
          <a:xfrm>
            <a:off x="1804440" y="231632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Type- Meta data</a:t>
            </a:r>
          </a:p>
        </p:txBody>
      </p:sp>
      <p:pic>
        <p:nvPicPr>
          <p:cNvPr id="29" name="Graphic 28" descr="Mop and bucket outline">
            <a:extLst>
              <a:ext uri="{FF2B5EF4-FFF2-40B4-BE49-F238E27FC236}">
                <a16:creationId xmlns:a16="http://schemas.microsoft.com/office/drawing/2014/main" id="{C80D995A-33A9-375D-D18A-B83DD01328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6108" y="3723195"/>
            <a:ext cx="914400" cy="914400"/>
          </a:xfrm>
          <a:prstGeom prst="rect">
            <a:avLst/>
          </a:prstGeom>
        </p:spPr>
      </p:pic>
      <p:sp>
        <p:nvSpPr>
          <p:cNvPr id="32" name="TextBox 31">
            <a:extLst>
              <a:ext uri="{FF2B5EF4-FFF2-40B4-BE49-F238E27FC236}">
                <a16:creationId xmlns:a16="http://schemas.microsoft.com/office/drawing/2014/main" id="{FF82AE62-836A-2E74-546C-E55E61A11D66}"/>
              </a:ext>
            </a:extLst>
          </p:cNvPr>
          <p:cNvSpPr txBox="1"/>
          <p:nvPr/>
        </p:nvSpPr>
        <p:spPr>
          <a:xfrm>
            <a:off x="1722474" y="3790401"/>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Cleaning</a:t>
            </a:r>
          </a:p>
        </p:txBody>
      </p:sp>
    </p:spTree>
    <p:extLst>
      <p:ext uri="{BB962C8B-B14F-4D97-AF65-F5344CB8AC3E}">
        <p14:creationId xmlns:p14="http://schemas.microsoft.com/office/powerpoint/2010/main" val="1819871480"/>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Introduction of Missing Values and Imputation</a:t>
            </a:r>
          </a:p>
        </p:txBody>
      </p:sp>
      <p:sp>
        <p:nvSpPr>
          <p:cNvPr id="6" name="TextBox 5">
            <a:extLst>
              <a:ext uri="{FF2B5EF4-FFF2-40B4-BE49-F238E27FC236}">
                <a16:creationId xmlns:a16="http://schemas.microsoft.com/office/drawing/2014/main" id="{0F4EFC3F-E66E-2F0C-D893-C27CB8DB72FD}"/>
              </a:ext>
            </a:extLst>
          </p:cNvPr>
          <p:cNvSpPr txBox="1"/>
          <p:nvPr/>
        </p:nvSpPr>
        <p:spPr>
          <a:xfrm>
            <a:off x="1012556" y="1266025"/>
            <a:ext cx="10166888" cy="5078313"/>
          </a:xfrm>
          <a:prstGeom prst="rect">
            <a:avLst/>
          </a:prstGeom>
          <a:noFill/>
        </p:spPr>
        <p:txBody>
          <a:bodyPr wrap="square" rtlCol="0">
            <a:spAutoFit/>
          </a:bodyPr>
          <a:lstStyle/>
          <a:p>
            <a:r>
              <a:rPr lang="en-ZA" b="1" dirty="0"/>
              <a:t>The  steps for introducing missing values and Imputing them using Naïve Bayes and mode:</a:t>
            </a:r>
          </a:p>
          <a:p>
            <a:endParaRPr lang="en-ZA" dirty="0"/>
          </a:p>
          <a:p>
            <a:pPr marL="342900" indent="-342900">
              <a:buFont typeface="+mj-lt"/>
              <a:buAutoNum type="arabicPeriod"/>
            </a:pPr>
            <a:r>
              <a:rPr lang="en-ZA" dirty="0"/>
              <a:t>Import a clean dataset from the research paper called “</a:t>
            </a:r>
            <a:r>
              <a:rPr lang="en-ZA" dirty="0" err="1"/>
              <a:t>nursery_data</a:t>
            </a:r>
            <a:r>
              <a:rPr lang="en-ZA" dirty="0"/>
              <a:t>”.</a:t>
            </a:r>
          </a:p>
          <a:p>
            <a:pPr marL="342900" indent="-342900">
              <a:buFont typeface="+mj-lt"/>
              <a:buAutoNum type="arabicPeriod"/>
            </a:pPr>
            <a:r>
              <a:rPr lang="en-ZA" dirty="0"/>
              <a:t>Split the data into training and testing subsets.</a:t>
            </a:r>
          </a:p>
          <a:p>
            <a:pPr marL="342900" indent="-342900">
              <a:buFont typeface="+mj-lt"/>
              <a:buAutoNum type="arabicPeriod"/>
            </a:pPr>
            <a:r>
              <a:rPr lang="en-ZA" dirty="0"/>
              <a:t>Introduce missing values randomly into the training set in the following proportions: 10%, 40%, and 70% for all features.</a:t>
            </a:r>
          </a:p>
          <a:p>
            <a:pPr marL="342900" indent="-342900">
              <a:buFont typeface="+mj-lt"/>
              <a:buAutoNum type="arabicPeriod"/>
            </a:pPr>
            <a:r>
              <a:rPr lang="en-ZA" dirty="0"/>
              <a:t>Mode imputation: determine mode for every feature and replace missing values with mode for every proportion of missing values.</a:t>
            </a:r>
          </a:p>
          <a:p>
            <a:pPr marL="342900" indent="-342900">
              <a:buFont typeface="+mj-lt"/>
              <a:buAutoNum type="arabicPeriod"/>
            </a:pPr>
            <a:r>
              <a:rPr lang="en-ZA" dirty="0"/>
              <a:t>Naïve Bayes imputation: build and train Naïve Bayes model, predict the values of instances using the model and replace missing values with predicted values for the instances. Repeated for all proportions of missing values.</a:t>
            </a:r>
          </a:p>
          <a:p>
            <a:pPr marL="342900" indent="-342900">
              <a:buFont typeface="+mj-lt"/>
              <a:buAutoNum type="arabicPeriod"/>
            </a:pPr>
            <a:r>
              <a:rPr lang="en-ZA" dirty="0"/>
              <a:t>Map numerical values assigned by Naïve Bayes back to the original class for every feature.</a:t>
            </a:r>
          </a:p>
          <a:p>
            <a:pPr marL="342900" indent="-342900">
              <a:buFont typeface="+mj-lt"/>
              <a:buAutoNum type="arabicPeriod"/>
            </a:pPr>
            <a:r>
              <a:rPr lang="en-ZA" dirty="0"/>
              <a:t>Calculate NA counts for every feature to ensure that there were no more missing values.</a:t>
            </a:r>
          </a:p>
          <a:p>
            <a:endParaRPr lang="en-ZA" dirty="0"/>
          </a:p>
          <a:p>
            <a:r>
              <a:rPr lang="en-ZA" dirty="0"/>
              <a:t>At the end of the process described above there were eight datasets </a:t>
            </a:r>
            <a:r>
              <a:rPr lang="en-ZA"/>
              <a:t>creat.</a:t>
            </a:r>
            <a:endParaRPr lang="en-ZA" dirty="0"/>
          </a:p>
          <a:p>
            <a:pPr marL="342900" indent="-342900">
              <a:buFont typeface="+mj-lt"/>
              <a:buAutoNum type="arabicPeriod"/>
            </a:pPr>
            <a:endParaRPr lang="en-ZA" dirty="0"/>
          </a:p>
        </p:txBody>
      </p:sp>
    </p:spTree>
    <p:extLst>
      <p:ext uri="{BB962C8B-B14F-4D97-AF65-F5344CB8AC3E}">
        <p14:creationId xmlns:p14="http://schemas.microsoft.com/office/powerpoint/2010/main" val="2375058745"/>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rPr>
              <a:t>2. Data Exploration</a:t>
            </a:r>
          </a:p>
        </p:txBody>
      </p:sp>
      <p:pic>
        <p:nvPicPr>
          <p:cNvPr id="5" name="Graphic 4" descr="Illustrator outline">
            <a:extLst>
              <a:ext uri="{FF2B5EF4-FFF2-40B4-BE49-F238E27FC236}">
                <a16:creationId xmlns:a16="http://schemas.microsoft.com/office/drawing/2014/main" id="{ADAC554A-F905-B1E1-055F-7C2CE811D2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196" y="1246663"/>
            <a:ext cx="914400" cy="914400"/>
          </a:xfrm>
          <a:prstGeom prst="rect">
            <a:avLst/>
          </a:prstGeom>
        </p:spPr>
      </p:pic>
      <p:sp>
        <p:nvSpPr>
          <p:cNvPr id="6" name="TextBox 5">
            <a:extLst>
              <a:ext uri="{FF2B5EF4-FFF2-40B4-BE49-F238E27FC236}">
                <a16:creationId xmlns:a16="http://schemas.microsoft.com/office/drawing/2014/main" id="{04DF7649-1145-43F4-9363-07356B141623}"/>
              </a:ext>
            </a:extLst>
          </p:cNvPr>
          <p:cNvSpPr txBox="1"/>
          <p:nvPr/>
        </p:nvSpPr>
        <p:spPr>
          <a:xfrm>
            <a:off x="1259087" y="1312061"/>
            <a:ext cx="4506206" cy="889154"/>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visualisation – Feature Statistics </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General visualisations that illustrate the distribution of the features </a:t>
            </a:r>
          </a:p>
        </p:txBody>
      </p:sp>
      <p:pic>
        <p:nvPicPr>
          <p:cNvPr id="8" name="Graphic 7" descr="Rating Star outline">
            <a:extLst>
              <a:ext uri="{FF2B5EF4-FFF2-40B4-BE49-F238E27FC236}">
                <a16:creationId xmlns:a16="http://schemas.microsoft.com/office/drawing/2014/main" id="{E517B606-9B80-4BCC-EFD2-89F577E9B2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9492" y="1170907"/>
            <a:ext cx="989927" cy="954552"/>
          </a:xfrm>
          <a:prstGeom prst="rect">
            <a:avLst/>
          </a:prstGeom>
        </p:spPr>
      </p:pic>
      <p:cxnSp>
        <p:nvCxnSpPr>
          <p:cNvPr id="9" name="Straight Connector 8">
            <a:extLst>
              <a:ext uri="{FF2B5EF4-FFF2-40B4-BE49-F238E27FC236}">
                <a16:creationId xmlns:a16="http://schemas.microsoft.com/office/drawing/2014/main" id="{C4E14095-C4A3-0340-0EF0-B3FAC8FDB594}"/>
              </a:ext>
            </a:extLst>
          </p:cNvPr>
          <p:cNvCxnSpPr>
            <a:cxnSpLocks/>
          </p:cNvCxnSpPr>
          <p:nvPr/>
        </p:nvCxnSpPr>
        <p:spPr>
          <a:xfrm flipV="1">
            <a:off x="6498620" y="1491427"/>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87749D-64D9-DF29-8DFF-92B54CCF7BDE}"/>
              </a:ext>
            </a:extLst>
          </p:cNvPr>
          <p:cNvSpPr txBox="1"/>
          <p:nvPr/>
        </p:nvSpPr>
        <p:spPr>
          <a:xfrm>
            <a:off x="8077200" y="1570273"/>
            <a:ext cx="3533552" cy="499560"/>
          </a:xfrm>
          <a:prstGeom prst="rect">
            <a:avLst/>
          </a:prstGeom>
          <a:noFill/>
        </p:spPr>
        <p:txBody>
          <a:bodyPr wrap="square">
            <a:spAutoFit/>
          </a:bodyPr>
          <a:lstStyle/>
          <a:p>
            <a:r>
              <a:rPr lang="en-ZA" sz="1200" b="1" u="sng" dirty="0">
                <a:latin typeface="Arial" panose="020B0604020202020204" pitchFamily="34" charset="0"/>
                <a:cs typeface="Arial" panose="020B0604020202020204" pitchFamily="34" charset="0"/>
              </a:rPr>
              <a:t>Data Quality</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The overall  quality of the data was </a:t>
            </a:r>
          </a:p>
        </p:txBody>
      </p:sp>
    </p:spTree>
    <p:extLst>
      <p:ext uri="{BB962C8B-B14F-4D97-AF65-F5344CB8AC3E}">
        <p14:creationId xmlns:p14="http://schemas.microsoft.com/office/powerpoint/2010/main" val="1034654032"/>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Data Preprocessing</a:t>
            </a:r>
          </a:p>
        </p:txBody>
      </p:sp>
      <p:grpSp>
        <p:nvGrpSpPr>
          <p:cNvPr id="26" name="Group 25">
            <a:extLst>
              <a:ext uri="{FF2B5EF4-FFF2-40B4-BE49-F238E27FC236}">
                <a16:creationId xmlns:a16="http://schemas.microsoft.com/office/drawing/2014/main" id="{EE66584D-911B-7270-8E25-A75DB9BBDB85}"/>
              </a:ext>
            </a:extLst>
          </p:cNvPr>
          <p:cNvGrpSpPr/>
          <p:nvPr/>
        </p:nvGrpSpPr>
        <p:grpSpPr>
          <a:xfrm>
            <a:off x="2803011" y="1432619"/>
            <a:ext cx="5753093" cy="4735033"/>
            <a:chOff x="2803011" y="1432619"/>
            <a:chExt cx="5753093" cy="4735033"/>
          </a:xfrm>
        </p:grpSpPr>
        <p:sp>
          <p:nvSpPr>
            <p:cNvPr id="18" name="Flowchart: Connector 17">
              <a:extLst>
                <a:ext uri="{FF2B5EF4-FFF2-40B4-BE49-F238E27FC236}">
                  <a16:creationId xmlns:a16="http://schemas.microsoft.com/office/drawing/2014/main" id="{C3A21ED6-E6AB-6D58-ADA7-DA2BB96CA747}"/>
                </a:ext>
              </a:extLst>
            </p:cNvPr>
            <p:cNvSpPr/>
            <p:nvPr/>
          </p:nvSpPr>
          <p:spPr>
            <a:xfrm>
              <a:off x="3615069" y="1892596"/>
              <a:ext cx="4128977" cy="3955312"/>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TextBox 20">
              <a:extLst>
                <a:ext uri="{FF2B5EF4-FFF2-40B4-BE49-F238E27FC236}">
                  <a16:creationId xmlns:a16="http://schemas.microsoft.com/office/drawing/2014/main" id="{2144E0C5-E2C2-8922-16FE-C0514685428B}"/>
                </a:ext>
              </a:extLst>
            </p:cNvPr>
            <p:cNvSpPr txBox="1"/>
            <p:nvPr/>
          </p:nvSpPr>
          <p:spPr>
            <a:xfrm>
              <a:off x="4754524" y="3429000"/>
              <a:ext cx="1848294" cy="307777"/>
            </a:xfrm>
            <a:prstGeom prst="rect">
              <a:avLst/>
            </a:prstGeom>
            <a:noFill/>
          </p:spPr>
          <p:txBody>
            <a:bodyPr wrap="square" rtlCol="0">
              <a:spAutoFit/>
            </a:bodyPr>
            <a:lstStyle/>
            <a:p>
              <a:r>
                <a:rPr lang="en-ZA" sz="1400" b="1" u="sng" dirty="0">
                  <a:solidFill>
                    <a:srgbClr val="002060"/>
                  </a:solidFill>
                  <a:latin typeface="Arial" panose="020B0604020202020204" pitchFamily="34" charset="0"/>
                  <a:cs typeface="Arial" panose="020B0604020202020204" pitchFamily="34" charset="0"/>
                </a:rPr>
                <a:t>Data Preprocessing</a:t>
              </a:r>
            </a:p>
          </p:txBody>
        </p:sp>
        <p:sp>
          <p:nvSpPr>
            <p:cNvPr id="22" name="Flowchart: Terminator 21">
              <a:extLst>
                <a:ext uri="{FF2B5EF4-FFF2-40B4-BE49-F238E27FC236}">
                  <a16:creationId xmlns:a16="http://schemas.microsoft.com/office/drawing/2014/main" id="{7C15BE9C-2877-4171-7EA4-7D613C4415BB}"/>
                </a:ext>
              </a:extLst>
            </p:cNvPr>
            <p:cNvSpPr/>
            <p:nvPr/>
          </p:nvSpPr>
          <p:spPr>
            <a:xfrm>
              <a:off x="4859079" y="1432619"/>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050" dirty="0">
                  <a:latin typeface="Arial" panose="020B0604020202020204" pitchFamily="34" charset="0"/>
                  <a:cs typeface="Arial" panose="020B0604020202020204" pitchFamily="34" charset="0"/>
                </a:rPr>
                <a:t>Convert data types</a:t>
              </a:r>
            </a:p>
          </p:txBody>
        </p:sp>
        <p:sp>
          <p:nvSpPr>
            <p:cNvPr id="23" name="Flowchart: Terminator 22">
              <a:extLst>
                <a:ext uri="{FF2B5EF4-FFF2-40B4-BE49-F238E27FC236}">
                  <a16:creationId xmlns:a16="http://schemas.microsoft.com/office/drawing/2014/main" id="{66AEE850-B28B-6894-ECCB-9DCBA21A98F4}"/>
                </a:ext>
              </a:extLst>
            </p:cNvPr>
            <p:cNvSpPr/>
            <p:nvPr/>
          </p:nvSpPr>
          <p:spPr>
            <a:xfrm>
              <a:off x="4859079" y="5253252"/>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Standardise text data</a:t>
              </a:r>
            </a:p>
          </p:txBody>
        </p:sp>
        <p:sp>
          <p:nvSpPr>
            <p:cNvPr id="24" name="Flowchart: Terminator 23">
              <a:extLst>
                <a:ext uri="{FF2B5EF4-FFF2-40B4-BE49-F238E27FC236}">
                  <a16:creationId xmlns:a16="http://schemas.microsoft.com/office/drawing/2014/main" id="{4FA38169-0B2B-9881-348B-20072AC7D3F7}"/>
                </a:ext>
              </a:extLst>
            </p:cNvPr>
            <p:cNvSpPr/>
            <p:nvPr/>
          </p:nvSpPr>
          <p:spPr>
            <a:xfrm>
              <a:off x="6931987"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Normalize text data</a:t>
              </a:r>
            </a:p>
          </p:txBody>
        </p:sp>
        <p:sp>
          <p:nvSpPr>
            <p:cNvPr id="25" name="Flowchart: Terminator 24">
              <a:extLst>
                <a:ext uri="{FF2B5EF4-FFF2-40B4-BE49-F238E27FC236}">
                  <a16:creationId xmlns:a16="http://schemas.microsoft.com/office/drawing/2014/main" id="{1BFAF21B-C157-186A-1078-AE9BEEF42D29}"/>
                </a:ext>
              </a:extLst>
            </p:cNvPr>
            <p:cNvSpPr/>
            <p:nvPr/>
          </p:nvSpPr>
          <p:spPr>
            <a:xfrm>
              <a:off x="2803011"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Remove irrelevant features</a:t>
              </a:r>
            </a:p>
          </p:txBody>
        </p:sp>
      </p:grpSp>
    </p:spTree>
    <p:extLst>
      <p:ext uri="{BB962C8B-B14F-4D97-AF65-F5344CB8AC3E}">
        <p14:creationId xmlns:p14="http://schemas.microsoft.com/office/powerpoint/2010/main" val="927687495"/>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 Conclusion </a:t>
            </a:r>
          </a:p>
        </p:txBody>
      </p:sp>
      <p:sp>
        <p:nvSpPr>
          <p:cNvPr id="2" name="TextBox 1">
            <a:extLst>
              <a:ext uri="{FF2B5EF4-FFF2-40B4-BE49-F238E27FC236}">
                <a16:creationId xmlns:a16="http://schemas.microsoft.com/office/drawing/2014/main" id="{2065F1B6-3E36-9554-2F7B-BE228DE8D00E}"/>
              </a:ext>
            </a:extLst>
          </p:cNvPr>
          <p:cNvSpPr txBox="1"/>
          <p:nvPr/>
        </p:nvSpPr>
        <p:spPr>
          <a:xfrm>
            <a:off x="1743738" y="2212190"/>
            <a:ext cx="9828502"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The presentation has</a:t>
            </a:r>
          </a:p>
        </p:txBody>
      </p:sp>
      <p:cxnSp>
        <p:nvCxnSpPr>
          <p:cNvPr id="4" name="Straight Connector 3">
            <a:extLst>
              <a:ext uri="{FF2B5EF4-FFF2-40B4-BE49-F238E27FC236}">
                <a16:creationId xmlns:a16="http://schemas.microsoft.com/office/drawing/2014/main" id="{3F1C3F29-09E8-F908-D1FB-3BA2F9A9D6EC}"/>
              </a:ext>
            </a:extLst>
          </p:cNvPr>
          <p:cNvCxnSpPr>
            <a:cxnSpLocks/>
          </p:cNvCxnSpPr>
          <p:nvPr/>
        </p:nvCxnSpPr>
        <p:spPr>
          <a:xfrm flipH="1">
            <a:off x="451944" y="3656952"/>
            <a:ext cx="1113045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Graphic 7" descr="Chess pieces outline">
            <a:extLst>
              <a:ext uri="{FF2B5EF4-FFF2-40B4-BE49-F238E27FC236}">
                <a16:creationId xmlns:a16="http://schemas.microsoft.com/office/drawing/2014/main" id="{CD1FCF00-143F-1A72-C272-298E8C979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760" y="4088218"/>
            <a:ext cx="914400" cy="914400"/>
          </a:xfrm>
          <a:prstGeom prst="rect">
            <a:avLst/>
          </a:prstGeom>
        </p:spPr>
      </p:pic>
      <p:sp>
        <p:nvSpPr>
          <p:cNvPr id="10" name="TextBox 9">
            <a:extLst>
              <a:ext uri="{FF2B5EF4-FFF2-40B4-BE49-F238E27FC236}">
                <a16:creationId xmlns:a16="http://schemas.microsoft.com/office/drawing/2014/main" id="{19676CC6-A393-B7E4-34A9-3B8AECBF7FE3}"/>
              </a:ext>
            </a:extLst>
          </p:cNvPr>
          <p:cNvSpPr txBox="1"/>
          <p:nvPr/>
        </p:nvSpPr>
        <p:spPr>
          <a:xfrm>
            <a:off x="1743738" y="4029737"/>
            <a:ext cx="9611833"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By leveraging</a:t>
            </a:r>
          </a:p>
        </p:txBody>
      </p:sp>
      <p:pic>
        <p:nvPicPr>
          <p:cNvPr id="12" name="Graphic 11" descr="Target outline">
            <a:extLst>
              <a:ext uri="{FF2B5EF4-FFF2-40B4-BE49-F238E27FC236}">
                <a16:creationId xmlns:a16="http://schemas.microsoft.com/office/drawing/2014/main" id="{1455DDC0-E76C-A90C-3FAC-B98A3F773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760" y="2230256"/>
            <a:ext cx="914400" cy="914400"/>
          </a:xfrm>
          <a:prstGeom prst="rect">
            <a:avLst/>
          </a:prstGeom>
        </p:spPr>
      </p:pic>
    </p:spTree>
    <p:extLst>
      <p:ext uri="{BB962C8B-B14F-4D97-AF65-F5344CB8AC3E}">
        <p14:creationId xmlns:p14="http://schemas.microsoft.com/office/powerpoint/2010/main" val="1168752368"/>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emplafySlideTemplateConfiguration><![CDATA[{"slideVersion":1,"isValidatorEnabled":false,"isLocked":false,"elementsMetadata":[],"slideId":"638048769900279182","enableDocumentContentUpdater":false,"version":"2.0"}]]></TemplafySlideTemplateConfiguration>
</file>

<file path=customXml/item2.xml><?xml version="1.0" encoding="utf-8"?>
<TemplafyTemplateConfiguration><![CDATA[{"elementsMetadata":[],"transformationConfigurations":[],"templateName":"Template 2024","templateDescription":"","enableDocumentContentUpdater":false,"version":"2.0"}]]></TemplafyTemplateConfiguration>
</file>

<file path=customXml/item3.xml><?xml version="1.0" encoding="utf-8"?>
<TemplafyFormConfiguration><![CDATA[{"formFields":[],"formDataEntries":[]}]]></TemplafyFormConfiguration>
</file>

<file path=customXml/item4.xml><?xml version="1.0" encoding="utf-8"?>
<TemplafySlideFormConfiguration><![CDATA[{"formFields":[],"formDataEntries":[]}]]></TemplafySlideFormConfiguration>
</file>

<file path=customXml/itemProps1.xml><?xml version="1.0" encoding="utf-8"?>
<ds:datastoreItem xmlns:ds="http://schemas.openxmlformats.org/officeDocument/2006/customXml" ds:itemID="{31A6E273-308C-4E61-93A6-3725B57DDBD2}">
  <ds:schemaRefs/>
</ds:datastoreItem>
</file>

<file path=customXml/itemProps2.xml><?xml version="1.0" encoding="utf-8"?>
<ds:datastoreItem xmlns:ds="http://schemas.openxmlformats.org/officeDocument/2006/customXml" ds:itemID="{43877E11-121F-45E2-A0FE-16DFA988BBD5}">
  <ds:schemaRefs/>
</ds:datastoreItem>
</file>

<file path=customXml/itemProps3.xml><?xml version="1.0" encoding="utf-8"?>
<ds:datastoreItem xmlns:ds="http://schemas.openxmlformats.org/officeDocument/2006/customXml" ds:itemID="{9A03A13C-D5E3-49F8-B37D-AFA024345652}">
  <ds:schemaRefs/>
</ds:datastoreItem>
</file>

<file path=customXml/itemProps4.xml><?xml version="1.0" encoding="utf-8"?>
<ds:datastoreItem xmlns:ds="http://schemas.openxmlformats.org/officeDocument/2006/customXml" ds:itemID="{318FE172-2E4A-41F3-98F3-1CD8CCD9375A}">
  <ds:schemaRefs/>
</ds:datastoreItem>
</file>

<file path=docProps/app.xml><?xml version="1.0" encoding="utf-8"?>
<Properties xmlns="http://schemas.openxmlformats.org/officeDocument/2006/extended-properties" xmlns:vt="http://schemas.openxmlformats.org/officeDocument/2006/docPropsVTypes">
  <Template/>
  <TotalTime>0</TotalTime>
  <Words>1148</Words>
  <Application>Microsoft Office PowerPoint</Application>
  <PresentationFormat>Widescreen</PresentationFormat>
  <Paragraphs>83</Paragraphs>
  <Slides>10</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Century Gothic</vt:lpstr>
      <vt:lpstr>Garamond</vt:lpstr>
      <vt:lpstr>DSV Template</vt:lpstr>
      <vt:lpstr>Savon</vt:lpstr>
      <vt:lpstr>Data Science Assignment 3</vt:lpstr>
      <vt:lpstr>Content</vt:lpstr>
      <vt:lpstr>1. Introduction  </vt:lpstr>
      <vt:lpstr>1. Introduction: Naïve Bayes</vt:lpstr>
      <vt:lpstr>2. Data Exploration</vt:lpstr>
      <vt:lpstr>Introduction of Missing Values and Imputation</vt:lpstr>
      <vt:lpstr>2. Data Exploration</vt:lpstr>
      <vt:lpstr>3. Data Preprocessing</vt:lpstr>
      <vt:lpstr>5.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2024-05-16T04:11:43Z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