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3" r:id="rId8"/>
  </p:sldMasterIdLst>
  <p:notesMasterIdLst>
    <p:notesMasterId r:id="rId19"/>
  </p:notesMasterIdLst>
  <p:handoutMasterIdLst>
    <p:handoutMasterId r:id="rId20"/>
  </p:handoutMasterIdLst>
  <p:sldIdLst>
    <p:sldId id="257" r:id="rId9"/>
    <p:sldId id="259" r:id="rId10"/>
    <p:sldId id="269" r:id="rId11"/>
    <p:sldId id="268" r:id="rId12"/>
    <p:sldId id="285" r:id="rId13"/>
    <p:sldId id="286" r:id="rId14"/>
    <p:sldId id="270" r:id="rId15"/>
    <p:sldId id="272" r:id="rId16"/>
    <p:sldId id="274" r:id="rId17"/>
    <p:sldId id="275" r:id="rId18"/>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509EA-9A46-4AF9-945A-8F608A4A8EC9}" v="6" dt="2024-05-17T20:10:46.541"/>
    <p1510:client id="{4864C4A1-E747-4C9B-A49A-EF633EB2782D}" v="24" dt="2024-05-17T17:05:10.182"/>
    <p1510:client id="{FF8EF1C4-28F6-441C-A5F4-B29C9065569C}" v="70" dt="2024-05-16T20:58:2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3792" autoAdjust="0"/>
  </p:normalViewPr>
  <p:slideViewPr>
    <p:cSldViewPr snapToGrid="0" showGuides="1">
      <p:cViewPr>
        <p:scale>
          <a:sx n="125" d="100"/>
          <a:sy n="125" d="100"/>
        </p:scale>
        <p:origin x="-3332" y="-660"/>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'[PGDip_model_results_KT.xlsx]NewResults_End)'!$B$3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'[PGDip_model_results_KT.xlsx]NewResults_End)'!$B$27:$B$29</c:f>
              <c:numCache>
                <c:formatCode>0%</c:formatCode>
                <c:ptCount val="3"/>
                <c:pt idx="0">
                  <c:v>0.51</c:v>
                </c:pt>
                <c:pt idx="1">
                  <c:v>0.51</c:v>
                </c:pt>
                <c:pt idx="2">
                  <c:v>0.51</c:v>
                </c:pt>
              </c:numCache>
            </c:numRef>
          </c:val>
          <c:extLst>
            <c:ext xmlns:c16="http://schemas.microsoft.com/office/drawing/2014/chart" uri="{C3380CC4-5D6E-409C-BE32-E72D297353CC}">
              <c16:uniqueId val="{00000000-6BD8-4D61-94EE-D4366EDEB004}"/>
            </c:ext>
          </c:extLst>
        </c:ser>
        <c:ser>
          <c:idx val="1"/>
          <c:order val="1"/>
          <c:tx>
            <c:strRef>
              <c:f>'[PGDip_model_results_KT.xlsx]NewResults_End)'!$C$3</c:f>
              <c:strCache>
                <c:ptCount val="1"/>
                <c:pt idx="0">
                  <c:v>Mode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'[PGDip_model_results_KT.xlsx]NewResults_End)'!$C$27:$C$29</c:f>
              <c:numCache>
                <c:formatCode>0%</c:formatCode>
                <c:ptCount val="3"/>
                <c:pt idx="0">
                  <c:v>0.51</c:v>
                </c:pt>
                <c:pt idx="1">
                  <c:v>0.86</c:v>
                </c:pt>
                <c:pt idx="2">
                  <c:v>0.85</c:v>
                </c:pt>
              </c:numCache>
            </c:numRef>
          </c:val>
          <c:extLst>
            <c:ext xmlns:c16="http://schemas.microsoft.com/office/drawing/2014/chart" uri="{C3380CC4-5D6E-409C-BE32-E72D297353CC}">
              <c16:uniqueId val="{00000002-6BD8-4D61-94EE-D4366EDEB004}"/>
            </c:ext>
          </c:extLst>
        </c:ser>
        <c:ser>
          <c:idx val="2"/>
          <c:order val="2"/>
          <c:tx>
            <c:strRef>
              <c:f>'[PGDip_model_results_KT.xlsx]NewResults_End)'!$D$3</c:f>
              <c:strCache>
                <c:ptCount val="1"/>
                <c:pt idx="0">
                  <c:v>Naïve Bayes</c:v>
                </c:pt>
              </c:strCache>
            </c:strRef>
          </c:tx>
          <c:spPr>
            <a:solidFill>
              <a:schemeClr val="accent3"/>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'[PGDip_model_results_KT.xlsx]NewResults_End)'!$D$27:$D$29</c:f>
              <c:numCache>
                <c:formatCode>0%</c:formatCode>
                <c:ptCount val="3"/>
                <c:pt idx="0">
                  <c:v>0.87</c:v>
                </c:pt>
                <c:pt idx="1">
                  <c:v>0.51</c:v>
                </c:pt>
                <c:pt idx="2">
                  <c:v>0.93</c:v>
                </c:pt>
              </c:numCache>
            </c:numRef>
          </c:val>
          <c:extLst>
            <c:ext xmlns:c16="http://schemas.microsoft.com/office/drawing/2014/chart" uri="{C3380CC4-5D6E-409C-BE32-E72D297353CC}">
              <c16:uniqueId val="{00000003-6BD8-4D61-94EE-D4366EDEB004}"/>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'[PGDip_model_results_KT.xlsx]NewResults_End)'!$N$3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'[PGDip_model_results_KT.xlsx]NewResults_End)'!$N$27:$N$29</c:f>
              <c:numCache>
                <c:formatCode>0%</c:formatCode>
                <c:ptCount val="3"/>
                <c:pt idx="0">
                  <c:v>0.28999999999999998</c:v>
                </c:pt>
                <c:pt idx="1">
                  <c:v>0.28999999999999998</c:v>
                </c:pt>
                <c:pt idx="2">
                  <c:v>0.28999999999999998</c:v>
                </c:pt>
              </c:numCache>
            </c:numRef>
          </c:val>
          <c:extLst>
            <c:ext xmlns:c16="http://schemas.microsoft.com/office/drawing/2014/chart" uri="{C3380CC4-5D6E-409C-BE32-E72D297353CC}">
              <c16:uniqueId val="{00000000-F1E4-4DC0-BF83-7CDA4C5F4616}"/>
            </c:ext>
          </c:extLst>
        </c:ser>
        <c:ser>
          <c:idx val="1"/>
          <c:order val="1"/>
          <c:tx>
            <c:strRef>
              <c:f>'[PGDip_model_results_KT.xlsx]NewResults_End)'!$O$3</c:f>
              <c:strCache>
                <c:ptCount val="1"/>
                <c:pt idx="0">
                  <c:v>Mode</c:v>
                </c:pt>
              </c:strCache>
            </c:strRef>
          </c:tx>
          <c:spPr>
            <a:solidFill>
              <a:schemeClr val="accent2"/>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'[PGDip_model_results_KT.xlsx]NewResults_End)'!$O$27:$O$29</c:f>
              <c:numCache>
                <c:formatCode>0%</c:formatCode>
                <c:ptCount val="3"/>
                <c:pt idx="0">
                  <c:v>0.28999999999999998</c:v>
                </c:pt>
                <c:pt idx="1">
                  <c:v>0.65</c:v>
                </c:pt>
                <c:pt idx="2">
                  <c:v>0.66</c:v>
                </c:pt>
              </c:numCache>
            </c:numRef>
          </c:val>
          <c:extLst>
            <c:ext xmlns:c16="http://schemas.microsoft.com/office/drawing/2014/chart" uri="{C3380CC4-5D6E-409C-BE32-E72D297353CC}">
              <c16:uniqueId val="{00000001-F1E4-4DC0-BF83-7CDA4C5F4616}"/>
            </c:ext>
          </c:extLst>
        </c:ser>
        <c:ser>
          <c:idx val="2"/>
          <c:order val="2"/>
          <c:tx>
            <c:strRef>
              <c:f>'[PGDip_model_results_KT.xlsx]NewResults_End)'!$P$3</c:f>
              <c:strCache>
                <c:ptCount val="1"/>
                <c:pt idx="0">
                  <c:v>Naïve Bayes</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'[PGDip_model_results_KT.xlsx]NewResults_End)'!$P$27:$P$29</c:f>
              <c:numCache>
                <c:formatCode>0%</c:formatCode>
                <c:ptCount val="3"/>
                <c:pt idx="0">
                  <c:v>0.67</c:v>
                </c:pt>
                <c:pt idx="1">
                  <c:v>0.31</c:v>
                </c:pt>
                <c:pt idx="2">
                  <c:v>0.71</c:v>
                </c:pt>
              </c:numCache>
            </c:numRef>
          </c:val>
          <c:extLst>
            <c:ext xmlns:c16="http://schemas.microsoft.com/office/drawing/2014/chart" uri="{C3380CC4-5D6E-409C-BE32-E72D297353CC}">
              <c16:uniqueId val="{00000003-F1E4-4DC0-BF83-7CDA4C5F4616}"/>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17/05/2024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17/05/2024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a:t>
            </a:r>
            <a:r>
              <a:rPr lang="en-ZA" b="0" i="0" dirty="0" err="1">
                <a:solidFill>
                  <a:srgbClr val="0D0D0D"/>
                </a:solidFill>
                <a:effectLst/>
                <a:latin typeface="Söhne"/>
              </a:rPr>
              <a:t>Lize,Keba</a:t>
            </a:r>
            <a:r>
              <a:rPr lang="en-ZA" b="0" i="0" dirty="0">
                <a:solidFill>
                  <a:srgbClr val="0D0D0D"/>
                </a:solidFill>
                <a:effectLst/>
                <a:latin typeface="Söhne"/>
              </a:rPr>
              <a:t> and Seral.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We're excited to walk you through our presentation, covering the introduction, methodology, modelling, results &amp; discussion and the conclusion.</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0" i="0" dirty="0">
                <a:solidFill>
                  <a:srgbClr val="0D0D0D"/>
                </a:solidFill>
                <a:effectLst/>
                <a:latin typeface="Söhne"/>
              </a:rPr>
              <a:t>Missing data is a common challenge during data exploration and cleaning, often arising from integration errors or issues during data generation or collection. Handling missing values requires careful consideration, simply removing them risks losing valuable information and introducing bias. Imputation emerges as a promising solution, especially when a significant portion of the data is affected.</a:t>
            </a:r>
          </a:p>
          <a:p>
            <a:pPr algn="l"/>
            <a:r>
              <a:rPr lang="en-ZA" b="0" i="0" dirty="0">
                <a:solidFill>
                  <a:srgbClr val="0D0D0D"/>
                </a:solidFill>
                <a:effectLst/>
                <a:latin typeface="Söhne"/>
              </a:rPr>
              <a:t>This study investigates the impact of different imputation methods on classifier performance, focusing on mode imputation and Naïve Bayes classifier imputation. Using popular classifiers like k-Nearest Neighbours (k-NN) and decision trees, the study evaluates the effectiveness of these imputation techniques.</a:t>
            </a:r>
          </a:p>
          <a:p>
            <a:pPr algn="l"/>
            <a:r>
              <a:rPr lang="en-ZA" b="0" i="0" dirty="0">
                <a:solidFill>
                  <a:srgbClr val="0D0D0D"/>
                </a:solidFill>
                <a:effectLst/>
                <a:latin typeface="Söhne"/>
              </a:rPr>
              <a:t>The objective of the study is to evaluate the effectiveness of baseline imputation versus Naïve Bayes imputation on the performance of classification models. Additionally, we aim to assess the influence of the proportion of missing values on the effectiveness of the imputation method. This will be achieved by comparing the performance of two classification models trained on the control data and the imputed data, and then tested with unchanged data.</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am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Lize</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Mostert, and I will be explaining the process of how we introduced missing values to our dataset as well as the methods applied during the imputation of these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377807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4023916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4.xml"/><Relationship Id="rId16" Type="http://schemas.openxmlformats.org/officeDocument/2006/relationships/image" Target="../media/image30.png"/><Relationship Id="rId1" Type="http://schemas.openxmlformats.org/officeDocument/2006/relationships/customXml" Target="../../customXml/item3.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0.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customXml" Target="../../customXml/item6.xml"/><Relationship Id="rId16" Type="http://schemas.openxmlformats.org/officeDocument/2006/relationships/image" Target="../media/image44.png"/><Relationship Id="rId1" Type="http://schemas.openxmlformats.org/officeDocument/2006/relationships/customXml" Target="../../customXml/item5.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slideLayout" Target="../slideLayouts/slideLayout40.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17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B980A37A-F24E-422A-BDF9-E6FCA4BE029A}"/>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F2166D6-BE49-4602-A105-0E0E261C1403}"/>
              </a:ext>
            </a:extLst>
          </p:cNvPr>
          <p:cNvSpPr txBox="1"/>
          <p:nvPr/>
        </p:nvSpPr>
        <p:spPr>
          <a:xfrm>
            <a:off x="7532188" y="4644060"/>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861466" y="4623012"/>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78670" y="3351431"/>
            <a:ext cx="580211"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07581" y="325793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1742" y="3361843"/>
            <a:ext cx="878680" cy="809513"/>
          </a:xfrm>
          <a:prstGeom prst="rect">
            <a:avLst/>
          </a:prstGeom>
        </p:spPr>
      </p:pic>
      <p:sp>
        <p:nvSpPr>
          <p:cNvPr id="43" name="TextBox 42">
            <a:extLst>
              <a:ext uri="{FF2B5EF4-FFF2-40B4-BE49-F238E27FC236}">
                <a16:creationId xmlns:a16="http://schemas.microsoft.com/office/drawing/2014/main" id="{18B3EF5F-B70A-24C8-861E-59E55C902925}"/>
              </a:ext>
            </a:extLst>
          </p:cNvPr>
          <p:cNvSpPr txBox="1"/>
          <p:nvPr/>
        </p:nvSpPr>
        <p:spPr>
          <a:xfrm>
            <a:off x="5663852" y="4623012"/>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Modelling</a:t>
            </a:r>
          </a:p>
        </p:txBody>
      </p:sp>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534503" y="1403396"/>
            <a:ext cx="5898195" cy="4377545"/>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"Missing data is a common challenge during data exploration and cleaning, often arising from integration errors or issues during data generation or collection. Handling missing values requires careful consideration, as simply removing them risks losing valuable information and introducing bias. Imputation emerges as a promising solution, especially when a significant portion of the data is affected.</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This study investigates the impact of different imputation methods on classifier performance, focusing on mode imputation and Naïve Bayes classifier imputation. Using popular classifiers like K-nearest-neighbours and decision trees, the study evaluates the effectiveness of these imputation techniques.</a:t>
            </a:r>
          </a:p>
          <a:p>
            <a:pPr marL="252095" algn="just">
              <a:lnSpc>
                <a:spcPct val="150000"/>
              </a:lnSpc>
            </a:pPr>
            <a:r>
              <a:rPr lang="en-ZA" sz="1100" b="1" kern="100" dirty="0">
                <a:effectLst/>
                <a:latin typeface="Arial" panose="020B0604020202020204" pitchFamily="34" charset="0"/>
                <a:ea typeface="Aptos" panose="020B0004020202020204" pitchFamily="34" charset="0"/>
                <a:cs typeface="Times New Roman" panose="02020603050405020304" pitchFamily="18" charset="0"/>
              </a:rPr>
              <a:t>Objectives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Task A: The objective was to evaluate the effectiveness of a baseline imputation versus that of a Naïve Bayes imputation on the performance of classification models. For this study we also decided to look at the influence of the proportion of missing values on the effectiveness of the imputation method. This will be done by comparing the performance of two classification models who have been trained on the control data and the imputed data and then tested with unchanged data.</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369492" y="1195170"/>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6940947" y="1857201"/>
            <a:ext cx="1366676" cy="14904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208502" y="4472189"/>
            <a:ext cx="871385" cy="153023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409311" y="4949099"/>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639318" y="1207364"/>
            <a:ext cx="31338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2" name="Rectangle 71">
            <a:extLst>
              <a:ext uri="{FF2B5EF4-FFF2-40B4-BE49-F238E27FC236}">
                <a16:creationId xmlns:a16="http://schemas.microsoft.com/office/drawing/2014/main" id="{A12D5440-F5D9-750C-C294-0220C8A05500}"/>
              </a:ext>
            </a:extLst>
          </p:cNvPr>
          <p:cNvSpPr/>
          <p:nvPr/>
        </p:nvSpPr>
        <p:spPr>
          <a:xfrm>
            <a:off x="672133" y="4949099"/>
            <a:ext cx="3101075"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3865824" y="1838647"/>
            <a:ext cx="1354482" cy="153971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107373" y="4467449"/>
            <a:ext cx="871385" cy="15397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295" y="1720984"/>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133" y="5358450"/>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47602" y="5341110"/>
            <a:ext cx="640048" cy="618910"/>
          </a:xfrm>
          <a:prstGeom prst="rect">
            <a:avLst/>
          </a:prstGeom>
        </p:spPr>
      </p:pic>
      <p:sp>
        <p:nvSpPr>
          <p:cNvPr id="126" name="TextBox 125">
            <a:extLst>
              <a:ext uri="{FF2B5EF4-FFF2-40B4-BE49-F238E27FC236}">
                <a16:creationId xmlns:a16="http://schemas.microsoft.com/office/drawing/2014/main" id="{854B62FB-2998-DF44-F258-ED8C1F554C09}"/>
              </a:ext>
            </a:extLst>
          </p:cNvPr>
          <p:cNvSpPr txBox="1"/>
          <p:nvPr/>
        </p:nvSpPr>
        <p:spPr>
          <a:xfrm>
            <a:off x="9011846" y="1208615"/>
            <a:ext cx="2580654" cy="123110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Imputation Approach</a:t>
            </a:r>
          </a:p>
          <a:p>
            <a:r>
              <a:rPr lang="en-ZA" sz="1050" dirty="0">
                <a:latin typeface="Arial" panose="020B0604020202020204" pitchFamily="34" charset="0"/>
                <a:cs typeface="Arial" panose="020B0604020202020204" pitchFamily="34" charset="0"/>
              </a:rPr>
              <a:t>Our study employed mode imputation for categorical  features, serving as a reference for comparison. Additionally, we leveraged the Naïve Bayes imputation technique to impute missing categorical features feature .</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243406" y="1292628"/>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Data Selection</a:t>
            </a:r>
          </a:p>
          <a:p>
            <a:r>
              <a:rPr lang="en-ZA" sz="1100" dirty="0">
                <a:latin typeface="Arial" panose="020B0604020202020204" pitchFamily="34" charset="0"/>
                <a:cs typeface="Arial" panose="020B0604020202020204" pitchFamily="34" charset="0"/>
              </a:rPr>
              <a:t>A dataset with documented research on handling missing feature values was selected. The nursery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265517" y="5142733"/>
            <a:ext cx="2380305" cy="1015663"/>
          </a:xfrm>
          <a:prstGeom prst="rect">
            <a:avLst/>
          </a:prstGeom>
          <a:noFill/>
        </p:spPr>
        <p:txBody>
          <a:bodyPr wrap="square" rtlCol="0">
            <a:spAutoFit/>
          </a:bodyPr>
          <a:lstStyle/>
          <a:p>
            <a:r>
              <a:rPr lang="en-ZA" sz="1000" b="1" dirty="0">
                <a:latin typeface="Arial" panose="020B0604020202020204" pitchFamily="34" charset="0"/>
                <a:cs typeface="Arial" panose="020B0604020202020204" pitchFamily="34" charset="0"/>
              </a:rPr>
              <a:t>Data Preprocessing</a:t>
            </a:r>
          </a:p>
          <a:p>
            <a:r>
              <a:rPr lang="en-ZA" sz="1000" dirty="0">
                <a:latin typeface="Arial" panose="020B0604020202020204" pitchFamily="34" charset="0"/>
                <a:cs typeface="Arial" panose="020B0604020202020204" pitchFamily="34" charset="0"/>
              </a:rPr>
              <a:t>The data was split into a 30:70 test: train split. Additionally, three copies of the training subset were generated and induced with missing values at varying proportions (10%, 40%, and 70%). </a:t>
            </a:r>
          </a:p>
        </p:txBody>
      </p:sp>
      <p:sp>
        <p:nvSpPr>
          <p:cNvPr id="153" name="Rectangle 152">
            <a:extLst>
              <a:ext uri="{FF2B5EF4-FFF2-40B4-BE49-F238E27FC236}">
                <a16:creationId xmlns:a16="http://schemas.microsoft.com/office/drawing/2014/main" id="{A0777BDC-4032-010F-B8F0-4703A592F931}"/>
              </a:ext>
            </a:extLst>
          </p:cNvPr>
          <p:cNvSpPr/>
          <p:nvPr/>
        </p:nvSpPr>
        <p:spPr>
          <a:xfrm>
            <a:off x="639320" y="3069336"/>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4" name="TextBox 153">
            <a:extLst>
              <a:ext uri="{FF2B5EF4-FFF2-40B4-BE49-F238E27FC236}">
                <a16:creationId xmlns:a16="http://schemas.microsoft.com/office/drawing/2014/main" id="{858FBFD6-CAE4-A53A-D01C-3DDCC15A38E4}"/>
              </a:ext>
            </a:extLst>
          </p:cNvPr>
          <p:cNvSpPr txBox="1"/>
          <p:nvPr/>
        </p:nvSpPr>
        <p:spPr>
          <a:xfrm>
            <a:off x="1243405" y="3127923"/>
            <a:ext cx="2369601" cy="1231106"/>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Data Exploration </a:t>
            </a:r>
          </a:p>
          <a:p>
            <a:r>
              <a:rPr lang="en-ZA" sz="1050" dirty="0">
                <a:latin typeface="Arial" panose="020B0604020202020204" pitchFamily="34" charset="0"/>
                <a:cs typeface="Arial" panose="020B0604020202020204" pitchFamily="34" charset="0"/>
              </a:rPr>
              <a:t>The nursery dataset was explored to gain an understanding of its structure, variables, and content. Upon review it was observed that they was a </a:t>
            </a:r>
            <a:r>
              <a:rPr lang="en-ZA" sz="1050">
                <a:latin typeface="Arial" panose="020B0604020202020204" pitchFamily="34" charset="0"/>
                <a:cs typeface="Arial" panose="020B0604020202020204" pitchFamily="34" charset="0"/>
              </a:rPr>
              <a:t>skewed distribution </a:t>
            </a:r>
            <a:r>
              <a:rPr lang="en-ZA" sz="1050" dirty="0">
                <a:latin typeface="Arial" panose="020B0604020202020204" pitchFamily="34" charset="0"/>
                <a:cs typeface="Arial" panose="020B0604020202020204" pitchFamily="34" charset="0"/>
              </a:rPr>
              <a:t>of the target feature.</a:t>
            </a:r>
          </a:p>
        </p:txBody>
      </p:sp>
      <p:cxnSp>
        <p:nvCxnSpPr>
          <p:cNvPr id="159" name="Straight Arrow Connector 158">
            <a:extLst>
              <a:ext uri="{FF2B5EF4-FFF2-40B4-BE49-F238E27FC236}">
                <a16:creationId xmlns:a16="http://schemas.microsoft.com/office/drawing/2014/main" id="{CC9A6A78-5209-D23F-818E-29D95044BBBC}"/>
              </a:ext>
            </a:extLst>
          </p:cNvPr>
          <p:cNvCxnSpPr>
            <a:stCxn id="11" idx="2"/>
          </p:cNvCxnSpPr>
          <p:nvPr/>
        </p:nvCxnSpPr>
        <p:spPr>
          <a:xfrm flipH="1">
            <a:off x="3773207" y="4043680"/>
            <a:ext cx="1215353" cy="732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82F5CA9-8C3E-59C5-51B6-EE46BAEC9265}"/>
              </a:ext>
            </a:extLst>
          </p:cNvPr>
          <p:cNvSpPr/>
          <p:nvPr/>
        </p:nvSpPr>
        <p:spPr>
          <a:xfrm>
            <a:off x="8409312" y="3199085"/>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1" name="TextBox 160">
            <a:extLst>
              <a:ext uri="{FF2B5EF4-FFF2-40B4-BE49-F238E27FC236}">
                <a16:creationId xmlns:a16="http://schemas.microsoft.com/office/drawing/2014/main" id="{B13AF4DB-76AA-A8BB-93CC-F98B90616A4C}"/>
              </a:ext>
            </a:extLst>
          </p:cNvPr>
          <p:cNvSpPr txBox="1"/>
          <p:nvPr/>
        </p:nvSpPr>
        <p:spPr>
          <a:xfrm>
            <a:off x="9275547" y="4943680"/>
            <a:ext cx="2230152" cy="1277273"/>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Visualization</a:t>
            </a:r>
          </a:p>
          <a:p>
            <a:r>
              <a:rPr lang="en-ZA" sz="1100" dirty="0">
                <a:latin typeface="Arial" panose="020B0604020202020204" pitchFamily="34" charset="0"/>
                <a:cs typeface="Arial" panose="020B0604020202020204" pitchFamily="34" charset="0"/>
              </a:rPr>
              <a:t>Line plots and bar graphs were crafted to vividly illustrate the performance disparity between the two models when trained with data imputed using distinct methods.</a:t>
            </a:r>
          </a:p>
        </p:txBody>
      </p:sp>
      <p:pic>
        <p:nvPicPr>
          <p:cNvPr id="162" name="Graphic 161" descr="Scatterplot outline">
            <a:extLst>
              <a:ext uri="{FF2B5EF4-FFF2-40B4-BE49-F238E27FC236}">
                <a16:creationId xmlns:a16="http://schemas.microsoft.com/office/drawing/2014/main" id="{8DA94C4E-F777-253C-C5EA-C23419EB14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1183" y="3743476"/>
            <a:ext cx="648959" cy="634169"/>
          </a:xfrm>
          <a:prstGeom prst="rect">
            <a:avLst/>
          </a:prstGeom>
        </p:spPr>
      </p:pic>
      <p:cxnSp>
        <p:nvCxnSpPr>
          <p:cNvPr id="164" name="Straight Arrow Connector 163">
            <a:extLst>
              <a:ext uri="{FF2B5EF4-FFF2-40B4-BE49-F238E27FC236}">
                <a16:creationId xmlns:a16="http://schemas.microsoft.com/office/drawing/2014/main" id="{64EB953C-31CF-2149-63C9-3AA8E7432266}"/>
              </a:ext>
            </a:extLst>
          </p:cNvPr>
          <p:cNvCxnSpPr>
            <a:stCxn id="11" idx="6"/>
          </p:cNvCxnSpPr>
          <p:nvPr/>
        </p:nvCxnSpPr>
        <p:spPr>
          <a:xfrm>
            <a:off x="7203440" y="4043680"/>
            <a:ext cx="1244162"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418CBD2-C28A-34C3-C785-DBD94F5900A2}"/>
              </a:ext>
            </a:extLst>
          </p:cNvPr>
          <p:cNvSpPr txBox="1"/>
          <p:nvPr/>
        </p:nvSpPr>
        <p:spPr>
          <a:xfrm>
            <a:off x="9127471" y="3324678"/>
            <a:ext cx="2504850" cy="110799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F1-score.</a:t>
            </a:r>
          </a:p>
        </p:txBody>
      </p:sp>
      <p:pic>
        <p:nvPicPr>
          <p:cNvPr id="170" name="Graphic 169" descr="Internet Of Things outline">
            <a:extLst>
              <a:ext uri="{FF2B5EF4-FFF2-40B4-BE49-F238E27FC236}">
                <a16:creationId xmlns:a16="http://schemas.microsoft.com/office/drawing/2014/main" id="{74151482-BD73-D9CE-F43D-398667D63B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08129" y="1660724"/>
            <a:ext cx="622013" cy="625276"/>
          </a:xfrm>
          <a:prstGeom prst="rect">
            <a:avLst/>
          </a:prstGeom>
        </p:spPr>
      </p:pic>
      <p:pic>
        <p:nvPicPr>
          <p:cNvPr id="172" name="Graphic 171" descr="Database outline">
            <a:extLst>
              <a:ext uri="{FF2B5EF4-FFF2-40B4-BE49-F238E27FC236}">
                <a16:creationId xmlns:a16="http://schemas.microsoft.com/office/drawing/2014/main" id="{18A8B718-845F-72B6-C1CC-427E0AF033E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2132" y="3529558"/>
            <a:ext cx="571273" cy="656205"/>
          </a:xfrm>
          <a:prstGeom prst="rect">
            <a:avLst/>
          </a:prstGeom>
        </p:spPr>
      </p:pic>
      <p:sp>
        <p:nvSpPr>
          <p:cNvPr id="9" name="TextBox 8">
            <a:extLst>
              <a:ext uri="{FF2B5EF4-FFF2-40B4-BE49-F238E27FC236}">
                <a16:creationId xmlns:a16="http://schemas.microsoft.com/office/drawing/2014/main" id="{28A854AE-57D5-879E-B3EF-647CB5F44BDC}"/>
              </a:ext>
            </a:extLst>
          </p:cNvPr>
          <p:cNvSpPr txBox="1"/>
          <p:nvPr/>
        </p:nvSpPr>
        <p:spPr>
          <a:xfrm>
            <a:off x="569989" y="1164501"/>
            <a:ext cx="546032" cy="369332"/>
          </a:xfrm>
          <a:prstGeom prst="rect">
            <a:avLst/>
          </a:prstGeom>
          <a:noFill/>
        </p:spPr>
        <p:txBody>
          <a:bodyPr wrap="square" rtlCol="0">
            <a:spAutoFit/>
          </a:bodyPr>
          <a:lstStyle/>
          <a:p>
            <a:r>
              <a:rPr lang="en-ZA" dirty="0">
                <a:solidFill>
                  <a:srgbClr val="002060"/>
                </a:solidFill>
              </a:rPr>
              <a:t>1</a:t>
            </a:r>
          </a:p>
        </p:txBody>
      </p:sp>
      <p:sp>
        <p:nvSpPr>
          <p:cNvPr id="10" name="TextBox 9">
            <a:extLst>
              <a:ext uri="{FF2B5EF4-FFF2-40B4-BE49-F238E27FC236}">
                <a16:creationId xmlns:a16="http://schemas.microsoft.com/office/drawing/2014/main" id="{25819BF8-C392-04EB-62D8-44C9D7C42ACF}"/>
              </a:ext>
            </a:extLst>
          </p:cNvPr>
          <p:cNvSpPr txBox="1"/>
          <p:nvPr/>
        </p:nvSpPr>
        <p:spPr>
          <a:xfrm>
            <a:off x="672132" y="4943680"/>
            <a:ext cx="546032" cy="369332"/>
          </a:xfrm>
          <a:prstGeom prst="rect">
            <a:avLst/>
          </a:prstGeom>
          <a:noFill/>
        </p:spPr>
        <p:txBody>
          <a:bodyPr wrap="square" rtlCol="0">
            <a:spAutoFit/>
          </a:bodyPr>
          <a:lstStyle/>
          <a:p>
            <a:r>
              <a:rPr lang="en-ZA" dirty="0">
                <a:solidFill>
                  <a:srgbClr val="002060"/>
                </a:solidFill>
              </a:rPr>
              <a:t>3</a:t>
            </a:r>
          </a:p>
        </p:txBody>
      </p:sp>
      <p:sp>
        <p:nvSpPr>
          <p:cNvPr id="12" name="TextBox 11">
            <a:extLst>
              <a:ext uri="{FF2B5EF4-FFF2-40B4-BE49-F238E27FC236}">
                <a16:creationId xmlns:a16="http://schemas.microsoft.com/office/drawing/2014/main" id="{12A54F3C-69EE-5524-EC61-7F68DCB9A6F2}"/>
              </a:ext>
            </a:extLst>
          </p:cNvPr>
          <p:cNvSpPr txBox="1"/>
          <p:nvPr/>
        </p:nvSpPr>
        <p:spPr>
          <a:xfrm>
            <a:off x="645730" y="3052368"/>
            <a:ext cx="546032" cy="369332"/>
          </a:xfrm>
          <a:prstGeom prst="rect">
            <a:avLst/>
          </a:prstGeom>
          <a:noFill/>
        </p:spPr>
        <p:txBody>
          <a:bodyPr wrap="square" rtlCol="0">
            <a:spAutoFit/>
          </a:bodyPr>
          <a:lstStyle/>
          <a:p>
            <a:r>
              <a:rPr lang="en-ZA" dirty="0">
                <a:solidFill>
                  <a:srgbClr val="002060"/>
                </a:solidFill>
              </a:rPr>
              <a:t>2</a:t>
            </a:r>
          </a:p>
        </p:txBody>
      </p:sp>
      <p:sp>
        <p:nvSpPr>
          <p:cNvPr id="13" name="TextBox 12">
            <a:extLst>
              <a:ext uri="{FF2B5EF4-FFF2-40B4-BE49-F238E27FC236}">
                <a16:creationId xmlns:a16="http://schemas.microsoft.com/office/drawing/2014/main" id="{3C4C3D00-5B5F-867F-7A52-BD25C8F0A3FC}"/>
              </a:ext>
            </a:extLst>
          </p:cNvPr>
          <p:cNvSpPr txBox="1"/>
          <p:nvPr/>
        </p:nvSpPr>
        <p:spPr>
          <a:xfrm>
            <a:off x="8369492" y="1225022"/>
            <a:ext cx="546032" cy="369332"/>
          </a:xfrm>
          <a:prstGeom prst="rect">
            <a:avLst/>
          </a:prstGeom>
          <a:noFill/>
        </p:spPr>
        <p:txBody>
          <a:bodyPr wrap="square" rtlCol="0">
            <a:spAutoFit/>
          </a:bodyPr>
          <a:lstStyle/>
          <a:p>
            <a:r>
              <a:rPr lang="en-ZA" dirty="0">
                <a:solidFill>
                  <a:srgbClr val="002060"/>
                </a:solidFill>
              </a:rPr>
              <a:t>4</a:t>
            </a:r>
          </a:p>
        </p:txBody>
      </p:sp>
      <p:sp>
        <p:nvSpPr>
          <p:cNvPr id="14" name="TextBox 13">
            <a:extLst>
              <a:ext uri="{FF2B5EF4-FFF2-40B4-BE49-F238E27FC236}">
                <a16:creationId xmlns:a16="http://schemas.microsoft.com/office/drawing/2014/main" id="{0E7D5D5A-4AC3-5FEE-C1B0-1F26DA289C11}"/>
              </a:ext>
            </a:extLst>
          </p:cNvPr>
          <p:cNvSpPr txBox="1"/>
          <p:nvPr/>
        </p:nvSpPr>
        <p:spPr>
          <a:xfrm>
            <a:off x="8400928" y="4943680"/>
            <a:ext cx="546032" cy="369332"/>
          </a:xfrm>
          <a:prstGeom prst="rect">
            <a:avLst/>
          </a:prstGeom>
          <a:noFill/>
        </p:spPr>
        <p:txBody>
          <a:bodyPr wrap="square" rtlCol="0">
            <a:spAutoFit/>
          </a:bodyPr>
          <a:lstStyle/>
          <a:p>
            <a:r>
              <a:rPr lang="en-ZA" dirty="0">
                <a:solidFill>
                  <a:srgbClr val="002060"/>
                </a:solidFill>
              </a:rPr>
              <a:t>6</a:t>
            </a:r>
          </a:p>
        </p:txBody>
      </p:sp>
      <p:sp>
        <p:nvSpPr>
          <p:cNvPr id="15" name="TextBox 14">
            <a:extLst>
              <a:ext uri="{FF2B5EF4-FFF2-40B4-BE49-F238E27FC236}">
                <a16:creationId xmlns:a16="http://schemas.microsoft.com/office/drawing/2014/main" id="{78896393-4D96-B53E-7F00-2219282E10A6}"/>
              </a:ext>
            </a:extLst>
          </p:cNvPr>
          <p:cNvSpPr txBox="1"/>
          <p:nvPr/>
        </p:nvSpPr>
        <p:spPr>
          <a:xfrm>
            <a:off x="8418948" y="3212065"/>
            <a:ext cx="546032" cy="369332"/>
          </a:xfrm>
          <a:prstGeom prst="rect">
            <a:avLst/>
          </a:prstGeom>
          <a:noFill/>
        </p:spPr>
        <p:txBody>
          <a:bodyPr wrap="square" rtlCol="0">
            <a:spAutoFit/>
          </a:bodyPr>
          <a:lstStyle/>
          <a:p>
            <a:r>
              <a:rPr lang="en-ZA" dirty="0">
                <a:solidFill>
                  <a:srgbClr val="002060"/>
                </a:solidFill>
              </a:rPr>
              <a:t>5</a:t>
            </a:r>
          </a:p>
        </p:txBody>
      </p:sp>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pic>
        <p:nvPicPr>
          <p:cNvPr id="7" name="Graphic 6" descr="Sad face outline outline">
            <a:extLst>
              <a:ext uri="{FF2B5EF4-FFF2-40B4-BE49-F238E27FC236}">
                <a16:creationId xmlns:a16="http://schemas.microsoft.com/office/drawing/2014/main" id="{4FF55242-9A83-B39F-19E7-FE18497EB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200" y="4851400"/>
            <a:ext cx="914400" cy="914400"/>
          </a:xfrm>
          <a:prstGeom prst="rect">
            <a:avLst/>
          </a:prstGeom>
        </p:spPr>
      </p:pic>
      <p:pic>
        <p:nvPicPr>
          <p:cNvPr id="9" name="Graphic 8" descr="Smiling face outline outline">
            <a:extLst>
              <a:ext uri="{FF2B5EF4-FFF2-40B4-BE49-F238E27FC236}">
                <a16:creationId xmlns:a16="http://schemas.microsoft.com/office/drawing/2014/main" id="{CDC021C6-A94B-9613-230D-36DA8751C8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00" y="3264638"/>
            <a:ext cx="914400" cy="914400"/>
          </a:xfrm>
          <a:prstGeom prst="rect">
            <a:avLst/>
          </a:prstGeom>
        </p:spPr>
      </p:pic>
      <p:pic>
        <p:nvPicPr>
          <p:cNvPr id="11" name="Graphic 10" descr="Clipboard outline">
            <a:extLst>
              <a:ext uri="{FF2B5EF4-FFF2-40B4-BE49-F238E27FC236}">
                <a16:creationId xmlns:a16="http://schemas.microsoft.com/office/drawing/2014/main" id="{51C5A62E-94BA-D30D-73D2-E2E8D75128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200" y="1677876"/>
            <a:ext cx="914400" cy="914400"/>
          </a:xfrm>
          <a:prstGeom prst="rect">
            <a:avLst/>
          </a:prstGeom>
        </p:spPr>
      </p:pic>
      <p:cxnSp>
        <p:nvCxnSpPr>
          <p:cNvPr id="12" name="Straight Connector 11">
            <a:extLst>
              <a:ext uri="{FF2B5EF4-FFF2-40B4-BE49-F238E27FC236}">
                <a16:creationId xmlns:a16="http://schemas.microsoft.com/office/drawing/2014/main" id="{5103C6AC-20F8-0C4B-7405-CBDA2DE1252D}"/>
              </a:ext>
            </a:extLst>
          </p:cNvPr>
          <p:cNvCxnSpPr>
            <a:cxnSpLocks/>
          </p:cNvCxnSpPr>
          <p:nvPr/>
        </p:nvCxnSpPr>
        <p:spPr>
          <a:xfrm>
            <a:off x="772160" y="307848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2255FF-59BA-482C-04E4-066FE8F29618}"/>
              </a:ext>
            </a:extLst>
          </p:cNvPr>
          <p:cNvCxnSpPr>
            <a:cxnSpLocks/>
          </p:cNvCxnSpPr>
          <p:nvPr/>
        </p:nvCxnSpPr>
        <p:spPr>
          <a:xfrm>
            <a:off x="855133" y="469900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D48007-BB5E-C0E7-291B-653DFA044247}"/>
              </a:ext>
            </a:extLst>
          </p:cNvPr>
          <p:cNvSpPr txBox="1"/>
          <p:nvPr/>
        </p:nvSpPr>
        <p:spPr>
          <a:xfrm>
            <a:off x="1879598" y="3096504"/>
            <a:ext cx="3335867" cy="1584473"/>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Simple model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Easily adaptable</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It is simple, versatile and easy to implement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Uses only one hyperparameter, which is the k value and distance metric</a:t>
            </a:r>
          </a:p>
        </p:txBody>
      </p:sp>
      <p:sp>
        <p:nvSpPr>
          <p:cNvPr id="33" name="TextBox 32">
            <a:extLst>
              <a:ext uri="{FF2B5EF4-FFF2-40B4-BE49-F238E27FC236}">
                <a16:creationId xmlns:a16="http://schemas.microsoft.com/office/drawing/2014/main" id="{242AE561-3BAF-0F2F-3082-A9F8F82051AE}"/>
              </a:ext>
            </a:extLst>
          </p:cNvPr>
          <p:cNvSpPr txBox="1"/>
          <p:nvPr/>
        </p:nvSpPr>
        <p:spPr>
          <a:xfrm>
            <a:off x="1879598" y="1654148"/>
            <a:ext cx="6206069" cy="992003"/>
          </a:xfrm>
          <a:prstGeom prst="rect">
            <a:avLst/>
          </a:prstGeom>
          <a:noFill/>
        </p:spPr>
        <p:txBody>
          <a:bodyPr wrap="square" rtlCol="0">
            <a:spAutoFit/>
          </a:bodyPr>
          <a:lstStyle/>
          <a:p>
            <a:r>
              <a:rPr lang="en-ZA" sz="1100" dirty="0">
                <a:latin typeface="Arial" panose="020B0604020202020204" pitchFamily="34" charset="0"/>
                <a:cs typeface="Arial" panose="020B0604020202020204" pitchFamily="34" charset="0"/>
              </a:rPr>
              <a:t>K-NN Classification</a:t>
            </a:r>
          </a:p>
          <a:p>
            <a:pPr>
              <a:lnSpc>
                <a:spcPct val="150000"/>
              </a:lnSpc>
            </a:pPr>
            <a:r>
              <a:rPr lang="en-ZA" sz="1100" dirty="0">
                <a:latin typeface="Arial" panose="020B0604020202020204" pitchFamily="34" charset="0"/>
                <a:cs typeface="Arial" panose="020B0604020202020204" pitchFamily="34" charset="0"/>
              </a:rPr>
              <a:t>The k-Nearest </a:t>
            </a:r>
            <a:r>
              <a:rPr lang="en-ZA" sz="1100" dirty="0" err="1">
                <a:latin typeface="Arial" panose="020B0604020202020204" pitchFamily="34" charset="0"/>
                <a:cs typeface="Arial" panose="020B0604020202020204" pitchFamily="34" charset="0"/>
              </a:rPr>
              <a:t>Neighbors</a:t>
            </a:r>
            <a:r>
              <a:rPr lang="en-ZA" sz="1100" dirty="0">
                <a:latin typeface="Arial" panose="020B0604020202020204" pitchFamily="34" charset="0"/>
                <a:cs typeface="Arial" panose="020B0604020202020204" pitchFamily="34" charset="0"/>
              </a:rPr>
              <a:t> (k-NN) algorithm is a fundamental tool in supervised learning. It can handle both numeric and categorical data, making it ideal for classification problems. k-NN is simple, versatile, and easy to implement, using only one hyperparameter: the k value.</a:t>
            </a:r>
          </a:p>
        </p:txBody>
      </p:sp>
      <p:sp>
        <p:nvSpPr>
          <p:cNvPr id="34" name="TextBox 33">
            <a:extLst>
              <a:ext uri="{FF2B5EF4-FFF2-40B4-BE49-F238E27FC236}">
                <a16:creationId xmlns:a16="http://schemas.microsoft.com/office/drawing/2014/main" id="{1429AEC6-874D-9368-0BD0-2A29CAF6EA21}"/>
              </a:ext>
            </a:extLst>
          </p:cNvPr>
          <p:cNvSpPr txBox="1"/>
          <p:nvPr/>
        </p:nvSpPr>
        <p:spPr>
          <a:xfrm>
            <a:off x="1879599" y="4950252"/>
            <a:ext cx="3903134" cy="1330557"/>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Disadvantages: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Curse of dimensionality – K-NN finds it challenging to classify with high data set dimensionality.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Does not scale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Overfitting</a:t>
            </a:r>
          </a:p>
        </p:txBody>
      </p:sp>
    </p:spTree>
    <p:extLst>
      <p:ext uri="{BB962C8B-B14F-4D97-AF65-F5344CB8AC3E}">
        <p14:creationId xmlns:p14="http://schemas.microsoft.com/office/powerpoint/2010/main" val="285295609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graphicFrame>
        <p:nvGraphicFramePr>
          <p:cNvPr id="2" name="Chart 1">
            <a:extLst>
              <a:ext uri="{FF2B5EF4-FFF2-40B4-BE49-F238E27FC236}">
                <a16:creationId xmlns:a16="http://schemas.microsoft.com/office/drawing/2014/main" id="{89CB5BDE-EB39-D3B0-37A6-4535D3897F0E}"/>
              </a:ext>
            </a:extLst>
          </p:cNvPr>
          <p:cNvGraphicFramePr/>
          <p:nvPr>
            <p:extLst>
              <p:ext uri="{D42A27DB-BD31-4B8C-83A1-F6EECF244321}">
                <p14:modId xmlns:p14="http://schemas.microsoft.com/office/powerpoint/2010/main" val="562838798"/>
              </p:ext>
            </p:extLst>
          </p:nvPr>
        </p:nvGraphicFramePr>
        <p:xfrm>
          <a:off x="462916" y="2309812"/>
          <a:ext cx="5823584" cy="31956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75F46858-08E6-E7BA-90B5-B5A50E361E42}"/>
              </a:ext>
            </a:extLst>
          </p:cNvPr>
          <p:cNvGraphicFramePr/>
          <p:nvPr>
            <p:extLst>
              <p:ext uri="{D42A27DB-BD31-4B8C-83A1-F6EECF244321}">
                <p14:modId xmlns:p14="http://schemas.microsoft.com/office/powerpoint/2010/main" val="4013183935"/>
              </p:ext>
            </p:extLst>
          </p:nvPr>
        </p:nvGraphicFramePr>
        <p:xfrm>
          <a:off x="6286500" y="2309812"/>
          <a:ext cx="5442584" cy="3043237"/>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Results &amp; Discussion   </a:t>
            </a:r>
          </a:p>
        </p:txBody>
      </p:sp>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Conclusion   </a:t>
            </a:r>
          </a:p>
        </p:txBody>
      </p:sp>
    </p:spTree>
    <p:extLst>
      <p:ext uri="{BB962C8B-B14F-4D97-AF65-F5344CB8AC3E}">
        <p14:creationId xmlns:p14="http://schemas.microsoft.com/office/powerpoint/2010/main" val="370431153"/>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TemplateConfiguration><![CDATA[{"elementsMetadata":[],"transformationConfigurations":[],"templateName":"Template 2024","templateDescription":"","enableDocumentContentUpdater":false,"version":"2.0"}]]></TemplafyTemplateConfiguration>
</file>

<file path=customXml/item2.xml><?xml version="1.0" encoding="utf-8"?>
<TemplafyFormConfiguration><![CDATA[{"formFields":[],"formDataEntries":[]}]]></TemplafyFormConfiguration>
</file>

<file path=customXml/item3.xml><?xml version="1.0" encoding="utf-8"?>
<TemplafySlideTemplateConfiguration><![CDATA[{"slideVersion":1,"isValidatorEnabled":false,"isLocked":false,"elementsMetadata":[],"slideId":"638048769900279182","enableDocumentContentUpdater":false,"version":"2.0"}]]></TemplafySlideTemplateConfiguration>
</file>

<file path=customXml/item4.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638048769900279182","enableDocumentContentUpdater":false,"version":"2.0"}]]></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43877E11-121F-45E2-A0FE-16DFA988BBD5}">
  <ds:schemaRefs/>
</ds:datastoreItem>
</file>

<file path=customXml/itemProps2.xml><?xml version="1.0" encoding="utf-8"?>
<ds:datastoreItem xmlns:ds="http://schemas.openxmlformats.org/officeDocument/2006/customXml" ds:itemID="{9A03A13C-D5E3-49F8-B37D-AFA024345652}">
  <ds:schemaRefs/>
</ds:datastoreItem>
</file>

<file path=customXml/itemProps3.xml><?xml version="1.0" encoding="utf-8"?>
<ds:datastoreItem xmlns:ds="http://schemas.openxmlformats.org/officeDocument/2006/customXml" ds:itemID="{31A6E273-308C-4E61-93A6-3725B57DDBD2}">
  <ds:schemaRefs/>
</ds:datastoreItem>
</file>

<file path=customXml/itemProps4.xml><?xml version="1.0" encoding="utf-8"?>
<ds:datastoreItem xmlns:ds="http://schemas.openxmlformats.org/officeDocument/2006/customXml" ds:itemID="{318FE172-2E4A-41F3-98F3-1CD8CCD9375A}">
  <ds:schemaRefs/>
</ds:datastoreItem>
</file>

<file path=customXml/itemProps5.xml><?xml version="1.0" encoding="utf-8"?>
<ds:datastoreItem xmlns:ds="http://schemas.openxmlformats.org/officeDocument/2006/customXml" ds:itemID="{4427119E-0EC6-45F3-B5C4-5D645139FD8A}">
  <ds:schemaRefs/>
</ds:datastoreItem>
</file>

<file path=customXml/itemProps6.xml><?xml version="1.0" encoding="utf-8"?>
<ds:datastoreItem xmlns:ds="http://schemas.openxmlformats.org/officeDocument/2006/customXml" ds:itemID="{B779C644-68B7-4164-9D25-5094A90807DA}">
  <ds:schemaRefs/>
</ds:datastoreItem>
</file>

<file path=docProps/app.xml><?xml version="1.0" encoding="utf-8"?>
<Properties xmlns="http://schemas.openxmlformats.org/officeDocument/2006/extended-properties" xmlns:vt="http://schemas.openxmlformats.org/officeDocument/2006/docPropsVTypes">
  <Template/>
  <TotalTime>0</TotalTime>
  <Words>1247</Words>
  <Application>Microsoft Office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Century Gothic</vt:lpstr>
      <vt:lpstr>Garamond</vt:lpstr>
      <vt:lpstr>Söhne</vt:lpstr>
      <vt:lpstr>DSV Template</vt:lpstr>
      <vt:lpstr>Savon</vt:lpstr>
      <vt:lpstr>Data Science Assignment 3</vt:lpstr>
      <vt:lpstr>Content</vt:lpstr>
      <vt:lpstr>Introduction </vt:lpstr>
      <vt:lpstr>Methodology </vt:lpstr>
      <vt:lpstr>Modelling: Decision Tree Classification </vt:lpstr>
      <vt:lpstr>Modelling: K- Nearest Neighbours Classification</vt:lpstr>
      <vt:lpstr>Modelling: Decision Tree Classification </vt:lpstr>
      <vt:lpstr>Results &amp; Discussion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2024-05-17T20:10:46Z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