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62" r:id="rId2"/>
    <p:sldId id="257" r:id="rId3"/>
    <p:sldId id="259" r:id="rId4"/>
    <p:sldId id="261" r:id="rId5"/>
    <p:sldId id="260" r:id="rId6"/>
    <p:sldId id="263" r:id="rId7"/>
  </p:sldIdLst>
  <p:sldSz cx="18000663" cy="10799763"/>
  <p:notesSz cx="6858000" cy="9144000"/>
  <p:defaultTextStyle>
    <a:defPPr>
      <a:defRPr lang="en-US"/>
    </a:defPPr>
    <a:lvl1pPr marL="0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4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0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67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3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0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17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33" algn="l" defTabSz="4571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96"/>
  </p:normalViewPr>
  <p:slideViewPr>
    <p:cSldViewPr snapToGrid="0">
      <p:cViewPr>
        <p:scale>
          <a:sx n="60" d="100"/>
          <a:sy n="60" d="100"/>
        </p:scale>
        <p:origin x="23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E16E-2989-1745-9D61-1294F32D9A87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373E-1564-7A43-B08C-0C3BDE113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6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34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50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67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83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700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817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933" algn="l" defTabSz="91423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Imputation Monday</a:t>
            </a:r>
          </a:p>
          <a:p>
            <a:r>
              <a:rPr lang="en-GB" dirty="0"/>
              <a:t>Regression and evaluation Tuesday (Regressors is ~DT and </a:t>
            </a:r>
            <a:r>
              <a:rPr lang="en-GB" dirty="0" err="1"/>
              <a:t>kNN</a:t>
            </a:r>
            <a:r>
              <a:rPr lang="en-GB" dirty="0"/>
              <a:t>)</a:t>
            </a:r>
          </a:p>
          <a:p>
            <a:r>
              <a:rPr lang="en-GB" dirty="0"/>
              <a:t>Wednesday is writeup</a:t>
            </a:r>
          </a:p>
          <a:p>
            <a:r>
              <a:rPr lang="en-GB" dirty="0" err="1"/>
              <a:t>Thurday</a:t>
            </a:r>
            <a:r>
              <a:rPr lang="en-GB" dirty="0"/>
              <a:t> writeup and flowchart</a:t>
            </a:r>
          </a:p>
          <a:p>
            <a:r>
              <a:rPr lang="en-GB" dirty="0"/>
              <a:t>Friday </a:t>
            </a:r>
            <a:r>
              <a:rPr lang="en-GB" dirty="0" err="1"/>
              <a:t>Presation</a:t>
            </a:r>
            <a:endParaRPr lang="en-GB" dirty="0"/>
          </a:p>
          <a:p>
            <a:r>
              <a:rPr lang="en-GB" dirty="0"/>
              <a:t>Saturday prestation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dataset</a:t>
            </a:r>
          </a:p>
          <a:p>
            <a:r>
              <a:rPr lang="en-GB" dirty="0"/>
              <a:t>Copy training</a:t>
            </a:r>
          </a:p>
          <a:p>
            <a:r>
              <a:rPr lang="en-GB" dirty="0"/>
              <a:t>Pollute with MCAR values</a:t>
            </a:r>
          </a:p>
          <a:p>
            <a:r>
              <a:rPr lang="en-GB" dirty="0"/>
              <a:t>Export polluted dataset and testing to excel</a:t>
            </a:r>
          </a:p>
          <a:p>
            <a:r>
              <a:rPr lang="en-GB" dirty="0"/>
              <a:t>Share</a:t>
            </a:r>
          </a:p>
          <a:p>
            <a:endParaRPr lang="en-GB" dirty="0"/>
          </a:p>
          <a:p>
            <a:r>
              <a:rPr lang="en-GB" dirty="0"/>
              <a:t>Image at the bottom is from </a:t>
            </a:r>
            <a:r>
              <a:rPr lang="en-GB"/>
              <a:t>the article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9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3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1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574987"/>
            <a:ext cx="3881393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574987"/>
            <a:ext cx="11419171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2692444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7227345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82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82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1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74990"/>
            <a:ext cx="1552557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0" y="2647444"/>
            <a:ext cx="7615124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0" y="3944915"/>
            <a:ext cx="7615124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4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5"/>
            <a:ext cx="76526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3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7" y="1554966"/>
            <a:ext cx="9112837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3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3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7" y="1554966"/>
            <a:ext cx="9112837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3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2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7" y="574990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7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10009783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2E194-DF06-FA4D-8131-9E9DFB55BFD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1" y="10009783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10009783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4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000662" cy="10799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5373" y="0"/>
            <a:ext cx="14709916" cy="10799762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061" y="0"/>
            <a:ext cx="14688541" cy="10799762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6344-037A-956D-4AEE-28FE903A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8" y="3148932"/>
            <a:ext cx="13500497" cy="43527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0900" dirty="0"/>
              <a:t>MENG PROPOSED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0202" y="8700261"/>
            <a:ext cx="7020258" cy="4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411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EC3A25-DD7C-455D-830F-F5177067A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8"/>
          <a:stretch/>
        </p:blipFill>
        <p:spPr bwMode="auto">
          <a:xfrm>
            <a:off x="728542" y="1528853"/>
            <a:ext cx="16543578" cy="76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AC1E5C-DC58-E118-25CD-014AC258A360}"/>
              </a:ext>
            </a:extLst>
          </p:cNvPr>
          <p:cNvSpPr/>
          <p:nvPr/>
        </p:nvSpPr>
        <p:spPr>
          <a:xfrm>
            <a:off x="172593" y="4847926"/>
            <a:ext cx="1215342" cy="9414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Concrete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43753-0A10-4909-752F-8C4370DDE2E9}"/>
              </a:ext>
            </a:extLst>
          </p:cNvPr>
          <p:cNvSpPr/>
          <p:nvPr/>
        </p:nvSpPr>
        <p:spPr>
          <a:xfrm>
            <a:off x="2024542" y="2857552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E8D1C-F776-A3BE-8654-AB30CDF2CD8E}"/>
              </a:ext>
            </a:extLst>
          </p:cNvPr>
          <p:cNvSpPr/>
          <p:nvPr/>
        </p:nvSpPr>
        <p:spPr>
          <a:xfrm>
            <a:off x="2024542" y="7019452"/>
            <a:ext cx="1215342" cy="355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Testing – 30%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5A091-9C3B-C4B8-58EC-07C732BF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61" y="7897051"/>
            <a:ext cx="7772400" cy="2830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1C011-37A1-F6B9-1666-4A74C3EB3DDD}"/>
              </a:ext>
            </a:extLst>
          </p:cNvPr>
          <p:cNvSpPr/>
          <p:nvPr/>
        </p:nvSpPr>
        <p:spPr>
          <a:xfrm>
            <a:off x="6185917" y="2028383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10%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4038A-BC2F-3E37-C215-B7E4A6B8D3E9}"/>
              </a:ext>
            </a:extLst>
          </p:cNvPr>
          <p:cNvSpPr/>
          <p:nvPr/>
        </p:nvSpPr>
        <p:spPr>
          <a:xfrm>
            <a:off x="6157357" y="2857554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40%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8B40-AB40-8998-72BB-C483E8842056}"/>
              </a:ext>
            </a:extLst>
          </p:cNvPr>
          <p:cNvSpPr/>
          <p:nvPr/>
        </p:nvSpPr>
        <p:spPr>
          <a:xfrm>
            <a:off x="6157357" y="3788090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70%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6BF4DAD-FA85-B29E-6862-765505018376}"/>
              </a:ext>
            </a:extLst>
          </p:cNvPr>
          <p:cNvCxnSpPr>
            <a:stCxn id="2" idx="3"/>
            <a:endCxn id="4" idx="2"/>
          </p:cNvCxnSpPr>
          <p:nvPr/>
        </p:nvCxnSpPr>
        <p:spPr>
          <a:xfrm flipV="1">
            <a:off x="1387935" y="3558950"/>
            <a:ext cx="1244278" cy="17597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23D96E5-5165-D1A0-DF2E-59A43F743A7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239886" y="2379082"/>
            <a:ext cx="2946033" cy="829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C43B13F-14F8-8DE7-7B1E-4D955575EBF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239886" y="3208251"/>
            <a:ext cx="2917473" cy="930536"/>
          </a:xfrm>
          <a:prstGeom prst="bentConnector3">
            <a:avLst>
              <a:gd name="adj1" fmla="val 506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ADF44-21D5-3DA6-067B-B174096456B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39886" y="3208251"/>
            <a:ext cx="2917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147F6E-C6EE-616D-BB2A-400B7308A3BD}"/>
              </a:ext>
            </a:extLst>
          </p:cNvPr>
          <p:cNvSpPr txBox="1"/>
          <p:nvPr/>
        </p:nvSpPr>
        <p:spPr>
          <a:xfrm>
            <a:off x="1301125" y="5083120"/>
            <a:ext cx="1331088" cy="2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Split data (70:30)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AC353-4080-6A69-B07E-2E6912E2E13A}"/>
              </a:ext>
            </a:extLst>
          </p:cNvPr>
          <p:cNvSpPr txBox="1"/>
          <p:nvPr/>
        </p:nvSpPr>
        <p:spPr>
          <a:xfrm>
            <a:off x="3330359" y="2784252"/>
            <a:ext cx="95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Copy data in 3 sets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15E196-BD80-D91C-355A-6E6137509742}"/>
              </a:ext>
            </a:extLst>
          </p:cNvPr>
          <p:cNvSpPr txBox="1"/>
          <p:nvPr/>
        </p:nvSpPr>
        <p:spPr>
          <a:xfrm>
            <a:off x="4894801" y="1997408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1738B5-4BB2-E61C-10D6-565405560755}"/>
              </a:ext>
            </a:extLst>
          </p:cNvPr>
          <p:cNvSpPr txBox="1"/>
          <p:nvPr/>
        </p:nvSpPr>
        <p:spPr>
          <a:xfrm>
            <a:off x="4856334" y="2836397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57CB2-1EF1-6B22-DBE0-B5ADB46B87E0}"/>
              </a:ext>
            </a:extLst>
          </p:cNvPr>
          <p:cNvSpPr txBox="1"/>
          <p:nvPr/>
        </p:nvSpPr>
        <p:spPr>
          <a:xfrm>
            <a:off x="4942015" y="3678823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62" name="Plaque 61">
            <a:extLst>
              <a:ext uri="{FF2B5EF4-FFF2-40B4-BE49-F238E27FC236}">
                <a16:creationId xmlns:a16="http://schemas.microsoft.com/office/drawing/2014/main" id="{BC6A9D07-E95E-89D1-39AF-7F5A02582BC4}"/>
              </a:ext>
            </a:extLst>
          </p:cNvPr>
          <p:cNvSpPr/>
          <p:nvPr/>
        </p:nvSpPr>
        <p:spPr>
          <a:xfrm>
            <a:off x="8515655" y="2894505"/>
            <a:ext cx="1215342" cy="701401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Imputation</a:t>
            </a:r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B1D85BD-1F09-E1A7-37D1-803586BA203C}"/>
              </a:ext>
            </a:extLst>
          </p:cNvPr>
          <p:cNvSpPr/>
          <p:nvPr/>
        </p:nvSpPr>
        <p:spPr>
          <a:xfrm>
            <a:off x="11418000" y="5499745"/>
            <a:ext cx="989463" cy="95452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Model1</a:t>
            </a:r>
          </a:p>
        </p:txBody>
      </p:sp>
      <p:sp>
        <p:nvSpPr>
          <p:cNvPr id="1031" name="Triangle 1030">
            <a:extLst>
              <a:ext uri="{FF2B5EF4-FFF2-40B4-BE49-F238E27FC236}">
                <a16:creationId xmlns:a16="http://schemas.microsoft.com/office/drawing/2014/main" id="{3F52F588-EA00-F4B8-06A6-394312F697B6}"/>
              </a:ext>
            </a:extLst>
          </p:cNvPr>
          <p:cNvSpPr/>
          <p:nvPr/>
        </p:nvSpPr>
        <p:spPr>
          <a:xfrm>
            <a:off x="12560953" y="5369029"/>
            <a:ext cx="1254180" cy="108524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Model 2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9D48D9F-00D4-3EF0-269D-98831BEEDD06}"/>
              </a:ext>
            </a:extLst>
          </p:cNvPr>
          <p:cNvCxnSpPr>
            <a:stCxn id="6" idx="3"/>
          </p:cNvCxnSpPr>
          <p:nvPr/>
        </p:nvCxnSpPr>
        <p:spPr>
          <a:xfrm>
            <a:off x="7401259" y="2379081"/>
            <a:ext cx="1114396" cy="86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3E060B15-F849-82F7-C17F-5504C3F63130}"/>
              </a:ext>
            </a:extLst>
          </p:cNvPr>
          <p:cNvCxnSpPr>
            <a:stCxn id="7" idx="3"/>
          </p:cNvCxnSpPr>
          <p:nvPr/>
        </p:nvCxnSpPr>
        <p:spPr>
          <a:xfrm>
            <a:off x="7372699" y="3208252"/>
            <a:ext cx="1272838" cy="36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8DC4540-1672-603C-9C9B-304369B083FB}"/>
              </a:ext>
            </a:extLst>
          </p:cNvPr>
          <p:cNvCxnSpPr>
            <a:stCxn id="8" idx="3"/>
          </p:cNvCxnSpPr>
          <p:nvPr/>
        </p:nvCxnSpPr>
        <p:spPr>
          <a:xfrm flipV="1">
            <a:off x="7372699" y="3245206"/>
            <a:ext cx="1142956" cy="89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FF5F726-026A-B827-B8A2-96ED900873BC}"/>
              </a:ext>
            </a:extLst>
          </p:cNvPr>
          <p:cNvSpPr/>
          <p:nvPr/>
        </p:nvSpPr>
        <p:spPr>
          <a:xfrm>
            <a:off x="10371134" y="2382921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10%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9610346-7620-DE68-0E3E-1E2B12CD4743}"/>
              </a:ext>
            </a:extLst>
          </p:cNvPr>
          <p:cNvSpPr/>
          <p:nvPr/>
        </p:nvSpPr>
        <p:spPr>
          <a:xfrm>
            <a:off x="10371134" y="3084322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40%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1B8AF2A-C69A-2814-8295-20D1F33F49C6}"/>
              </a:ext>
            </a:extLst>
          </p:cNvPr>
          <p:cNvSpPr/>
          <p:nvPr/>
        </p:nvSpPr>
        <p:spPr>
          <a:xfrm>
            <a:off x="10371134" y="3785723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70%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3D0451E-8B30-4F95-9907-3799FB4DF103}"/>
              </a:ext>
            </a:extLst>
          </p:cNvPr>
          <p:cNvCxnSpPr/>
          <p:nvPr/>
        </p:nvCxnSpPr>
        <p:spPr>
          <a:xfrm>
            <a:off x="11446557" y="2581147"/>
            <a:ext cx="1114396" cy="86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AB4EE055-722F-7C46-6533-F6C7C66DE554}"/>
              </a:ext>
            </a:extLst>
          </p:cNvPr>
          <p:cNvCxnSpPr>
            <a:cxnSpLocks/>
          </p:cNvCxnSpPr>
          <p:nvPr/>
        </p:nvCxnSpPr>
        <p:spPr>
          <a:xfrm>
            <a:off x="11417997" y="3447269"/>
            <a:ext cx="1142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3ABC8437-3B26-910C-5898-FCF390C11A74}"/>
              </a:ext>
            </a:extLst>
          </p:cNvPr>
          <p:cNvCxnSpPr/>
          <p:nvPr/>
        </p:nvCxnSpPr>
        <p:spPr>
          <a:xfrm flipV="1">
            <a:off x="11417997" y="3447272"/>
            <a:ext cx="1142956" cy="89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A4473819-C883-36DE-410A-3F58B49F5D10}"/>
              </a:ext>
            </a:extLst>
          </p:cNvPr>
          <p:cNvSpPr/>
          <p:nvPr/>
        </p:nvSpPr>
        <p:spPr>
          <a:xfrm>
            <a:off x="11106060" y="5109815"/>
            <a:ext cx="2837543" cy="17327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938472D0-5097-8121-DAAE-EC8894AB48FA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1387935" y="5318656"/>
            <a:ext cx="1244278" cy="17007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Elbow Connector 1082">
            <a:extLst>
              <a:ext uri="{FF2B5EF4-FFF2-40B4-BE49-F238E27FC236}">
                <a16:creationId xmlns:a16="http://schemas.microsoft.com/office/drawing/2014/main" id="{296574EC-14E9-CC9C-44C7-1270D4DEB2E5}"/>
              </a:ext>
            </a:extLst>
          </p:cNvPr>
          <p:cNvCxnSpPr>
            <a:cxnSpLocks/>
            <a:stCxn id="5" idx="3"/>
            <a:endCxn id="1074" idx="2"/>
          </p:cNvCxnSpPr>
          <p:nvPr/>
        </p:nvCxnSpPr>
        <p:spPr>
          <a:xfrm flipV="1">
            <a:off x="3239885" y="6842582"/>
            <a:ext cx="9284945" cy="354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6" name="Cross 1085">
            <a:extLst>
              <a:ext uri="{FF2B5EF4-FFF2-40B4-BE49-F238E27FC236}">
                <a16:creationId xmlns:a16="http://schemas.microsoft.com/office/drawing/2014/main" id="{1E273B28-55DF-9C70-E3CF-2EAD4E63BC74}"/>
              </a:ext>
            </a:extLst>
          </p:cNvPr>
          <p:cNvSpPr/>
          <p:nvPr/>
        </p:nvSpPr>
        <p:spPr>
          <a:xfrm>
            <a:off x="15531783" y="5190854"/>
            <a:ext cx="1883664" cy="1541971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performance evaluation</a:t>
            </a:r>
          </a:p>
        </p:txBody>
      </p: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D70BEC76-C520-AE56-DA7E-9A94651C772F}"/>
              </a:ext>
            </a:extLst>
          </p:cNvPr>
          <p:cNvCxnSpPr/>
          <p:nvPr/>
        </p:nvCxnSpPr>
        <p:spPr>
          <a:xfrm>
            <a:off x="12560953" y="3422772"/>
            <a:ext cx="0" cy="1687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BA49C00E-EDB9-1053-720E-655F722126CF}"/>
              </a:ext>
            </a:extLst>
          </p:cNvPr>
          <p:cNvCxnSpPr>
            <a:stCxn id="1074" idx="3"/>
            <a:endCxn id="1086" idx="1"/>
          </p:cNvCxnSpPr>
          <p:nvPr/>
        </p:nvCxnSpPr>
        <p:spPr>
          <a:xfrm flipV="1">
            <a:off x="13943603" y="5961839"/>
            <a:ext cx="1588183" cy="14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8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000662" cy="10799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5373" y="0"/>
            <a:ext cx="14709916" cy="10799762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061" y="0"/>
            <a:ext cx="14688541" cy="10799762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6344-037A-956D-4AEE-28FE903A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8" y="3148932"/>
            <a:ext cx="13500497" cy="43527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0900" dirty="0"/>
              <a:t>MENG MISSING DATA FLOW 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0202" y="8700261"/>
            <a:ext cx="7020258" cy="4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35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44A43-1CFA-74E7-C81B-8735849BACF8}"/>
              </a:ext>
            </a:extLst>
          </p:cNvPr>
          <p:cNvSpPr txBox="1"/>
          <p:nvPr/>
        </p:nvSpPr>
        <p:spPr>
          <a:xfrm>
            <a:off x="1283367" y="753979"/>
            <a:ext cx="101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following missing data flowchart was constructed with the </a:t>
            </a:r>
            <a:r>
              <a:rPr lang="en-GB" dirty="0" err="1"/>
              <a:t>hrep</a:t>
            </a:r>
            <a:r>
              <a:rPr lang="en-GB" dirty="0"/>
              <a:t> of information gained 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88504-6FA0-D810-9FC1-BDCB9C1CF863}"/>
              </a:ext>
            </a:extLst>
          </p:cNvPr>
          <p:cNvSpPr txBox="1"/>
          <p:nvPr/>
        </p:nvSpPr>
        <p:spPr>
          <a:xfrm>
            <a:off x="581891" y="4100945"/>
            <a:ext cx="23829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solidFill>
                  <a:srgbClr val="0F117C"/>
                </a:solidFill>
                <a:effectLst/>
                <a:latin typeface="AdvOTd0125be5.BI"/>
              </a:rPr>
              <a:t>Methods of Handling Missing Data </a:t>
            </a:r>
            <a:endParaRPr lang="en-ZA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AE9E4-CD27-14B9-5C3D-007FF8A31B9A}"/>
              </a:ext>
            </a:extLst>
          </p:cNvPr>
          <p:cNvSpPr txBox="1"/>
          <p:nvPr/>
        </p:nvSpPr>
        <p:spPr>
          <a:xfrm>
            <a:off x="3282796" y="7903089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Imputation of missing values 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27ECB-4F96-3780-94F3-821D2C252E93}"/>
              </a:ext>
            </a:extLst>
          </p:cNvPr>
          <p:cNvSpPr txBox="1"/>
          <p:nvPr/>
        </p:nvSpPr>
        <p:spPr>
          <a:xfrm>
            <a:off x="3961669" y="2869147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Ignoring Missing Values 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86443-1849-68C1-EC5D-62A6AAF3A12A}"/>
              </a:ext>
            </a:extLst>
          </p:cNvPr>
          <p:cNvSpPr txBox="1"/>
          <p:nvPr/>
        </p:nvSpPr>
        <p:spPr>
          <a:xfrm>
            <a:off x="6644327" y="3440850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1ef757c0"/>
              </a:rPr>
              <a:t>pairwise deletion 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FD9DB-4067-D36A-5F55-A46056D1AB7F}"/>
              </a:ext>
            </a:extLst>
          </p:cNvPr>
          <p:cNvSpPr txBox="1"/>
          <p:nvPr/>
        </p:nvSpPr>
        <p:spPr>
          <a:xfrm>
            <a:off x="6644327" y="2288962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1ef757c0"/>
              </a:rPr>
              <a:t>listwise deletion 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D3692-A3A7-0EFA-C1E7-C96D33D4F735}"/>
              </a:ext>
            </a:extLst>
          </p:cNvPr>
          <p:cNvSpPr txBox="1"/>
          <p:nvPr/>
        </p:nvSpPr>
        <p:spPr>
          <a:xfrm>
            <a:off x="6344651" y="9328034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solidFill>
                  <a:srgbClr val="0F117C"/>
                </a:solidFill>
                <a:effectLst/>
                <a:latin typeface="AdvOT56309c18.I"/>
              </a:rPr>
              <a:t>Multiple Imputation 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A2650-608F-0D91-0A12-01AF5D80D117}"/>
              </a:ext>
            </a:extLst>
          </p:cNvPr>
          <p:cNvSpPr txBox="1"/>
          <p:nvPr/>
        </p:nvSpPr>
        <p:spPr>
          <a:xfrm>
            <a:off x="6344651" y="6989581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solidFill>
                  <a:srgbClr val="0F117C"/>
                </a:solidFill>
                <a:effectLst/>
                <a:latin typeface="AdvOT56309c18.I"/>
              </a:rPr>
              <a:t>Single Imputation </a:t>
            </a:r>
            <a:r>
              <a:rPr lang="en-ZA" sz="1800" dirty="0">
                <a:effectLst/>
                <a:latin typeface="AdvOT1ef757c0"/>
              </a:rPr>
              <a:t> 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3826-69E5-67AF-C2B6-4EB1FC1D79FC}"/>
              </a:ext>
            </a:extLst>
          </p:cNvPr>
          <p:cNvSpPr txBox="1"/>
          <p:nvPr/>
        </p:nvSpPr>
        <p:spPr>
          <a:xfrm>
            <a:off x="9137415" y="6303023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Mean Imputation 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0797B3-2472-CBAF-6D4C-A9E98DA589CE}"/>
              </a:ext>
            </a:extLst>
          </p:cNvPr>
          <p:cNvSpPr txBox="1"/>
          <p:nvPr/>
        </p:nvSpPr>
        <p:spPr>
          <a:xfrm>
            <a:off x="9137415" y="5380490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Imputation with the constant 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6B67A-C65A-C2A2-1188-76E6037032D9}"/>
              </a:ext>
            </a:extLst>
          </p:cNvPr>
          <p:cNvSpPr txBox="1"/>
          <p:nvPr/>
        </p:nvSpPr>
        <p:spPr>
          <a:xfrm>
            <a:off x="9137415" y="6948557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Imputation with distributions </a:t>
            </a:r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96A28-914E-4EF2-A70B-EC69D0A10ACB}"/>
              </a:ext>
            </a:extLst>
          </p:cNvPr>
          <p:cNvSpPr txBox="1"/>
          <p:nvPr/>
        </p:nvSpPr>
        <p:spPr>
          <a:xfrm>
            <a:off x="9137415" y="7802892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Regression Imputation 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2BC58-C444-0E17-B99C-A07A2215778F}"/>
              </a:ext>
            </a:extLst>
          </p:cNvPr>
          <p:cNvSpPr txBox="1"/>
          <p:nvPr/>
        </p:nvSpPr>
        <p:spPr>
          <a:xfrm>
            <a:off x="9095872" y="8380228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 err="1">
                <a:effectLst/>
                <a:latin typeface="AdvOT7d6df7ab.I"/>
              </a:rPr>
              <a:t>kNN</a:t>
            </a:r>
            <a:r>
              <a:rPr lang="en-ZA" sz="1800" dirty="0">
                <a:effectLst/>
                <a:latin typeface="AdvOT7d6df7ab.I"/>
              </a:rPr>
              <a:t> Imputation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428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44A43-1CFA-74E7-C81B-8735849BACF8}"/>
              </a:ext>
            </a:extLst>
          </p:cNvPr>
          <p:cNvSpPr txBox="1"/>
          <p:nvPr/>
        </p:nvSpPr>
        <p:spPr>
          <a:xfrm>
            <a:off x="1283367" y="753979"/>
            <a:ext cx="101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following missing data flowchart was constructed with the </a:t>
            </a:r>
            <a:r>
              <a:rPr lang="en-GB" dirty="0" err="1"/>
              <a:t>hrep</a:t>
            </a:r>
            <a:r>
              <a:rPr lang="en-GB" dirty="0"/>
              <a:t> of information gained 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88504-6FA0-D810-9FC1-BDCB9C1CF863}"/>
              </a:ext>
            </a:extLst>
          </p:cNvPr>
          <p:cNvSpPr txBox="1"/>
          <p:nvPr/>
        </p:nvSpPr>
        <p:spPr>
          <a:xfrm>
            <a:off x="0" y="5419618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Dataset with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AE9E4-CD27-14B9-5C3D-007FF8A31B9A}"/>
              </a:ext>
            </a:extLst>
          </p:cNvPr>
          <p:cNvSpPr txBox="1"/>
          <p:nvPr/>
        </p:nvSpPr>
        <p:spPr>
          <a:xfrm>
            <a:off x="2634133" y="7810971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Numeric Features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27ECB-4F96-3780-94F3-821D2C252E93}"/>
              </a:ext>
            </a:extLst>
          </p:cNvPr>
          <p:cNvSpPr txBox="1"/>
          <p:nvPr/>
        </p:nvSpPr>
        <p:spPr>
          <a:xfrm>
            <a:off x="2860909" y="3786885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800" dirty="0">
                <a:effectLst/>
                <a:latin typeface="AdvOT7d6df7ab.I"/>
              </a:rPr>
              <a:t>Categorical features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47BD0-9F3E-9093-73EC-617767D29B0A}"/>
              </a:ext>
            </a:extLst>
          </p:cNvPr>
          <p:cNvSpPr txBox="1"/>
          <p:nvPr/>
        </p:nvSpPr>
        <p:spPr>
          <a:xfrm>
            <a:off x="6040145" y="3625516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Degree of missing values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65BC5-5A8F-6CBD-55D3-68FAC2E59BDE}"/>
              </a:ext>
            </a:extLst>
          </p:cNvPr>
          <p:cNvSpPr txBox="1"/>
          <p:nvPr/>
        </p:nvSpPr>
        <p:spPr>
          <a:xfrm>
            <a:off x="9231477" y="4867633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Degree of missing values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5A91F-F48F-CD79-A0C3-31434921A5C6}"/>
              </a:ext>
            </a:extLst>
          </p:cNvPr>
          <p:cNvSpPr txBox="1"/>
          <p:nvPr/>
        </p:nvSpPr>
        <p:spPr>
          <a:xfrm>
            <a:off x="9231477" y="3758420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Medium</a:t>
            </a:r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3B2DE-CDA5-C0B0-2095-817CF37732F2}"/>
              </a:ext>
            </a:extLst>
          </p:cNvPr>
          <p:cNvSpPr txBox="1"/>
          <p:nvPr/>
        </p:nvSpPr>
        <p:spPr>
          <a:xfrm>
            <a:off x="9231477" y="2613552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Low 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CE522-464F-CC89-DED1-D632CDE85166}"/>
              </a:ext>
            </a:extLst>
          </p:cNvPr>
          <p:cNvSpPr txBox="1"/>
          <p:nvPr/>
        </p:nvSpPr>
        <p:spPr>
          <a:xfrm>
            <a:off x="12360541" y="2613552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Deletion of instance</a:t>
            </a:r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CD34A-431C-4641-5597-1F864B2F7495}"/>
              </a:ext>
            </a:extLst>
          </p:cNvPr>
          <p:cNvSpPr txBox="1"/>
          <p:nvPr/>
        </p:nvSpPr>
        <p:spPr>
          <a:xfrm>
            <a:off x="12416761" y="3789398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Imputation</a:t>
            </a:r>
            <a:endParaRPr lang="en-Z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63AC8-2CCA-5E55-014B-CCE8E66DF56A}"/>
              </a:ext>
            </a:extLst>
          </p:cNvPr>
          <p:cNvSpPr txBox="1"/>
          <p:nvPr/>
        </p:nvSpPr>
        <p:spPr>
          <a:xfrm>
            <a:off x="12416761" y="5050286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Feature deletion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4912D-BF32-3196-8455-1AD406954B8E}"/>
              </a:ext>
            </a:extLst>
          </p:cNvPr>
          <p:cNvSpPr txBox="1"/>
          <p:nvPr/>
        </p:nvSpPr>
        <p:spPr>
          <a:xfrm>
            <a:off x="15602045" y="3758420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Model choice</a:t>
            </a:r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F7A3B-7DCD-5EA3-5ED6-0F40805EB781}"/>
              </a:ext>
            </a:extLst>
          </p:cNvPr>
          <p:cNvSpPr txBox="1"/>
          <p:nvPr/>
        </p:nvSpPr>
        <p:spPr>
          <a:xfrm>
            <a:off x="19062648" y="4271847"/>
            <a:ext cx="9206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K-NN</a:t>
            </a:r>
            <a:endParaRPr lang="en-Z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66908D-8427-8CFA-10C1-FAFD87CC14F7}"/>
              </a:ext>
            </a:extLst>
          </p:cNvPr>
          <p:cNvSpPr txBox="1"/>
          <p:nvPr/>
        </p:nvSpPr>
        <p:spPr>
          <a:xfrm>
            <a:off x="18788309" y="3046591"/>
            <a:ext cx="14693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Decision Tree</a:t>
            </a:r>
            <a:endParaRPr lang="en-Z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3EBF3-75A2-993B-AE2F-56ACE96E50DC}"/>
              </a:ext>
            </a:extLst>
          </p:cNvPr>
          <p:cNvSpPr txBox="1"/>
          <p:nvPr/>
        </p:nvSpPr>
        <p:spPr>
          <a:xfrm>
            <a:off x="21182712" y="2908091"/>
            <a:ext cx="14693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Mode/Naïve Bayes</a:t>
            </a:r>
            <a:endParaRPr lang="en-Z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A2AE0B-B333-D3D6-91B4-AA8F8E945E55}"/>
              </a:ext>
            </a:extLst>
          </p:cNvPr>
          <p:cNvSpPr txBox="1"/>
          <p:nvPr/>
        </p:nvSpPr>
        <p:spPr>
          <a:xfrm>
            <a:off x="21237952" y="4271847"/>
            <a:ext cx="14693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Mode</a:t>
            </a:r>
            <a:endParaRPr lang="en-Z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F7A4B-9EAC-ADAB-F3F9-77BFD0AE09D7}"/>
              </a:ext>
            </a:extLst>
          </p:cNvPr>
          <p:cNvSpPr txBox="1"/>
          <p:nvPr/>
        </p:nvSpPr>
        <p:spPr>
          <a:xfrm>
            <a:off x="6055781" y="7647089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Degree of missing values</a:t>
            </a:r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849517-F48E-1BE4-FC0E-52209ACC1E56}"/>
              </a:ext>
            </a:extLst>
          </p:cNvPr>
          <p:cNvSpPr txBox="1"/>
          <p:nvPr/>
        </p:nvSpPr>
        <p:spPr>
          <a:xfrm>
            <a:off x="9247113" y="8889206"/>
            <a:ext cx="23829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Degree of missing values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77DFC-E9ED-C776-6F25-46F0A37139EE}"/>
              </a:ext>
            </a:extLst>
          </p:cNvPr>
          <p:cNvSpPr txBox="1"/>
          <p:nvPr/>
        </p:nvSpPr>
        <p:spPr>
          <a:xfrm>
            <a:off x="9247113" y="7779993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Medium</a:t>
            </a:r>
            <a:endParaRPr lang="en-Z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20F300-9497-62F0-B8B0-6A36F1D557A1}"/>
              </a:ext>
            </a:extLst>
          </p:cNvPr>
          <p:cNvSpPr txBox="1"/>
          <p:nvPr/>
        </p:nvSpPr>
        <p:spPr>
          <a:xfrm>
            <a:off x="9247113" y="6635125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Low </a:t>
            </a:r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A7C5EE-241F-86F5-5DF7-89020A7FBA35}"/>
              </a:ext>
            </a:extLst>
          </p:cNvPr>
          <p:cNvSpPr txBox="1"/>
          <p:nvPr/>
        </p:nvSpPr>
        <p:spPr>
          <a:xfrm>
            <a:off x="12376177" y="6635125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Deletion of instance</a:t>
            </a:r>
            <a:endParaRPr lang="en-Z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641036-F2EC-230D-E2B6-B440A7B0D6D1}"/>
              </a:ext>
            </a:extLst>
          </p:cNvPr>
          <p:cNvSpPr txBox="1"/>
          <p:nvPr/>
        </p:nvSpPr>
        <p:spPr>
          <a:xfrm>
            <a:off x="12432397" y="7810971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Imputation</a:t>
            </a:r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9438E9-3911-E39F-99FD-DA5E70F098D8}"/>
              </a:ext>
            </a:extLst>
          </p:cNvPr>
          <p:cNvSpPr txBox="1"/>
          <p:nvPr/>
        </p:nvSpPr>
        <p:spPr>
          <a:xfrm>
            <a:off x="12432397" y="9071859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Feature deletion</a:t>
            </a:r>
            <a:endParaRPr lang="en-Z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9ECE9B-7967-E74B-1199-34CEB5A0D541}"/>
              </a:ext>
            </a:extLst>
          </p:cNvPr>
          <p:cNvSpPr txBox="1"/>
          <p:nvPr/>
        </p:nvSpPr>
        <p:spPr>
          <a:xfrm>
            <a:off x="15617681" y="7779993"/>
            <a:ext cx="2382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Range of numeric data</a:t>
            </a:r>
            <a:endParaRPr lang="en-Z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749D5B-952B-E24A-A353-D4EEA9A14DEE}"/>
              </a:ext>
            </a:extLst>
          </p:cNvPr>
          <p:cNvSpPr txBox="1"/>
          <p:nvPr/>
        </p:nvSpPr>
        <p:spPr>
          <a:xfrm>
            <a:off x="18063515" y="8662752"/>
            <a:ext cx="19982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Data in same range</a:t>
            </a:r>
            <a:endParaRPr lang="en-Z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0F5B35-9468-AA31-C9BB-FC70D937B34B}"/>
              </a:ext>
            </a:extLst>
          </p:cNvPr>
          <p:cNvSpPr txBox="1"/>
          <p:nvPr/>
        </p:nvSpPr>
        <p:spPr>
          <a:xfrm>
            <a:off x="17975713" y="7014508"/>
            <a:ext cx="32069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/>
              <a:t>Skew/Large difference in range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C97BD-3D85-449D-477E-17BE5281DE33}"/>
              </a:ext>
            </a:extLst>
          </p:cNvPr>
          <p:cNvSpPr txBox="1"/>
          <p:nvPr/>
        </p:nvSpPr>
        <p:spPr>
          <a:xfrm>
            <a:off x="22035464" y="6929664"/>
            <a:ext cx="8458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 err="1">
                <a:latin typeface="AdvOT7d6df7ab.I"/>
              </a:rPr>
              <a:t>kNN</a:t>
            </a:r>
            <a:endParaRPr lang="en-Z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2B2165-2F05-CA01-8D91-E2B9405BE9A7}"/>
              </a:ext>
            </a:extLst>
          </p:cNvPr>
          <p:cNvSpPr txBox="1"/>
          <p:nvPr/>
        </p:nvSpPr>
        <p:spPr>
          <a:xfrm>
            <a:off x="22090704" y="8293420"/>
            <a:ext cx="790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AdvOT7d6df7ab.I"/>
              </a:rPr>
              <a:t>Mean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364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261</Words>
  <Application>Microsoft Macintosh PowerPoint</Application>
  <PresentationFormat>Custom</PresentationFormat>
  <Paragraphs>81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AdvOT1ef757c0</vt:lpstr>
      <vt:lpstr>AdvOT56309c18.I</vt:lpstr>
      <vt:lpstr>AdvOT7d6df7ab.I</vt:lpstr>
      <vt:lpstr>AdvOTd0125be5.BI</vt:lpstr>
      <vt:lpstr>Aptos</vt:lpstr>
      <vt:lpstr>Aptos Display</vt:lpstr>
      <vt:lpstr>Arial</vt:lpstr>
      <vt:lpstr>Calibri</vt:lpstr>
      <vt:lpstr>Office Theme</vt:lpstr>
      <vt:lpstr>MENG PROPOSED WORKFLOW</vt:lpstr>
      <vt:lpstr>PowerPoint Presentation</vt:lpstr>
      <vt:lpstr>PowerPoint Presentation</vt:lpstr>
      <vt:lpstr>MENG MISSING DATA FLOW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PBA2 Flowchart and process flow</dc:title>
  <dc:creator>De Waal, I, Mrs [20805055@sun.ac.za]</dc:creator>
  <cp:lastModifiedBy>De Waal, I, Mrs [20805055@sun.ac.za]</cp:lastModifiedBy>
  <cp:revision>5</cp:revision>
  <dcterms:created xsi:type="dcterms:W3CDTF">2024-05-13T09:45:06Z</dcterms:created>
  <dcterms:modified xsi:type="dcterms:W3CDTF">2024-05-17T10:58:19Z</dcterms:modified>
</cp:coreProperties>
</file>