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 id="2147483783" r:id="rId8"/>
  </p:sldMasterIdLst>
  <p:notesMasterIdLst>
    <p:notesMasterId r:id="rId21"/>
  </p:notesMasterIdLst>
  <p:handoutMasterIdLst>
    <p:handoutMasterId r:id="rId22"/>
  </p:handoutMasterIdLst>
  <p:sldIdLst>
    <p:sldId id="257" r:id="rId9"/>
    <p:sldId id="259" r:id="rId10"/>
    <p:sldId id="269" r:id="rId11"/>
    <p:sldId id="268" r:id="rId12"/>
    <p:sldId id="285" r:id="rId13"/>
    <p:sldId id="288" r:id="rId14"/>
    <p:sldId id="286" r:id="rId15"/>
    <p:sldId id="270" r:id="rId16"/>
    <p:sldId id="287" r:id="rId17"/>
    <p:sldId id="272" r:id="rId18"/>
    <p:sldId id="274" r:id="rId19"/>
    <p:sldId id="275" r:id="rId20"/>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509EA-9A46-4AF9-945A-8F608A4A8EC9}" v="6" dt="2024-05-17T20:10:46.541"/>
    <p1510:client id="{4864C4A1-E747-4C9B-A49A-EF633EB2782D}" v="24" dt="2024-05-17T17:05:10.182"/>
    <p1510:client id="{FF8EF1C4-28F6-441C-A5F4-B29C9065569C}" v="70" dt="2024-05-16T20:58:2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93584" autoAdjust="0"/>
  </p:normalViewPr>
  <p:slideViewPr>
    <p:cSldViewPr snapToGrid="0" showGuides="1">
      <p:cViewPr>
        <p:scale>
          <a:sx n="100" d="100"/>
          <a:sy n="100" d="100"/>
        </p:scale>
        <p:origin x="966" y="78"/>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baabetswe.tlhoaele\Downloads\PGDip_model_results_K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baabetswe.tlhoaele\Downloads\PGDip_model_results_K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'NewResults_End)'!$B$3</c:f>
              <c:strCache>
                <c:ptCount val="1"/>
                <c:pt idx="0">
                  <c:v>Control</c:v>
                </c:pt>
              </c:strCache>
            </c:strRef>
          </c:tx>
          <c:spPr>
            <a:solidFill>
              <a:schemeClr val="accent1"/>
            </a:solidFill>
            <a:ln>
              <a:noFill/>
            </a:ln>
            <a:effectLst/>
          </c:spPr>
          <c:invertIfNegative val="0"/>
          <c:cat>
            <c:numRef>
              <c:f>'NewResults_End)'!$A$27:$A$29</c:f>
              <c:numCache>
                <c:formatCode>0%</c:formatCode>
                <c:ptCount val="3"/>
                <c:pt idx="0">
                  <c:v>0.1</c:v>
                </c:pt>
                <c:pt idx="1">
                  <c:v>0.4</c:v>
                </c:pt>
                <c:pt idx="2">
                  <c:v>0.7</c:v>
                </c:pt>
              </c:numCache>
            </c:numRef>
          </c:cat>
          <c:val>
            <c:numRef>
              <c:f>'NewResults_End)'!$B$27:$B$29</c:f>
              <c:numCache>
                <c:formatCode>0%</c:formatCode>
                <c:ptCount val="3"/>
                <c:pt idx="0">
                  <c:v>0.95</c:v>
                </c:pt>
                <c:pt idx="1">
                  <c:v>0.95</c:v>
                </c:pt>
                <c:pt idx="2">
                  <c:v>0.95</c:v>
                </c:pt>
              </c:numCache>
            </c:numRef>
          </c:val>
          <c:extLst>
            <c:ext xmlns:c16="http://schemas.microsoft.com/office/drawing/2014/chart" uri="{C3380CC4-5D6E-409C-BE32-E72D297353CC}">
              <c16:uniqueId val="{00000000-77A7-493F-8868-C276A94D4660}"/>
            </c:ext>
          </c:extLst>
        </c:ser>
        <c:ser>
          <c:idx val="1"/>
          <c:order val="1"/>
          <c:tx>
            <c:strRef>
              <c:f>'NewResults_End)'!$C$3</c:f>
              <c:strCache>
                <c:ptCount val="1"/>
                <c:pt idx="0">
                  <c:v>Mode</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'NewResults_End)'!$C$27:$C$29</c:f>
              <c:numCache>
                <c:formatCode>0%</c:formatCode>
                <c:ptCount val="3"/>
                <c:pt idx="0">
                  <c:v>0.84</c:v>
                </c:pt>
                <c:pt idx="1">
                  <c:v>0.49</c:v>
                </c:pt>
                <c:pt idx="2">
                  <c:v>0.35</c:v>
                </c:pt>
              </c:numCache>
            </c:numRef>
          </c:val>
          <c:extLst>
            <c:ext xmlns:c16="http://schemas.microsoft.com/office/drawing/2014/chart" uri="{C3380CC4-5D6E-409C-BE32-E72D297353CC}">
              <c16:uniqueId val="{00000001-77A7-493F-8868-C276A94D4660}"/>
            </c:ext>
          </c:extLst>
        </c:ser>
        <c:ser>
          <c:idx val="2"/>
          <c:order val="2"/>
          <c:tx>
            <c:strRef>
              <c:f>'NewResults_End)'!$D$3</c:f>
              <c:strCache>
                <c:ptCount val="1"/>
                <c:pt idx="0">
                  <c:v>Naïve Bayes</c:v>
                </c:pt>
              </c:strCache>
            </c:strRef>
          </c:tx>
          <c:spPr>
            <a:solidFill>
              <a:schemeClr val="accent3"/>
            </a:solidFill>
            <a:ln>
              <a:noFill/>
            </a:ln>
            <a:effectLst/>
          </c:spPr>
          <c:invertIfNegative val="0"/>
          <c:cat>
            <c:numRef>
              <c:f>'NewResults_End)'!$A$27:$A$29</c:f>
              <c:numCache>
                <c:formatCode>0%</c:formatCode>
                <c:ptCount val="3"/>
                <c:pt idx="0">
                  <c:v>0.1</c:v>
                </c:pt>
                <c:pt idx="1">
                  <c:v>0.4</c:v>
                </c:pt>
                <c:pt idx="2">
                  <c:v>0.7</c:v>
                </c:pt>
              </c:numCache>
            </c:numRef>
          </c:cat>
          <c:val>
            <c:numRef>
              <c:f>'NewResults_End)'!$D$27:$D$29</c:f>
              <c:numCache>
                <c:formatCode>0%</c:formatCode>
                <c:ptCount val="3"/>
                <c:pt idx="0">
                  <c:v>0.91</c:v>
                </c:pt>
                <c:pt idx="1">
                  <c:v>0.82</c:v>
                </c:pt>
                <c:pt idx="2">
                  <c:v>0.59</c:v>
                </c:pt>
              </c:numCache>
            </c:numRef>
          </c:val>
          <c:extLst>
            <c:ext xmlns:c16="http://schemas.microsoft.com/office/drawing/2014/chart" uri="{C3380CC4-5D6E-409C-BE32-E72D297353CC}">
              <c16:uniqueId val="{00000002-77A7-493F-8868-C276A94D4660}"/>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'NewResults_End)'!$N$3</c:f>
              <c:strCache>
                <c:ptCount val="1"/>
                <c:pt idx="0">
                  <c:v>Control</c:v>
                </c:pt>
              </c:strCache>
            </c:strRef>
          </c:tx>
          <c:spPr>
            <a:solidFill>
              <a:schemeClr val="accent1"/>
            </a:solidFill>
            <a:ln>
              <a:noFill/>
            </a:ln>
            <a:effectLst/>
          </c:spPr>
          <c:invertIfNegative val="0"/>
          <c:cat>
            <c:numRef>
              <c:f>'NewResults_End)'!$A$27:$A$29</c:f>
              <c:numCache>
                <c:formatCode>0%</c:formatCode>
                <c:ptCount val="3"/>
                <c:pt idx="0">
                  <c:v>0.1</c:v>
                </c:pt>
                <c:pt idx="1">
                  <c:v>0.4</c:v>
                </c:pt>
                <c:pt idx="2">
                  <c:v>0.7</c:v>
                </c:pt>
              </c:numCache>
            </c:numRef>
          </c:cat>
          <c:val>
            <c:numRef>
              <c:f>'NewResults_End)'!$N$27:$N$29</c:f>
              <c:numCache>
                <c:formatCode>0%</c:formatCode>
                <c:ptCount val="3"/>
                <c:pt idx="0">
                  <c:v>0.94</c:v>
                </c:pt>
                <c:pt idx="1">
                  <c:v>0.94</c:v>
                </c:pt>
                <c:pt idx="2">
                  <c:v>0.94</c:v>
                </c:pt>
              </c:numCache>
            </c:numRef>
          </c:val>
          <c:extLst>
            <c:ext xmlns:c16="http://schemas.microsoft.com/office/drawing/2014/chart" uri="{C3380CC4-5D6E-409C-BE32-E72D297353CC}">
              <c16:uniqueId val="{00000000-C1AB-4600-A50E-AA5E9B8CB7F9}"/>
            </c:ext>
          </c:extLst>
        </c:ser>
        <c:ser>
          <c:idx val="1"/>
          <c:order val="1"/>
          <c:tx>
            <c:strRef>
              <c:f>'NewResults_End)'!$O$3</c:f>
              <c:strCache>
                <c:ptCount val="1"/>
                <c:pt idx="0">
                  <c:v>Mode</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'NewResults_End)'!$O$27:$O$29</c:f>
              <c:numCache>
                <c:formatCode>0%</c:formatCode>
                <c:ptCount val="3"/>
                <c:pt idx="0">
                  <c:v>0.82</c:v>
                </c:pt>
                <c:pt idx="1">
                  <c:v>0.44</c:v>
                </c:pt>
                <c:pt idx="2">
                  <c:v>0.22</c:v>
                </c:pt>
              </c:numCache>
            </c:numRef>
          </c:val>
          <c:extLst>
            <c:ext xmlns:c16="http://schemas.microsoft.com/office/drawing/2014/chart" uri="{C3380CC4-5D6E-409C-BE32-E72D297353CC}">
              <c16:uniqueId val="{00000001-C1AB-4600-A50E-AA5E9B8CB7F9}"/>
            </c:ext>
          </c:extLst>
        </c:ser>
        <c:ser>
          <c:idx val="2"/>
          <c:order val="2"/>
          <c:tx>
            <c:strRef>
              <c:f>'NewResults_End)'!$P$3</c:f>
              <c:strCache>
                <c:ptCount val="1"/>
                <c:pt idx="0">
                  <c:v>Naïve Bayes</c:v>
                </c:pt>
              </c:strCache>
            </c:strRef>
          </c:tx>
          <c:spPr>
            <a:solidFill>
              <a:schemeClr val="accent3"/>
            </a:solidFill>
            <a:ln>
              <a:noFill/>
            </a:ln>
            <a:effectLst/>
          </c:spPr>
          <c:invertIfNegative val="0"/>
          <c:cat>
            <c:numRef>
              <c:f>'NewResults_End)'!$A$27:$A$29</c:f>
              <c:numCache>
                <c:formatCode>0%</c:formatCode>
                <c:ptCount val="3"/>
                <c:pt idx="0">
                  <c:v>0.1</c:v>
                </c:pt>
                <c:pt idx="1">
                  <c:v>0.4</c:v>
                </c:pt>
                <c:pt idx="2">
                  <c:v>0.7</c:v>
                </c:pt>
              </c:numCache>
            </c:numRef>
          </c:cat>
          <c:val>
            <c:numRef>
              <c:f>'NewResults_End)'!$P$27:$P$29</c:f>
              <c:numCache>
                <c:formatCode>0%</c:formatCode>
                <c:ptCount val="3"/>
                <c:pt idx="0">
                  <c:v>0.9</c:v>
                </c:pt>
                <c:pt idx="1">
                  <c:v>0.81</c:v>
                </c:pt>
                <c:pt idx="2">
                  <c:v>0.59</c:v>
                </c:pt>
              </c:numCache>
            </c:numRef>
          </c:val>
          <c:extLst>
            <c:ext xmlns:c16="http://schemas.microsoft.com/office/drawing/2014/chart" uri="{C3380CC4-5D6E-409C-BE32-E72D297353CC}">
              <c16:uniqueId val="{00000002-C1AB-4600-A50E-AA5E9B8CB7F9}"/>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002060"/>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002060"/>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002060"/>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002060"/>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002060"/>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002060"/>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002060"/>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002060"/>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002060"/>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002060"/>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0611" custLinFactNeighborY="-141430"/>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custLinFactNeighborX="2158" custLinFactNeighborY="-6474"/>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custLinFactNeighborX="2158" custLinFactNeighborY="-6474"/>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34" y="2001444"/>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Nursery Dataset</a:t>
          </a:r>
          <a:endParaRPr lang="en-ZA" sz="1200" kern="1200" dirty="0"/>
        </a:p>
      </dsp:txBody>
      <dsp:txXfrm>
        <a:off x="15578" y="2015388"/>
        <a:ext cx="924266" cy="448189"/>
      </dsp:txXfrm>
    </dsp:sp>
    <dsp:sp modelId="{87E898FB-2BB1-44D1-B016-944267D3E986}">
      <dsp:nvSpPr>
        <dsp:cNvPr id="0" name=""/>
        <dsp:cNvSpPr/>
      </dsp:nvSpPr>
      <dsp:spPr>
        <a:xfrm rot="16867442">
          <a:off x="368509" y="1517015"/>
          <a:ext cx="1450388" cy="21796"/>
        </a:xfrm>
        <a:custGeom>
          <a:avLst/>
          <a:gdLst/>
          <a:ahLst/>
          <a:cxnLst/>
          <a:rect l="0" t="0" r="0" b="0"/>
          <a:pathLst>
            <a:path>
              <a:moveTo>
                <a:pt x="0" y="10898"/>
              </a:moveTo>
              <a:lnTo>
                <a:pt x="1450388" y="1089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057443" y="1491654"/>
        <a:ext cx="72519" cy="72519"/>
      </dsp:txXfrm>
    </dsp:sp>
    <dsp:sp modelId="{95AD70D2-D7B6-46B7-8DBD-D69F7CC9E118}">
      <dsp:nvSpPr>
        <dsp:cNvPr id="0" name=""/>
        <dsp:cNvSpPr/>
      </dsp:nvSpPr>
      <dsp:spPr>
        <a:xfrm>
          <a:off x="1233617" y="578306"/>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 Train</a:t>
          </a:r>
          <a:endParaRPr lang="en-ZA" sz="1200" kern="1200" dirty="0"/>
        </a:p>
      </dsp:txBody>
      <dsp:txXfrm>
        <a:off x="1247561" y="592250"/>
        <a:ext cx="924266" cy="448189"/>
      </dsp:txXfrm>
    </dsp:sp>
    <dsp:sp modelId="{86A62DD5-4A63-400D-9CCC-97B60BD4A742}">
      <dsp:nvSpPr>
        <dsp:cNvPr id="0" name=""/>
        <dsp:cNvSpPr/>
      </dsp:nvSpPr>
      <dsp:spPr>
        <a:xfrm rot="386553">
          <a:off x="2184241" y="832654"/>
          <a:ext cx="484957" cy="21796"/>
        </a:xfrm>
        <a:custGeom>
          <a:avLst/>
          <a:gdLst/>
          <a:ahLst/>
          <a:cxnLst/>
          <a:rect l="0" t="0" r="0" b="0"/>
          <a:pathLst>
            <a:path>
              <a:moveTo>
                <a:pt x="0" y="10898"/>
              </a:moveTo>
              <a:lnTo>
                <a:pt x="48495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414596" y="831428"/>
        <a:ext cx="24247" cy="24247"/>
      </dsp:txXfrm>
    </dsp:sp>
    <dsp:sp modelId="{CEEE8176-35D1-4192-9728-E16633BB788F}">
      <dsp:nvSpPr>
        <dsp:cNvPr id="0" name=""/>
        <dsp:cNvSpPr/>
      </dsp:nvSpPr>
      <dsp:spPr>
        <a:xfrm>
          <a:off x="2667667" y="632722"/>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10% missing values</a:t>
          </a:r>
          <a:endParaRPr lang="en-ZA" sz="1200" kern="1200" dirty="0"/>
        </a:p>
      </dsp:txBody>
      <dsp:txXfrm>
        <a:off x="2681611" y="646666"/>
        <a:ext cx="924266" cy="448189"/>
      </dsp:txXfrm>
    </dsp:sp>
    <dsp:sp modelId="{489275FA-36DF-49A6-9C08-B8E8744A6D56}">
      <dsp:nvSpPr>
        <dsp:cNvPr id="0" name=""/>
        <dsp:cNvSpPr/>
      </dsp:nvSpPr>
      <dsp:spPr>
        <a:xfrm rot="19457599">
          <a:off x="3575736" y="722990"/>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722162"/>
        <a:ext cx="23451" cy="23451"/>
      </dsp:txXfrm>
    </dsp:sp>
    <dsp:sp modelId="{D5BAAADF-3150-47B1-BBF5-2FFBFD86FCED}">
      <dsp:nvSpPr>
        <dsp:cNvPr id="0" name=""/>
        <dsp:cNvSpPr/>
      </dsp:nvSpPr>
      <dsp:spPr>
        <a:xfrm>
          <a:off x="4000683" y="358977"/>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372921"/>
        <a:ext cx="924266" cy="448189"/>
      </dsp:txXfrm>
    </dsp:sp>
    <dsp:sp modelId="{B4C65A40-9E2A-41DC-9BAC-254A833EBF26}">
      <dsp:nvSpPr>
        <dsp:cNvPr id="0" name=""/>
        <dsp:cNvSpPr/>
      </dsp:nvSpPr>
      <dsp:spPr>
        <a:xfrm rot="1945176">
          <a:off x="3584511" y="981323"/>
          <a:ext cx="453117" cy="21796"/>
        </a:xfrm>
        <a:custGeom>
          <a:avLst/>
          <a:gdLst/>
          <a:ahLst/>
          <a:cxnLst/>
          <a:rect l="0" t="0" r="0" b="0"/>
          <a:pathLst>
            <a:path>
              <a:moveTo>
                <a:pt x="0" y="10898"/>
              </a:moveTo>
              <a:lnTo>
                <a:pt x="45311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9742" y="980894"/>
        <a:ext cx="22655" cy="22655"/>
      </dsp:txXfrm>
    </dsp:sp>
    <dsp:sp modelId="{11E00BCE-51DB-4A00-A065-5BD7138A44DD}">
      <dsp:nvSpPr>
        <dsp:cNvPr id="0" name=""/>
        <dsp:cNvSpPr/>
      </dsp:nvSpPr>
      <dsp:spPr>
        <a:xfrm>
          <a:off x="4002318" y="875645"/>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6262" y="889589"/>
        <a:ext cx="924266" cy="448189"/>
      </dsp:txXfrm>
    </dsp:sp>
    <dsp:sp modelId="{E75DE5B3-0F75-45A9-A4AC-33BDF190805E}">
      <dsp:nvSpPr>
        <dsp:cNvPr id="0" name=""/>
        <dsp:cNvSpPr/>
      </dsp:nvSpPr>
      <dsp:spPr>
        <a:xfrm rot="4035218">
          <a:off x="1803557" y="1380143"/>
          <a:ext cx="1246325" cy="21796"/>
        </a:xfrm>
        <a:custGeom>
          <a:avLst/>
          <a:gdLst/>
          <a:ahLst/>
          <a:cxnLst/>
          <a:rect l="0" t="0" r="0" b="0"/>
          <a:pathLst>
            <a:path>
              <a:moveTo>
                <a:pt x="0" y="10898"/>
              </a:moveTo>
              <a:lnTo>
                <a:pt x="1246325"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395561" y="1359883"/>
        <a:ext cx="62316" cy="62316"/>
      </dsp:txXfrm>
    </dsp:sp>
    <dsp:sp modelId="{1011E41C-C8FA-4D0B-A0BF-5E8F7EFE30F6}">
      <dsp:nvSpPr>
        <dsp:cNvPr id="0" name=""/>
        <dsp:cNvSpPr/>
      </dsp:nvSpPr>
      <dsp:spPr>
        <a:xfrm>
          <a:off x="2667667" y="1727699"/>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40% missing values</a:t>
          </a:r>
          <a:endParaRPr lang="en-ZA" sz="1200" kern="1200" dirty="0"/>
        </a:p>
      </dsp:txBody>
      <dsp:txXfrm>
        <a:off x="2681611" y="1741643"/>
        <a:ext cx="924266" cy="448189"/>
      </dsp:txXfrm>
    </dsp:sp>
    <dsp:sp modelId="{FA8B4599-3A06-4087-A47C-01252F5134AA}">
      <dsp:nvSpPr>
        <dsp:cNvPr id="0" name=""/>
        <dsp:cNvSpPr/>
      </dsp:nvSpPr>
      <dsp:spPr>
        <a:xfrm rot="19457599">
          <a:off x="3575736" y="1817967"/>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1817140"/>
        <a:ext cx="23451" cy="23451"/>
      </dsp:txXfrm>
    </dsp:sp>
    <dsp:sp modelId="{F1D4DE00-DD38-423D-A61F-57CC7A686178}">
      <dsp:nvSpPr>
        <dsp:cNvPr id="0" name=""/>
        <dsp:cNvSpPr/>
      </dsp:nvSpPr>
      <dsp:spPr>
        <a:xfrm>
          <a:off x="4000683" y="1453955"/>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1467899"/>
        <a:ext cx="924266" cy="448189"/>
      </dsp:txXfrm>
    </dsp:sp>
    <dsp:sp modelId="{2E6CA308-8D40-4A42-853B-2FC7F54008FC}">
      <dsp:nvSpPr>
        <dsp:cNvPr id="0" name=""/>
        <dsp:cNvSpPr/>
      </dsp:nvSpPr>
      <dsp:spPr>
        <a:xfrm rot="1945176">
          <a:off x="3584511" y="2076301"/>
          <a:ext cx="453117" cy="21796"/>
        </a:xfrm>
        <a:custGeom>
          <a:avLst/>
          <a:gdLst/>
          <a:ahLst/>
          <a:cxnLst/>
          <a:rect l="0" t="0" r="0" b="0"/>
          <a:pathLst>
            <a:path>
              <a:moveTo>
                <a:pt x="0" y="10898"/>
              </a:moveTo>
              <a:lnTo>
                <a:pt x="45311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9742" y="2075872"/>
        <a:ext cx="22655" cy="22655"/>
      </dsp:txXfrm>
    </dsp:sp>
    <dsp:sp modelId="{62C0C9BA-4E7F-4F26-BA4E-6252A888F0B7}">
      <dsp:nvSpPr>
        <dsp:cNvPr id="0" name=""/>
        <dsp:cNvSpPr/>
      </dsp:nvSpPr>
      <dsp:spPr>
        <a:xfrm>
          <a:off x="4002318" y="1970623"/>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6262" y="1984567"/>
        <a:ext cx="924266" cy="448189"/>
      </dsp:txXfrm>
    </dsp:sp>
    <dsp:sp modelId="{CF6FE85F-78B4-4DEC-8957-5E2C57573F7D}">
      <dsp:nvSpPr>
        <dsp:cNvPr id="0" name=""/>
        <dsp:cNvSpPr/>
      </dsp:nvSpPr>
      <dsp:spPr>
        <a:xfrm rot="4672911">
          <a:off x="1278958" y="1927632"/>
          <a:ext cx="2295522" cy="21796"/>
        </a:xfrm>
        <a:custGeom>
          <a:avLst/>
          <a:gdLst/>
          <a:ahLst/>
          <a:cxnLst/>
          <a:rect l="0" t="0" r="0" b="0"/>
          <a:pathLst>
            <a:path>
              <a:moveTo>
                <a:pt x="0" y="10898"/>
              </a:moveTo>
              <a:lnTo>
                <a:pt x="229552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369331" y="1881142"/>
        <a:ext cx="114776" cy="114776"/>
      </dsp:txXfrm>
    </dsp:sp>
    <dsp:sp modelId="{8A24F98F-0497-46A2-A3E4-D879EA5B0C00}">
      <dsp:nvSpPr>
        <dsp:cNvPr id="0" name=""/>
        <dsp:cNvSpPr/>
      </dsp:nvSpPr>
      <dsp:spPr>
        <a:xfrm>
          <a:off x="2667667" y="2822677"/>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70% Missing Values</a:t>
          </a:r>
          <a:endParaRPr lang="en-ZA" sz="1200" kern="1200" dirty="0"/>
        </a:p>
      </dsp:txBody>
      <dsp:txXfrm>
        <a:off x="2681611" y="2836621"/>
        <a:ext cx="924266" cy="448189"/>
      </dsp:txXfrm>
    </dsp:sp>
    <dsp:sp modelId="{6DF180AF-E3DE-47A1-B975-7BB65FC18014}">
      <dsp:nvSpPr>
        <dsp:cNvPr id="0" name=""/>
        <dsp:cNvSpPr/>
      </dsp:nvSpPr>
      <dsp:spPr>
        <a:xfrm rot="19457599">
          <a:off x="3575736" y="2912945"/>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2912118"/>
        <a:ext cx="23451" cy="23451"/>
      </dsp:txXfrm>
    </dsp:sp>
    <dsp:sp modelId="{B01624F6-34D2-430A-9E5F-056048AD71E1}">
      <dsp:nvSpPr>
        <dsp:cNvPr id="0" name=""/>
        <dsp:cNvSpPr/>
      </dsp:nvSpPr>
      <dsp:spPr>
        <a:xfrm>
          <a:off x="4000683" y="2548933"/>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2562877"/>
        <a:ext cx="924266" cy="448189"/>
      </dsp:txXfrm>
    </dsp:sp>
    <dsp:sp modelId="{582B1624-CFB9-4155-A13D-733F41F870E1}">
      <dsp:nvSpPr>
        <dsp:cNvPr id="0" name=""/>
        <dsp:cNvSpPr/>
      </dsp:nvSpPr>
      <dsp:spPr>
        <a:xfrm rot="2142401">
          <a:off x="3575736" y="3186690"/>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3185862"/>
        <a:ext cx="23451" cy="23451"/>
      </dsp:txXfrm>
    </dsp:sp>
    <dsp:sp modelId="{866BAAEB-6849-4BBB-A062-081AD33532ED}">
      <dsp:nvSpPr>
        <dsp:cNvPr id="0" name=""/>
        <dsp:cNvSpPr/>
      </dsp:nvSpPr>
      <dsp:spPr>
        <a:xfrm>
          <a:off x="4000683" y="3096422"/>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4627" y="3110366"/>
        <a:ext cx="924266" cy="448189"/>
      </dsp:txXfrm>
    </dsp:sp>
    <dsp:sp modelId="{9CA8FB5C-50A7-4FAD-AF26-9EA0CCB2DA90}">
      <dsp:nvSpPr>
        <dsp:cNvPr id="0" name=""/>
        <dsp:cNvSpPr/>
      </dsp:nvSpPr>
      <dsp:spPr>
        <a:xfrm rot="4248906">
          <a:off x="649602" y="2656497"/>
          <a:ext cx="906149" cy="21796"/>
        </a:xfrm>
        <a:custGeom>
          <a:avLst/>
          <a:gdLst/>
          <a:ahLst/>
          <a:cxnLst/>
          <a:rect l="0" t="0" r="0" b="0"/>
          <a:pathLst>
            <a:path>
              <a:moveTo>
                <a:pt x="0" y="10898"/>
              </a:moveTo>
              <a:lnTo>
                <a:pt x="906149" y="1089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080023" y="2644741"/>
        <a:ext cx="45307" cy="45307"/>
      </dsp:txXfrm>
    </dsp:sp>
    <dsp:sp modelId="{C061E002-D3F6-4313-BA49-8614DA4609FF}">
      <dsp:nvSpPr>
        <dsp:cNvPr id="0" name=""/>
        <dsp:cNvSpPr/>
      </dsp:nvSpPr>
      <dsp:spPr>
        <a:xfrm>
          <a:off x="1251565" y="2857269"/>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 Test</a:t>
          </a:r>
          <a:endParaRPr lang="en-ZA" sz="1200" kern="1200" dirty="0"/>
        </a:p>
      </dsp:txBody>
      <dsp:txXfrm>
        <a:off x="1265509" y="2871213"/>
        <a:ext cx="924266" cy="4481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19/05/2024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19/05/2024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a:t>
            </a:r>
            <a:r>
              <a:rPr lang="en-ZA" b="0" i="0" dirty="0" err="1">
                <a:solidFill>
                  <a:srgbClr val="0D0D0D"/>
                </a:solidFill>
                <a:effectLst/>
                <a:latin typeface="Söhne"/>
              </a:rPr>
              <a:t>Lize,Keba</a:t>
            </a:r>
            <a:r>
              <a:rPr lang="en-ZA" b="0" i="0" dirty="0">
                <a:solidFill>
                  <a:srgbClr val="0D0D0D"/>
                </a:solidFill>
                <a:effectLst/>
                <a:latin typeface="Söhne"/>
              </a:rPr>
              <a:t> and Seral.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Good day, mt name is Isabel de Waal, and I will be discussing the results </a:t>
            </a:r>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Keba</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and </a:t>
            </a:r>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Sarel</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kern="100" spc="-10">
                <a:effectLst/>
                <a:latin typeface="Arial Narrow" panose="020B0604020202020204" pitchFamily="34" charset="0"/>
                <a:ea typeface="Aptos" panose="020B0004020202020204" pitchFamily="34" charset="0"/>
                <a:cs typeface="Times New Roman" panose="02020603050405020304" pitchFamily="18" charset="0"/>
              </a:rPr>
              <a:t>just explained </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in context </a:t>
            </a:r>
            <a:r>
              <a:rPr lang="en-US" sz="1800" kern="100" spc="-10">
                <a:effectLst/>
                <a:latin typeface="Arial Narrow" panose="020B0604020202020204" pitchFamily="34" charset="0"/>
                <a:ea typeface="Aptos" panose="020B0004020202020204" pitchFamily="34" charset="0"/>
                <a:cs typeface="Times New Roman" panose="02020603050405020304" pitchFamily="18" charset="0"/>
              </a:rPr>
              <a:t>to literature.</a:t>
            </a:r>
            <a:endParaRPr lang="en-US" sz="1800" kern="100" spc="-10" dirty="0">
              <a:effectLst/>
              <a:latin typeface="Arial Narrow" panose="020B0604020202020204" pitchFamily="34" charset="0"/>
              <a:ea typeface="Aptos" panose="020B0004020202020204" pitchFamily="34" charset="0"/>
              <a:cs typeface="Times New Roman" panose="02020603050405020304" pitchFamily="18" charset="0"/>
            </a:endParaRPr>
          </a:p>
          <a:p>
            <a:pPr algn="just"/>
            <a:endParaRPr lang="en-US" sz="1800" kern="100" spc="-10" dirty="0">
              <a:effectLst/>
              <a:latin typeface="Arial Narrow" panose="020B0604020202020204" pitchFamily="34" charset="0"/>
              <a:ea typeface="Aptos" panose="020B0004020202020204" pitchFamily="34" charset="0"/>
              <a:cs typeface="Times New Roman" panose="02020603050405020304" pitchFamily="18" charset="0"/>
            </a:endParaRPr>
          </a:p>
          <a:p>
            <a:pPr algn="just"/>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Farhangfar</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i="1" kern="100" spc="-10" dirty="0" err="1">
                <a:effectLst/>
                <a:latin typeface="Arial Narrow" panose="020B0604020202020204" pitchFamily="34" charset="0"/>
                <a:ea typeface="Aptos" panose="020B0004020202020204" pitchFamily="34" charset="0"/>
                <a:cs typeface="Times New Roman" panose="02020603050405020304" pitchFamily="18" charset="0"/>
              </a:rPr>
              <a:t>et.al</a:t>
            </a:r>
            <a:r>
              <a:rPr lang="en-US" sz="1800" i="1" kern="100" spc="-10" dirty="0">
                <a:effectLst/>
                <a:latin typeface="Arial Narrow" panose="020B0604020202020204" pitchFamily="34" charset="0"/>
                <a:ea typeface="Aptos" panose="020B0004020202020204" pitchFamily="34" charset="0"/>
                <a:cs typeface="Times New Roman" panose="02020603050405020304" pitchFamily="18" charset="0"/>
              </a:rPr>
              <a:t>.</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conducted a similar (albeit infinitely more complex) study [3]. In it they tested 6 different imputation methods with 6 different classification models using the aggregated scores of 15 datasets (of which the ‘Nursery” dataset used in this assignment was one). As their study was much more nuanced and they used a unique way to measure model performance, direct comparisons were tricky. What was clear from their study however was that different imputation methods worked better for some models than others, and that there was no ‘universally better’ imputation method. This was also observed during this study, and supporting our findings.  Of all the imputation methods in their study, the mean imputation performed the worst. For the k-NN model, we found similar results whereas we did not see this response in the classification tree model. This could simply be explained by the different methodologies used for calculating the performance. </a:t>
            </a:r>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Farhangfar</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i="1" kern="100" spc="-10" dirty="0" err="1">
                <a:effectLst/>
                <a:latin typeface="Arial Narrow" panose="020B0604020202020204" pitchFamily="34" charset="0"/>
                <a:ea typeface="Aptos" panose="020B0004020202020204" pitchFamily="34" charset="0"/>
                <a:cs typeface="Times New Roman" panose="02020603050405020304" pitchFamily="18" charset="0"/>
              </a:rPr>
              <a:t>et.al</a:t>
            </a:r>
            <a:r>
              <a:rPr lang="en-US" sz="1800" i="1"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measured their performance by calculating the classification error which was based on a zero-one loss [3]. </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rial Narrow" panose="020B0604020202020204" pitchFamily="34" charset="0"/>
                <a:ea typeface="Aptos" panose="020B0004020202020204" pitchFamily="34" charset="0"/>
                <a:cs typeface="Times New Roman" panose="02020603050405020304" pitchFamily="18" charset="0"/>
              </a:rPr>
              <a:t>In conclusion, the effectiveness of an imputation method is highly dependent on the type of model to be used. In this study it was found that the Naïve Bayes imputation suited the k-NN model better whereas the classification tree was more robust and the different imputation techniques performed about the same. In these cases, the simpler mean imputation would be recommended.</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a:p>
            <a:r>
              <a:rPr lang="en-GB" dirty="0"/>
              <a:t>These results </a:t>
            </a:r>
            <a:r>
              <a:rPr lang="en-GB" dirty="0" err="1"/>
              <a:t>alighn</a:t>
            </a:r>
            <a:r>
              <a:rPr lang="en-GB" dirty="0"/>
              <a:t> to what was found by </a:t>
            </a:r>
            <a:r>
              <a:rPr lang="en-GB" dirty="0" err="1"/>
              <a:t>Farhangfar</a:t>
            </a:r>
            <a:r>
              <a:rPr lang="en-GB" dirty="0"/>
              <a:t> et al.</a:t>
            </a:r>
          </a:p>
        </p:txBody>
      </p:sp>
      <p:sp>
        <p:nvSpPr>
          <p:cNvPr id="4" name="Slide Number Placeholder 3"/>
          <p:cNvSpPr>
            <a:spLocks noGrp="1"/>
          </p:cNvSpPr>
          <p:nvPr>
            <p:ph type="sldNum" sz="quarter" idx="5"/>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402391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We're excited to walk you through our presentation, covering the introduction, methodology, modelling, results &amp; discussion and the conclusion.</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ZA" b="0" i="0" dirty="0">
                <a:solidFill>
                  <a:srgbClr val="0D0D0D"/>
                </a:solidFill>
                <a:effectLst/>
                <a:latin typeface="Söhne"/>
              </a:rPr>
              <a:t>Missing data is a common challenge during data exploration and cleaning, often arising from integration errors or issues during data generation or collection. Handling missing values requires careful consideration, simply removing them risks losing valuable information and introducing bias. Imputation emerges as a promising solution, especially when a significant portion of the data is affected.</a:t>
            </a:r>
          </a:p>
          <a:p>
            <a:pPr algn="l"/>
            <a:r>
              <a:rPr lang="en-ZA" b="0" i="0" dirty="0">
                <a:solidFill>
                  <a:srgbClr val="0D0D0D"/>
                </a:solidFill>
                <a:effectLst/>
                <a:latin typeface="Söhne"/>
              </a:rPr>
              <a:t>This study investigates the impact of different imputation methods on classifier performance, focusing on mode imputation and Naïve Bayes classifier imputation. Using popular classifiers like k-Nearest Neighbours (k-NN) and decision trees, the study evaluates the effectiveness of these imputation techniques.</a:t>
            </a:r>
          </a:p>
          <a:p>
            <a:pPr algn="l"/>
            <a:r>
              <a:rPr lang="en-ZA" b="0" i="0" dirty="0">
                <a:solidFill>
                  <a:srgbClr val="0D0D0D"/>
                </a:solidFill>
                <a:effectLst/>
                <a:latin typeface="Söhne"/>
              </a:rPr>
              <a:t>The objective of the study is to evaluate the effectiveness of baseline imputation versus Naïve Bayes imputation on the performance of classification models. Additionally, we aim to assess the influence of the proportion of missing values on the effectiveness of the imputation method. This will be achieved by comparing the performance of two classification models trained on the control data and the imputed data, and then tested with unchanged data.</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am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Lize</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Mostert, and I will be explaining the process of how we introduced missing values to our dataset as well as the methods applied during the imputation of these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It is worth noting that during the initial data exploration, we did observe a skewed class distribution in the target feature. Following the data importation and exploration the dataset was then split into a 70:30 ratio of training to testing subsets.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to the categorical variables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Hi, I am Sarel Vermaak.</a:t>
            </a:r>
          </a:p>
          <a:p>
            <a:endParaRPr lang="en-US" sz="1800" dirty="0"/>
          </a:p>
          <a:p>
            <a:r>
              <a:rPr lang="en-US" sz="1800" dirty="0"/>
              <a:t>Now that we have a base dataset and datasets with induced and imputed missing values, we can validate the performance of the imputation techniques by running classification models on each dataset and comparing the performance of each dataset.</a:t>
            </a:r>
          </a:p>
          <a:p>
            <a:r>
              <a:rPr lang="en-US" sz="1800" dirty="0"/>
              <a:t>I will present a decision tree classifier that was used as the first validation model.</a:t>
            </a:r>
          </a:p>
          <a:p>
            <a:endParaRPr lang="en-US" sz="1800" dirty="0"/>
          </a:p>
          <a:p>
            <a:r>
              <a:rPr lang="en-US" sz="1800" dirty="0"/>
              <a:t>We used the base model before missing values were induced as a control. The base dataset was split into a test and train dataset, and these were used to determine the maximum tree depth hyperparameter for the decision tree. This was done by running the model for various tree depth values, measuring the weighted F1 score across prediction classes for the training and testing set. This metric is used as a measure of error in the model, and the optimal point is there the testing F1 score either stabilizes or decreases.</a:t>
            </a:r>
          </a:p>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The model with optimal hyperparameters was then trained across the various datasets, and the accuracy and weighted F1 scores were computed for each based on predictions made against the base test table.</a:t>
            </a:r>
          </a:p>
          <a:p>
            <a:r>
              <a:rPr lang="en-US" sz="1800" dirty="0"/>
              <a:t>In this process we calculated control metrics using the base training and testing set. This base value is then compared against the mode and Naïve Bayes imputation techniques at three different levels of missing values induced on the base dataset, 10%, 40%, and 70%.</a:t>
            </a:r>
          </a:p>
          <a:p>
            <a:endParaRPr lang="en-US" sz="1800" dirty="0"/>
          </a:p>
          <a:p>
            <a:r>
              <a:rPr lang="en-US" sz="1800" dirty="0"/>
              <a:t>From this we can see that the classification performance declines as the number of missing values increases as expected, and surprisingly enough the Naïve Bayes and Mode imputation techniques created datasets that performed very similarly at all levels.</a:t>
            </a:r>
          </a:p>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2213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77807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9198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5/19/2024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Lst>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41.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6.xml"/><Relationship Id="rId16" Type="http://schemas.openxmlformats.org/officeDocument/2006/relationships/image" Target="../media/image30.png"/><Relationship Id="rId1" Type="http://schemas.openxmlformats.org/officeDocument/2006/relationships/customXml" Target="../../customXml/item5.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0.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customXml" Target="../../customXml/item2.xml"/><Relationship Id="rId16" Type="http://schemas.openxmlformats.org/officeDocument/2006/relationships/image" Target="../media/image44.png"/><Relationship Id="rId1" Type="http://schemas.openxmlformats.org/officeDocument/2006/relationships/customXml" Target="../../customXml/item1.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slideLayout" Target="../slideLayouts/slideLayout40.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19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7" name="TextBox 6">
            <a:extLst>
              <a:ext uri="{FF2B5EF4-FFF2-40B4-BE49-F238E27FC236}">
                <a16:creationId xmlns:a16="http://schemas.microsoft.com/office/drawing/2014/main" id="{B980A37A-F24E-422A-BDF9-E6FCA4BE029A}"/>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Results &amp; Discussion   </a:t>
            </a:r>
          </a:p>
        </p:txBody>
      </p:sp>
      <p:pic>
        <p:nvPicPr>
          <p:cNvPr id="5" name="Picture 4">
            <a:extLst>
              <a:ext uri="{FF2B5EF4-FFF2-40B4-BE49-F238E27FC236}">
                <a16:creationId xmlns:a16="http://schemas.microsoft.com/office/drawing/2014/main" id="{932D6D3D-D73A-C387-436C-AB1E36311EFE}"/>
              </a:ext>
            </a:extLst>
          </p:cNvPr>
          <p:cNvPicPr>
            <a:picLocks noChangeAspect="1"/>
          </p:cNvPicPr>
          <p:nvPr/>
        </p:nvPicPr>
        <p:blipFill>
          <a:blip r:embed="rId3"/>
          <a:stretch>
            <a:fillRect/>
          </a:stretch>
        </p:blipFill>
        <p:spPr>
          <a:xfrm rot="20820533">
            <a:off x="1190446" y="2980707"/>
            <a:ext cx="4416725" cy="896584"/>
          </a:xfrm>
          <a:prstGeom prst="rect">
            <a:avLst/>
          </a:prstGeom>
        </p:spPr>
      </p:pic>
      <p:pic>
        <p:nvPicPr>
          <p:cNvPr id="6" name="Picture 5">
            <a:extLst>
              <a:ext uri="{FF2B5EF4-FFF2-40B4-BE49-F238E27FC236}">
                <a16:creationId xmlns:a16="http://schemas.microsoft.com/office/drawing/2014/main" id="{624C7E01-F82C-FA1C-9EB0-D470A8A1FD8F}"/>
              </a:ext>
            </a:extLst>
          </p:cNvPr>
          <p:cNvPicPr>
            <a:picLocks noChangeAspect="1"/>
          </p:cNvPicPr>
          <p:nvPr/>
        </p:nvPicPr>
        <p:blipFill>
          <a:blip r:embed="rId4"/>
          <a:stretch>
            <a:fillRect/>
          </a:stretch>
        </p:blipFill>
        <p:spPr>
          <a:xfrm rot="390006">
            <a:off x="5857857" y="2227812"/>
            <a:ext cx="4788283" cy="1781274"/>
          </a:xfrm>
          <a:prstGeom prst="rect">
            <a:avLst/>
          </a:prstGeom>
        </p:spPr>
      </p:pic>
      <p:pic>
        <p:nvPicPr>
          <p:cNvPr id="8" name="Graphic 7" descr="Scales of justice outline">
            <a:extLst>
              <a:ext uri="{FF2B5EF4-FFF2-40B4-BE49-F238E27FC236}">
                <a16:creationId xmlns:a16="http://schemas.microsoft.com/office/drawing/2014/main" id="{7D985465-300E-B603-552C-38D69BE2BE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0834" y="-342181"/>
            <a:ext cx="7542362" cy="7542362"/>
          </a:xfrm>
          <a:prstGeom prst="rect">
            <a:avLst/>
          </a:prstGeom>
        </p:spPr>
      </p:pic>
    </p:spTree>
    <p:extLst>
      <p:ext uri="{BB962C8B-B14F-4D97-AF65-F5344CB8AC3E}">
        <p14:creationId xmlns:p14="http://schemas.microsoft.com/office/powerpoint/2010/main" val="349140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Conclusion   </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AC994F7-343F-733C-29E3-AAA3EDC27FCA}"/>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3962"/>
          <a:stretch/>
        </p:blipFill>
        <p:spPr>
          <a:xfrm>
            <a:off x="2908539" y="1330436"/>
            <a:ext cx="6035463" cy="5192776"/>
          </a:xfrm>
          <a:prstGeom prst="rect">
            <a:avLst/>
          </a:prstGeom>
        </p:spPr>
      </p:pic>
    </p:spTree>
    <p:extLst>
      <p:ext uri="{BB962C8B-B14F-4D97-AF65-F5344CB8AC3E}">
        <p14:creationId xmlns:p14="http://schemas.microsoft.com/office/powerpoint/2010/main" val="37043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7F2166D6-BE49-4602-A105-0E0E261C1403}"/>
              </a:ext>
            </a:extLst>
          </p:cNvPr>
          <p:cNvSpPr txBox="1"/>
          <p:nvPr/>
        </p:nvSpPr>
        <p:spPr>
          <a:xfrm>
            <a:off x="7532188" y="4644060"/>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861466" y="4623012"/>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78670" y="3351431"/>
            <a:ext cx="580211"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07581" y="325793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51742" y="3361843"/>
            <a:ext cx="878680" cy="809513"/>
          </a:xfrm>
          <a:prstGeom prst="rect">
            <a:avLst/>
          </a:prstGeom>
        </p:spPr>
      </p:pic>
      <p:sp>
        <p:nvSpPr>
          <p:cNvPr id="43" name="TextBox 42">
            <a:extLst>
              <a:ext uri="{FF2B5EF4-FFF2-40B4-BE49-F238E27FC236}">
                <a16:creationId xmlns:a16="http://schemas.microsoft.com/office/drawing/2014/main" id="{18B3EF5F-B70A-24C8-861E-59E55C902925}"/>
              </a:ext>
            </a:extLst>
          </p:cNvPr>
          <p:cNvSpPr txBox="1"/>
          <p:nvPr/>
        </p:nvSpPr>
        <p:spPr>
          <a:xfrm>
            <a:off x="5663852" y="4623012"/>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Modelling</a:t>
            </a:r>
          </a:p>
        </p:txBody>
      </p:sp>
    </p:spTree>
    <p:custDataLst>
      <p:custData r:id="rId1"/>
      <p:custData r:id="rId2"/>
      <p:tags r:id="rId3"/>
    </p:custDataLst>
    <p:extLst>
      <p:ext uri="{BB962C8B-B14F-4D97-AF65-F5344CB8AC3E}">
        <p14:creationId xmlns:p14="http://schemas.microsoft.com/office/powerpoint/2010/main" val="205064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534503" y="1403396"/>
            <a:ext cx="5898195" cy="4377545"/>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"Missing data is a common challenge during data exploration and cleaning, often arising from integration errors or issues during data generation or collection. Handling missing values requires careful consideration, as simply removing them risks losing valuable information and introducing bias. Imputation emerges as a promising solution, especially when a significant portion of the data is affected.</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This study investigates the impact of different imputation methods on classifier performance, focusing on mode imputation and Naïve Bayes classifier imputation. Using popular classifiers like K-nearest-neighbours and decision trees, the study evaluates the effectiveness of these imputation techniques.</a:t>
            </a:r>
          </a:p>
          <a:p>
            <a:pPr marL="252095" algn="just">
              <a:lnSpc>
                <a:spcPct val="150000"/>
              </a:lnSpc>
            </a:pPr>
            <a:r>
              <a:rPr lang="en-ZA" sz="1100" b="1" kern="100" dirty="0">
                <a:effectLst/>
                <a:latin typeface="Arial" panose="020B0604020202020204" pitchFamily="34" charset="0"/>
                <a:ea typeface="Aptos" panose="020B0004020202020204" pitchFamily="34" charset="0"/>
                <a:cs typeface="Times New Roman" panose="02020603050405020304" pitchFamily="18" charset="0"/>
              </a:rPr>
              <a:t>Objectives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Task A: The objective was to evaluate the effectiveness of a baseline imputation versus that of a Naïve Bayes imputation on the performance of classification models. For this study we also decided to look at the influence of the proportion of missing values on the effectiveness of the imputation method. This will be done by comparing the performance of two classification models who have been trained on the control data and the imputed data and then tested with unchanged data.</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369492" y="1195170"/>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6940947" y="1857201"/>
            <a:ext cx="1366676" cy="14904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208502" y="4472189"/>
            <a:ext cx="871385" cy="153023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409311" y="4949099"/>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639318" y="1207364"/>
            <a:ext cx="31338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2" name="Rectangle 71">
            <a:extLst>
              <a:ext uri="{FF2B5EF4-FFF2-40B4-BE49-F238E27FC236}">
                <a16:creationId xmlns:a16="http://schemas.microsoft.com/office/drawing/2014/main" id="{A12D5440-F5D9-750C-C294-0220C8A05500}"/>
              </a:ext>
            </a:extLst>
          </p:cNvPr>
          <p:cNvSpPr/>
          <p:nvPr/>
        </p:nvSpPr>
        <p:spPr>
          <a:xfrm>
            <a:off x="672133" y="4949099"/>
            <a:ext cx="3101075"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3865824" y="1838647"/>
            <a:ext cx="1354482" cy="153971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107373" y="4467449"/>
            <a:ext cx="871385" cy="15397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295" y="1720984"/>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2133" y="5358450"/>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447602" y="5341110"/>
            <a:ext cx="640048" cy="618910"/>
          </a:xfrm>
          <a:prstGeom prst="rect">
            <a:avLst/>
          </a:prstGeom>
        </p:spPr>
      </p:pic>
      <p:sp>
        <p:nvSpPr>
          <p:cNvPr id="126" name="TextBox 125">
            <a:extLst>
              <a:ext uri="{FF2B5EF4-FFF2-40B4-BE49-F238E27FC236}">
                <a16:creationId xmlns:a16="http://schemas.microsoft.com/office/drawing/2014/main" id="{854B62FB-2998-DF44-F258-ED8C1F554C09}"/>
              </a:ext>
            </a:extLst>
          </p:cNvPr>
          <p:cNvSpPr txBox="1"/>
          <p:nvPr/>
        </p:nvSpPr>
        <p:spPr>
          <a:xfrm>
            <a:off x="9011846" y="1208615"/>
            <a:ext cx="2580654" cy="123110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Imputation Approach</a:t>
            </a:r>
          </a:p>
          <a:p>
            <a:r>
              <a:rPr lang="en-ZA" sz="1050" dirty="0">
                <a:latin typeface="Arial" panose="020B0604020202020204" pitchFamily="34" charset="0"/>
                <a:cs typeface="Arial" panose="020B0604020202020204" pitchFamily="34" charset="0"/>
              </a:rPr>
              <a:t>Our study employed mode imputation for categorical  features, serving as a reference for comparison. Additionally, we leveraged the Naïve Bayes imputation technique to impute missing categorical features feature .</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243406" y="1292628"/>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Data Selection</a:t>
            </a:r>
          </a:p>
          <a:p>
            <a:r>
              <a:rPr lang="en-ZA" sz="1100" dirty="0">
                <a:latin typeface="Arial" panose="020B0604020202020204" pitchFamily="34" charset="0"/>
                <a:cs typeface="Arial" panose="020B0604020202020204" pitchFamily="34" charset="0"/>
              </a:rPr>
              <a:t>A dataset with documented research on handling missing feature values was selected. The nursery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265517" y="5142733"/>
            <a:ext cx="2380305" cy="1015663"/>
          </a:xfrm>
          <a:prstGeom prst="rect">
            <a:avLst/>
          </a:prstGeom>
          <a:noFill/>
        </p:spPr>
        <p:txBody>
          <a:bodyPr wrap="square" rtlCol="0">
            <a:spAutoFit/>
          </a:bodyPr>
          <a:lstStyle/>
          <a:p>
            <a:r>
              <a:rPr lang="en-ZA" sz="1000" b="1" dirty="0">
                <a:latin typeface="Arial" panose="020B0604020202020204" pitchFamily="34" charset="0"/>
                <a:cs typeface="Arial" panose="020B0604020202020204" pitchFamily="34" charset="0"/>
              </a:rPr>
              <a:t>Data Preprocessing</a:t>
            </a:r>
          </a:p>
          <a:p>
            <a:r>
              <a:rPr lang="en-ZA" sz="1000" dirty="0">
                <a:latin typeface="Arial" panose="020B0604020202020204" pitchFamily="34" charset="0"/>
                <a:cs typeface="Arial" panose="020B0604020202020204" pitchFamily="34" charset="0"/>
              </a:rPr>
              <a:t>The data was split into a 30:70 test: train split. Additionally, three copies of the training subset were generated and induced with missing values at varying proportions (10%, 40%, and 70%). </a:t>
            </a:r>
          </a:p>
        </p:txBody>
      </p:sp>
      <p:sp>
        <p:nvSpPr>
          <p:cNvPr id="153" name="Rectangle 152">
            <a:extLst>
              <a:ext uri="{FF2B5EF4-FFF2-40B4-BE49-F238E27FC236}">
                <a16:creationId xmlns:a16="http://schemas.microsoft.com/office/drawing/2014/main" id="{A0777BDC-4032-010F-B8F0-4703A592F931}"/>
              </a:ext>
            </a:extLst>
          </p:cNvPr>
          <p:cNvSpPr/>
          <p:nvPr/>
        </p:nvSpPr>
        <p:spPr>
          <a:xfrm>
            <a:off x="639320" y="3069336"/>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4" name="TextBox 153">
            <a:extLst>
              <a:ext uri="{FF2B5EF4-FFF2-40B4-BE49-F238E27FC236}">
                <a16:creationId xmlns:a16="http://schemas.microsoft.com/office/drawing/2014/main" id="{858FBFD6-CAE4-A53A-D01C-3DDCC15A38E4}"/>
              </a:ext>
            </a:extLst>
          </p:cNvPr>
          <p:cNvSpPr txBox="1"/>
          <p:nvPr/>
        </p:nvSpPr>
        <p:spPr>
          <a:xfrm>
            <a:off x="1243405" y="3127923"/>
            <a:ext cx="2369601" cy="1231106"/>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Data Exploration </a:t>
            </a:r>
          </a:p>
          <a:p>
            <a:r>
              <a:rPr lang="en-ZA" sz="1050" dirty="0">
                <a:latin typeface="Arial" panose="020B0604020202020204" pitchFamily="34" charset="0"/>
                <a:cs typeface="Arial" panose="020B0604020202020204" pitchFamily="34" charset="0"/>
              </a:rPr>
              <a:t>The nursery dataset was explored to gain an understanding of its structure, variables, and content. Upon review it was observed that they was a </a:t>
            </a:r>
            <a:r>
              <a:rPr lang="en-ZA" sz="1050">
                <a:latin typeface="Arial" panose="020B0604020202020204" pitchFamily="34" charset="0"/>
                <a:cs typeface="Arial" panose="020B0604020202020204" pitchFamily="34" charset="0"/>
              </a:rPr>
              <a:t>skewed distribution </a:t>
            </a:r>
            <a:r>
              <a:rPr lang="en-ZA" sz="1050" dirty="0">
                <a:latin typeface="Arial" panose="020B0604020202020204" pitchFamily="34" charset="0"/>
                <a:cs typeface="Arial" panose="020B0604020202020204" pitchFamily="34" charset="0"/>
              </a:rPr>
              <a:t>of the target feature.</a:t>
            </a:r>
          </a:p>
        </p:txBody>
      </p:sp>
      <p:cxnSp>
        <p:nvCxnSpPr>
          <p:cNvPr id="159" name="Straight Arrow Connector 158">
            <a:extLst>
              <a:ext uri="{FF2B5EF4-FFF2-40B4-BE49-F238E27FC236}">
                <a16:creationId xmlns:a16="http://schemas.microsoft.com/office/drawing/2014/main" id="{CC9A6A78-5209-D23F-818E-29D95044BBBC}"/>
              </a:ext>
            </a:extLst>
          </p:cNvPr>
          <p:cNvCxnSpPr>
            <a:stCxn id="11" idx="2"/>
          </p:cNvCxnSpPr>
          <p:nvPr/>
        </p:nvCxnSpPr>
        <p:spPr>
          <a:xfrm flipH="1">
            <a:off x="3773207" y="4043680"/>
            <a:ext cx="1215353" cy="732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82F5CA9-8C3E-59C5-51B6-EE46BAEC9265}"/>
              </a:ext>
            </a:extLst>
          </p:cNvPr>
          <p:cNvSpPr/>
          <p:nvPr/>
        </p:nvSpPr>
        <p:spPr>
          <a:xfrm>
            <a:off x="8409312" y="3199085"/>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1" name="TextBox 160">
            <a:extLst>
              <a:ext uri="{FF2B5EF4-FFF2-40B4-BE49-F238E27FC236}">
                <a16:creationId xmlns:a16="http://schemas.microsoft.com/office/drawing/2014/main" id="{B13AF4DB-76AA-A8BB-93CC-F98B90616A4C}"/>
              </a:ext>
            </a:extLst>
          </p:cNvPr>
          <p:cNvSpPr txBox="1"/>
          <p:nvPr/>
        </p:nvSpPr>
        <p:spPr>
          <a:xfrm>
            <a:off x="9275547" y="4943680"/>
            <a:ext cx="2230152" cy="1277273"/>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Visualization</a:t>
            </a:r>
          </a:p>
          <a:p>
            <a:r>
              <a:rPr lang="en-ZA" sz="1100" dirty="0">
                <a:latin typeface="Arial" panose="020B0604020202020204" pitchFamily="34" charset="0"/>
                <a:cs typeface="Arial" panose="020B0604020202020204" pitchFamily="34" charset="0"/>
              </a:rPr>
              <a:t>Line plots and bar graphs were crafted to vividly illustrate the performance disparity between the two models when trained with data imputed using distinct methods.</a:t>
            </a:r>
          </a:p>
        </p:txBody>
      </p:sp>
      <p:cxnSp>
        <p:nvCxnSpPr>
          <p:cNvPr id="164" name="Straight Arrow Connector 163">
            <a:extLst>
              <a:ext uri="{FF2B5EF4-FFF2-40B4-BE49-F238E27FC236}">
                <a16:creationId xmlns:a16="http://schemas.microsoft.com/office/drawing/2014/main" id="{64EB953C-31CF-2149-63C9-3AA8E7432266}"/>
              </a:ext>
            </a:extLst>
          </p:cNvPr>
          <p:cNvCxnSpPr>
            <a:stCxn id="11" idx="6"/>
          </p:cNvCxnSpPr>
          <p:nvPr/>
        </p:nvCxnSpPr>
        <p:spPr>
          <a:xfrm>
            <a:off x="7203440" y="4043680"/>
            <a:ext cx="1244162"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D418CBD2-C28A-34C3-C785-DBD94F5900A2}"/>
              </a:ext>
            </a:extLst>
          </p:cNvPr>
          <p:cNvSpPr txBox="1"/>
          <p:nvPr/>
        </p:nvSpPr>
        <p:spPr>
          <a:xfrm>
            <a:off x="9127471" y="3324678"/>
            <a:ext cx="2504850" cy="110799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F1-score.</a:t>
            </a:r>
          </a:p>
        </p:txBody>
      </p:sp>
      <p:pic>
        <p:nvPicPr>
          <p:cNvPr id="170" name="Graphic 169" descr="Internet Of Things outline">
            <a:extLst>
              <a:ext uri="{FF2B5EF4-FFF2-40B4-BE49-F238E27FC236}">
                <a16:creationId xmlns:a16="http://schemas.microsoft.com/office/drawing/2014/main" id="{74151482-BD73-D9CE-F43D-398667D63B9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08129" y="1660724"/>
            <a:ext cx="622013" cy="625276"/>
          </a:xfrm>
          <a:prstGeom prst="rect">
            <a:avLst/>
          </a:prstGeom>
        </p:spPr>
      </p:pic>
      <p:pic>
        <p:nvPicPr>
          <p:cNvPr id="172" name="Graphic 171" descr="Database outline">
            <a:extLst>
              <a:ext uri="{FF2B5EF4-FFF2-40B4-BE49-F238E27FC236}">
                <a16:creationId xmlns:a16="http://schemas.microsoft.com/office/drawing/2014/main" id="{18A8B718-845F-72B6-C1CC-427E0AF033E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2132" y="3529558"/>
            <a:ext cx="571273" cy="656205"/>
          </a:xfrm>
          <a:prstGeom prst="rect">
            <a:avLst/>
          </a:prstGeom>
        </p:spPr>
      </p:pic>
      <p:sp>
        <p:nvSpPr>
          <p:cNvPr id="9" name="TextBox 8">
            <a:extLst>
              <a:ext uri="{FF2B5EF4-FFF2-40B4-BE49-F238E27FC236}">
                <a16:creationId xmlns:a16="http://schemas.microsoft.com/office/drawing/2014/main" id="{28A854AE-57D5-879E-B3EF-647CB5F44BDC}"/>
              </a:ext>
            </a:extLst>
          </p:cNvPr>
          <p:cNvSpPr txBox="1"/>
          <p:nvPr/>
        </p:nvSpPr>
        <p:spPr>
          <a:xfrm>
            <a:off x="569989" y="1164501"/>
            <a:ext cx="546032" cy="369332"/>
          </a:xfrm>
          <a:prstGeom prst="rect">
            <a:avLst/>
          </a:prstGeom>
          <a:noFill/>
        </p:spPr>
        <p:txBody>
          <a:bodyPr wrap="square" rtlCol="0">
            <a:spAutoFit/>
          </a:bodyPr>
          <a:lstStyle/>
          <a:p>
            <a:r>
              <a:rPr lang="en-ZA" dirty="0">
                <a:solidFill>
                  <a:srgbClr val="002060"/>
                </a:solidFill>
              </a:rPr>
              <a:t>1</a:t>
            </a:r>
          </a:p>
        </p:txBody>
      </p:sp>
      <p:sp>
        <p:nvSpPr>
          <p:cNvPr id="10" name="TextBox 9">
            <a:extLst>
              <a:ext uri="{FF2B5EF4-FFF2-40B4-BE49-F238E27FC236}">
                <a16:creationId xmlns:a16="http://schemas.microsoft.com/office/drawing/2014/main" id="{25819BF8-C392-04EB-62D8-44C9D7C42ACF}"/>
              </a:ext>
            </a:extLst>
          </p:cNvPr>
          <p:cNvSpPr txBox="1"/>
          <p:nvPr/>
        </p:nvSpPr>
        <p:spPr>
          <a:xfrm>
            <a:off x="672132" y="4943680"/>
            <a:ext cx="546032" cy="369332"/>
          </a:xfrm>
          <a:prstGeom prst="rect">
            <a:avLst/>
          </a:prstGeom>
          <a:noFill/>
        </p:spPr>
        <p:txBody>
          <a:bodyPr wrap="square" rtlCol="0">
            <a:spAutoFit/>
          </a:bodyPr>
          <a:lstStyle/>
          <a:p>
            <a:r>
              <a:rPr lang="en-ZA" dirty="0">
                <a:solidFill>
                  <a:srgbClr val="002060"/>
                </a:solidFill>
              </a:rPr>
              <a:t>3</a:t>
            </a:r>
          </a:p>
        </p:txBody>
      </p:sp>
      <p:sp>
        <p:nvSpPr>
          <p:cNvPr id="12" name="TextBox 11">
            <a:extLst>
              <a:ext uri="{FF2B5EF4-FFF2-40B4-BE49-F238E27FC236}">
                <a16:creationId xmlns:a16="http://schemas.microsoft.com/office/drawing/2014/main" id="{12A54F3C-69EE-5524-EC61-7F68DCB9A6F2}"/>
              </a:ext>
            </a:extLst>
          </p:cNvPr>
          <p:cNvSpPr txBox="1"/>
          <p:nvPr/>
        </p:nvSpPr>
        <p:spPr>
          <a:xfrm>
            <a:off x="645730" y="3052368"/>
            <a:ext cx="546032" cy="369332"/>
          </a:xfrm>
          <a:prstGeom prst="rect">
            <a:avLst/>
          </a:prstGeom>
          <a:noFill/>
        </p:spPr>
        <p:txBody>
          <a:bodyPr wrap="square" rtlCol="0">
            <a:spAutoFit/>
          </a:bodyPr>
          <a:lstStyle/>
          <a:p>
            <a:r>
              <a:rPr lang="en-ZA" dirty="0">
                <a:solidFill>
                  <a:srgbClr val="002060"/>
                </a:solidFill>
              </a:rPr>
              <a:t>2</a:t>
            </a:r>
          </a:p>
        </p:txBody>
      </p:sp>
      <p:sp>
        <p:nvSpPr>
          <p:cNvPr id="13" name="TextBox 12">
            <a:extLst>
              <a:ext uri="{FF2B5EF4-FFF2-40B4-BE49-F238E27FC236}">
                <a16:creationId xmlns:a16="http://schemas.microsoft.com/office/drawing/2014/main" id="{3C4C3D00-5B5F-867F-7A52-BD25C8F0A3FC}"/>
              </a:ext>
            </a:extLst>
          </p:cNvPr>
          <p:cNvSpPr txBox="1"/>
          <p:nvPr/>
        </p:nvSpPr>
        <p:spPr>
          <a:xfrm>
            <a:off x="8369492" y="1225022"/>
            <a:ext cx="546032" cy="369332"/>
          </a:xfrm>
          <a:prstGeom prst="rect">
            <a:avLst/>
          </a:prstGeom>
          <a:noFill/>
        </p:spPr>
        <p:txBody>
          <a:bodyPr wrap="square" rtlCol="0">
            <a:spAutoFit/>
          </a:bodyPr>
          <a:lstStyle/>
          <a:p>
            <a:r>
              <a:rPr lang="en-ZA" dirty="0">
                <a:solidFill>
                  <a:srgbClr val="002060"/>
                </a:solidFill>
              </a:rPr>
              <a:t>4</a:t>
            </a:r>
          </a:p>
        </p:txBody>
      </p:sp>
      <p:sp>
        <p:nvSpPr>
          <p:cNvPr id="14" name="TextBox 13">
            <a:extLst>
              <a:ext uri="{FF2B5EF4-FFF2-40B4-BE49-F238E27FC236}">
                <a16:creationId xmlns:a16="http://schemas.microsoft.com/office/drawing/2014/main" id="{0E7D5D5A-4AC3-5FEE-C1B0-1F26DA289C11}"/>
              </a:ext>
            </a:extLst>
          </p:cNvPr>
          <p:cNvSpPr txBox="1"/>
          <p:nvPr/>
        </p:nvSpPr>
        <p:spPr>
          <a:xfrm>
            <a:off x="8400928" y="4943680"/>
            <a:ext cx="546032" cy="369332"/>
          </a:xfrm>
          <a:prstGeom prst="rect">
            <a:avLst/>
          </a:prstGeom>
          <a:noFill/>
        </p:spPr>
        <p:txBody>
          <a:bodyPr wrap="square" rtlCol="0">
            <a:spAutoFit/>
          </a:bodyPr>
          <a:lstStyle/>
          <a:p>
            <a:r>
              <a:rPr lang="en-ZA" dirty="0">
                <a:solidFill>
                  <a:srgbClr val="002060"/>
                </a:solidFill>
              </a:rPr>
              <a:t>6</a:t>
            </a:r>
          </a:p>
        </p:txBody>
      </p:sp>
      <p:sp>
        <p:nvSpPr>
          <p:cNvPr id="15" name="TextBox 14">
            <a:extLst>
              <a:ext uri="{FF2B5EF4-FFF2-40B4-BE49-F238E27FC236}">
                <a16:creationId xmlns:a16="http://schemas.microsoft.com/office/drawing/2014/main" id="{78896393-4D96-B53E-7F00-2219282E10A6}"/>
              </a:ext>
            </a:extLst>
          </p:cNvPr>
          <p:cNvSpPr txBox="1"/>
          <p:nvPr/>
        </p:nvSpPr>
        <p:spPr>
          <a:xfrm>
            <a:off x="8418948" y="3212065"/>
            <a:ext cx="546032" cy="369332"/>
          </a:xfrm>
          <a:prstGeom prst="rect">
            <a:avLst/>
          </a:prstGeom>
          <a:noFill/>
        </p:spPr>
        <p:txBody>
          <a:bodyPr wrap="square" rtlCol="0">
            <a:spAutoFit/>
          </a:bodyPr>
          <a:lstStyle/>
          <a:p>
            <a:r>
              <a:rPr lang="en-ZA" dirty="0">
                <a:solidFill>
                  <a:srgbClr val="002060"/>
                </a:solidFill>
              </a:rPr>
              <a:t>5</a:t>
            </a:r>
          </a:p>
        </p:txBody>
      </p:sp>
      <p:pic>
        <p:nvPicPr>
          <p:cNvPr id="5" name="Graphic 4" descr="Scatterplot outline">
            <a:extLst>
              <a:ext uri="{FF2B5EF4-FFF2-40B4-BE49-F238E27FC236}">
                <a16:creationId xmlns:a16="http://schemas.microsoft.com/office/drawing/2014/main" id="{B2C1E962-B19C-033A-B0D6-A5490E3BF01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394655" y="3841320"/>
            <a:ext cx="648959" cy="634169"/>
          </a:xfrm>
          <a:prstGeom prst="rect">
            <a:avLst/>
          </a:prstGeom>
        </p:spPr>
      </p:pic>
    </p:spTree>
    <p:custDataLst>
      <p:custData r:id="rId1"/>
      <p:custData r:id="rId2"/>
      <p:tags r:id="rId3"/>
    </p:custDataLst>
    <p:extLst>
      <p:ext uri="{BB962C8B-B14F-4D97-AF65-F5344CB8AC3E}">
        <p14:creationId xmlns:p14="http://schemas.microsoft.com/office/powerpoint/2010/main" val="17396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graphicFrame>
        <p:nvGraphicFramePr>
          <p:cNvPr id="2" name="Diagram 1">
            <a:extLst>
              <a:ext uri="{FF2B5EF4-FFF2-40B4-BE49-F238E27FC236}">
                <a16:creationId xmlns:a16="http://schemas.microsoft.com/office/drawing/2014/main" id="{9C21484B-305E-B44F-A5F9-88506AC1923F}"/>
              </a:ext>
            </a:extLst>
          </p:cNvPr>
          <p:cNvGraphicFramePr/>
          <p:nvPr>
            <p:extLst>
              <p:ext uri="{D42A27DB-BD31-4B8C-83A1-F6EECF244321}">
                <p14:modId xmlns:p14="http://schemas.microsoft.com/office/powerpoint/2010/main" val="1348530647"/>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14BD874C-7497-E7CC-3F7D-DF2383B88EBA}"/>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329084" y="1722836"/>
            <a:ext cx="5400000" cy="4156702"/>
          </a:xfrm>
          <a:prstGeom prst="rect">
            <a:avLst/>
          </a:prstGeom>
        </p:spPr>
      </p:pic>
    </p:spTree>
    <p:extLst>
      <p:ext uri="{BB962C8B-B14F-4D97-AF65-F5344CB8AC3E}">
        <p14:creationId xmlns:p14="http://schemas.microsoft.com/office/powerpoint/2010/main" val="237505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graphicFrame>
        <p:nvGraphicFramePr>
          <p:cNvPr id="4" name="Diagram 3">
            <a:extLst>
              <a:ext uri="{FF2B5EF4-FFF2-40B4-BE49-F238E27FC236}">
                <a16:creationId xmlns:a16="http://schemas.microsoft.com/office/drawing/2014/main" id="{60BE6FAC-52C5-E13A-95B0-DE0DB4788819}"/>
              </a:ext>
            </a:extLst>
          </p:cNvPr>
          <p:cNvGraphicFramePr/>
          <p:nvPr>
            <p:extLst>
              <p:ext uri="{D42A27DB-BD31-4B8C-83A1-F6EECF244321}">
                <p14:modId xmlns:p14="http://schemas.microsoft.com/office/powerpoint/2010/main" val="4078750648"/>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DEECB8A-29A8-6010-1935-296B31F4D622}"/>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176686" y="1188410"/>
            <a:ext cx="5695797" cy="2621590"/>
          </a:xfrm>
          <a:prstGeom prst="rect">
            <a:avLst/>
          </a:prstGeom>
        </p:spPr>
      </p:pic>
      <p:pic>
        <p:nvPicPr>
          <p:cNvPr id="6" name="Picture 5">
            <a:extLst>
              <a:ext uri="{FF2B5EF4-FFF2-40B4-BE49-F238E27FC236}">
                <a16:creationId xmlns:a16="http://schemas.microsoft.com/office/drawing/2014/main" id="{29FEA798-EB5B-49B1-705A-13D55CD34E0B}"/>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153755" y="3801187"/>
            <a:ext cx="5741657" cy="2621589"/>
          </a:xfrm>
          <a:prstGeom prst="rect">
            <a:avLst/>
          </a:prstGeom>
        </p:spPr>
      </p:pic>
    </p:spTree>
    <p:extLst>
      <p:ext uri="{BB962C8B-B14F-4D97-AF65-F5344CB8AC3E}">
        <p14:creationId xmlns:p14="http://schemas.microsoft.com/office/powerpoint/2010/main" val="390858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pic>
        <p:nvPicPr>
          <p:cNvPr id="7" name="Graphic 6" descr="Sad face outline outline">
            <a:extLst>
              <a:ext uri="{FF2B5EF4-FFF2-40B4-BE49-F238E27FC236}">
                <a16:creationId xmlns:a16="http://schemas.microsoft.com/office/drawing/2014/main" id="{4FF55242-9A83-B39F-19E7-FE18497EB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5200" y="4851400"/>
            <a:ext cx="914400" cy="914400"/>
          </a:xfrm>
          <a:prstGeom prst="rect">
            <a:avLst/>
          </a:prstGeom>
        </p:spPr>
      </p:pic>
      <p:pic>
        <p:nvPicPr>
          <p:cNvPr id="9" name="Graphic 8" descr="Smiling face outline outline">
            <a:extLst>
              <a:ext uri="{FF2B5EF4-FFF2-40B4-BE49-F238E27FC236}">
                <a16:creationId xmlns:a16="http://schemas.microsoft.com/office/drawing/2014/main" id="{CDC021C6-A94B-9613-230D-36DA8751C8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00" y="3264638"/>
            <a:ext cx="914400" cy="914400"/>
          </a:xfrm>
          <a:prstGeom prst="rect">
            <a:avLst/>
          </a:prstGeom>
        </p:spPr>
      </p:pic>
      <p:pic>
        <p:nvPicPr>
          <p:cNvPr id="11" name="Graphic 10" descr="Clipboard outline">
            <a:extLst>
              <a:ext uri="{FF2B5EF4-FFF2-40B4-BE49-F238E27FC236}">
                <a16:creationId xmlns:a16="http://schemas.microsoft.com/office/drawing/2014/main" id="{51C5A62E-94BA-D30D-73D2-E2E8D75128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200" y="1677876"/>
            <a:ext cx="914400" cy="914400"/>
          </a:xfrm>
          <a:prstGeom prst="rect">
            <a:avLst/>
          </a:prstGeom>
        </p:spPr>
      </p:pic>
      <p:cxnSp>
        <p:nvCxnSpPr>
          <p:cNvPr id="12" name="Straight Connector 11">
            <a:extLst>
              <a:ext uri="{FF2B5EF4-FFF2-40B4-BE49-F238E27FC236}">
                <a16:creationId xmlns:a16="http://schemas.microsoft.com/office/drawing/2014/main" id="{5103C6AC-20F8-0C4B-7405-CBDA2DE1252D}"/>
              </a:ext>
            </a:extLst>
          </p:cNvPr>
          <p:cNvCxnSpPr>
            <a:cxnSpLocks/>
          </p:cNvCxnSpPr>
          <p:nvPr/>
        </p:nvCxnSpPr>
        <p:spPr>
          <a:xfrm>
            <a:off x="772160" y="307848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2255FF-59BA-482C-04E4-066FE8F29618}"/>
              </a:ext>
            </a:extLst>
          </p:cNvPr>
          <p:cNvCxnSpPr>
            <a:cxnSpLocks/>
          </p:cNvCxnSpPr>
          <p:nvPr/>
        </p:nvCxnSpPr>
        <p:spPr>
          <a:xfrm>
            <a:off x="855133" y="469900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D48007-BB5E-C0E7-291B-653DFA044247}"/>
              </a:ext>
            </a:extLst>
          </p:cNvPr>
          <p:cNvSpPr txBox="1"/>
          <p:nvPr/>
        </p:nvSpPr>
        <p:spPr>
          <a:xfrm>
            <a:off x="1879598" y="3096504"/>
            <a:ext cx="3335867" cy="1584473"/>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Simple model</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Easily adaptable</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It is simple, versatile and easy to implement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Uses only one hyperparameter, which is the k value and distance metric</a:t>
            </a:r>
          </a:p>
        </p:txBody>
      </p:sp>
      <p:sp>
        <p:nvSpPr>
          <p:cNvPr id="33" name="TextBox 32">
            <a:extLst>
              <a:ext uri="{FF2B5EF4-FFF2-40B4-BE49-F238E27FC236}">
                <a16:creationId xmlns:a16="http://schemas.microsoft.com/office/drawing/2014/main" id="{242AE561-3BAF-0F2F-3082-A9F8F82051AE}"/>
              </a:ext>
            </a:extLst>
          </p:cNvPr>
          <p:cNvSpPr txBox="1"/>
          <p:nvPr/>
        </p:nvSpPr>
        <p:spPr>
          <a:xfrm>
            <a:off x="1879598" y="1654148"/>
            <a:ext cx="6206069" cy="992003"/>
          </a:xfrm>
          <a:prstGeom prst="rect">
            <a:avLst/>
          </a:prstGeom>
          <a:noFill/>
        </p:spPr>
        <p:txBody>
          <a:bodyPr wrap="square" rtlCol="0">
            <a:spAutoFit/>
          </a:bodyPr>
          <a:lstStyle/>
          <a:p>
            <a:r>
              <a:rPr lang="en-ZA" sz="1100" dirty="0">
                <a:latin typeface="Arial" panose="020B0604020202020204" pitchFamily="34" charset="0"/>
                <a:cs typeface="Arial" panose="020B0604020202020204" pitchFamily="34" charset="0"/>
              </a:rPr>
              <a:t>K-NN Classification</a:t>
            </a:r>
          </a:p>
          <a:p>
            <a:pPr>
              <a:lnSpc>
                <a:spcPct val="150000"/>
              </a:lnSpc>
            </a:pPr>
            <a:r>
              <a:rPr lang="en-ZA" sz="1100" dirty="0">
                <a:latin typeface="Arial" panose="020B0604020202020204" pitchFamily="34" charset="0"/>
                <a:cs typeface="Arial" panose="020B0604020202020204" pitchFamily="34" charset="0"/>
              </a:rPr>
              <a:t>The k-Nearest </a:t>
            </a:r>
            <a:r>
              <a:rPr lang="en-ZA" sz="1100" dirty="0" err="1">
                <a:latin typeface="Arial" panose="020B0604020202020204" pitchFamily="34" charset="0"/>
                <a:cs typeface="Arial" panose="020B0604020202020204" pitchFamily="34" charset="0"/>
              </a:rPr>
              <a:t>Neighbors</a:t>
            </a:r>
            <a:r>
              <a:rPr lang="en-ZA" sz="1100" dirty="0">
                <a:latin typeface="Arial" panose="020B0604020202020204" pitchFamily="34" charset="0"/>
                <a:cs typeface="Arial" panose="020B0604020202020204" pitchFamily="34" charset="0"/>
              </a:rPr>
              <a:t> (k-NN) algorithm is a fundamental tool in supervised learning. It can handle both numeric and categorical data, making it ideal for classification problems. k-NN is simple, versatile, and easy to implement, using only one hyperparameter: the k value.</a:t>
            </a:r>
          </a:p>
        </p:txBody>
      </p:sp>
      <p:sp>
        <p:nvSpPr>
          <p:cNvPr id="34" name="TextBox 33">
            <a:extLst>
              <a:ext uri="{FF2B5EF4-FFF2-40B4-BE49-F238E27FC236}">
                <a16:creationId xmlns:a16="http://schemas.microsoft.com/office/drawing/2014/main" id="{1429AEC6-874D-9368-0BD0-2A29CAF6EA21}"/>
              </a:ext>
            </a:extLst>
          </p:cNvPr>
          <p:cNvSpPr txBox="1"/>
          <p:nvPr/>
        </p:nvSpPr>
        <p:spPr>
          <a:xfrm>
            <a:off x="1879599" y="4950252"/>
            <a:ext cx="3903134" cy="1330557"/>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Disadvantages: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Curse of dimensionality – K-NN finds it challenging to classify with high data set dimensionality.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Does not scale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Overfitting</a:t>
            </a:r>
          </a:p>
        </p:txBody>
      </p:sp>
    </p:spTree>
    <p:extLst>
      <p:ext uri="{BB962C8B-B14F-4D97-AF65-F5344CB8AC3E}">
        <p14:creationId xmlns:p14="http://schemas.microsoft.com/office/powerpoint/2010/main" val="285295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graphicFrame>
        <p:nvGraphicFramePr>
          <p:cNvPr id="5" name="Diagram 4">
            <a:extLst>
              <a:ext uri="{FF2B5EF4-FFF2-40B4-BE49-F238E27FC236}">
                <a16:creationId xmlns:a16="http://schemas.microsoft.com/office/drawing/2014/main" id="{613736B5-B616-E5E6-7CD4-01A5AD66CF63}"/>
              </a:ext>
            </a:extLst>
          </p:cNvPr>
          <p:cNvGraphicFramePr/>
          <p:nvPr>
            <p:extLst>
              <p:ext uri="{D42A27DB-BD31-4B8C-83A1-F6EECF244321}">
                <p14:modId xmlns:p14="http://schemas.microsoft.com/office/powerpoint/2010/main" val="3752977675"/>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C7BE158-9DEC-3364-B690-D581444B524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329086" y="1641187"/>
            <a:ext cx="5596613" cy="4334632"/>
          </a:xfrm>
          <a:prstGeom prst="rect">
            <a:avLst/>
          </a:prstGeom>
        </p:spPr>
      </p:pic>
    </p:spTree>
    <p:extLst>
      <p:ext uri="{BB962C8B-B14F-4D97-AF65-F5344CB8AC3E}">
        <p14:creationId xmlns:p14="http://schemas.microsoft.com/office/powerpoint/2010/main" val="204604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graphicFrame>
        <p:nvGraphicFramePr>
          <p:cNvPr id="5" name="Diagram 4">
            <a:extLst>
              <a:ext uri="{FF2B5EF4-FFF2-40B4-BE49-F238E27FC236}">
                <a16:creationId xmlns:a16="http://schemas.microsoft.com/office/drawing/2014/main" id="{81E692E9-5F6B-453D-3B60-A11E1C18C635}"/>
              </a:ext>
            </a:extLst>
          </p:cNvPr>
          <p:cNvGraphicFramePr/>
          <p:nvPr>
            <p:extLst>
              <p:ext uri="{D42A27DB-BD31-4B8C-83A1-F6EECF244321}">
                <p14:modId xmlns:p14="http://schemas.microsoft.com/office/powerpoint/2010/main" val="2428506467"/>
              </p:ext>
            </p:extLst>
          </p:nvPr>
        </p:nvGraphicFramePr>
        <p:xfrm>
          <a:off x="462916" y="1641187"/>
          <a:ext cx="4954473" cy="3931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36BA435A-56D1-3EB4-BCDC-CE31736B14CF}"/>
              </a:ext>
            </a:extLst>
          </p:cNvPr>
          <p:cNvGraphicFramePr>
            <a:graphicFrameLocks/>
          </p:cNvGraphicFramePr>
          <p:nvPr>
            <p:extLst>
              <p:ext uri="{D42A27DB-BD31-4B8C-83A1-F6EECF244321}">
                <p14:modId xmlns:p14="http://schemas.microsoft.com/office/powerpoint/2010/main" val="1002272834"/>
              </p:ext>
            </p:extLst>
          </p:nvPr>
        </p:nvGraphicFramePr>
        <p:xfrm>
          <a:off x="5862917" y="1095152"/>
          <a:ext cx="5866167" cy="307681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a:extLst>
              <a:ext uri="{FF2B5EF4-FFF2-40B4-BE49-F238E27FC236}">
                <a16:creationId xmlns:a16="http://schemas.microsoft.com/office/drawing/2014/main" id="{74867FCD-BF9C-ACBD-AB2B-8FC98D50C8F7}"/>
              </a:ext>
            </a:extLst>
          </p:cNvPr>
          <p:cNvGraphicFramePr>
            <a:graphicFrameLocks/>
          </p:cNvGraphicFramePr>
          <p:nvPr>
            <p:extLst>
              <p:ext uri="{D42A27DB-BD31-4B8C-83A1-F6EECF244321}">
                <p14:modId xmlns:p14="http://schemas.microsoft.com/office/powerpoint/2010/main" val="273634257"/>
              </p:ext>
            </p:extLst>
          </p:nvPr>
        </p:nvGraphicFramePr>
        <p:xfrm>
          <a:off x="6320420" y="4171963"/>
          <a:ext cx="4954474" cy="245075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15439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SlideTemplateConfiguration><![CDATA[{"slideVersion":1,"isValidatorEnabled":false,"isLocked":false,"elementsMetadata":[],"slideId":"638048769900279182","enableDocumentContentUpdater":false,"version":"2.0"}]]></TemplafySlideTemplateConfiguration>
</file>

<file path=customXml/item2.xml><?xml version="1.0" encoding="utf-8"?>
<TemplafySlideFormConfiguration><![CDATA[{"formFields":[],"formDataEntries":[]}]]></TemplafySlideFormConfiguration>
</file>

<file path=customXml/item3.xml><?xml version="1.0" encoding="utf-8"?>
<TemplafyTemplateConfiguration><![CDATA[{"elementsMetadata":[],"transformationConfigurations":[],"templateName":"Template 2024","templateDescription":"","enableDocumentContentUpdater":false,"version":"2.0"}]]></TemplafyTemplateConfiguration>
</file>

<file path=customXml/item4.xml><?xml version="1.0" encoding="utf-8"?>
<TemplafyFormConfiguration><![CDATA[{"formFields":[],"formDataEntries":[]}]]></TemplafyFormConfiguration>
</file>

<file path=customXml/item5.xml><?xml version="1.0" encoding="utf-8"?>
<TemplafySlideTemplateConfiguration><![CDATA[{"slideVersion":1,"isValidatorEnabled":false,"isLocked":false,"elementsMetadata":[],"slideId":"638048769900279182","enableDocumentContentUpdater":false,"version":"2.0"}]]></TemplafySlide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4427119E-0EC6-45F3-B5C4-5D645139FD8A}">
  <ds:schemaRefs/>
</ds:datastoreItem>
</file>

<file path=customXml/itemProps2.xml><?xml version="1.0" encoding="utf-8"?>
<ds:datastoreItem xmlns:ds="http://schemas.openxmlformats.org/officeDocument/2006/customXml" ds:itemID="{B779C644-68B7-4164-9D25-5094A90807DA}">
  <ds:schemaRefs/>
</ds:datastoreItem>
</file>

<file path=customXml/itemProps3.xml><?xml version="1.0" encoding="utf-8"?>
<ds:datastoreItem xmlns:ds="http://schemas.openxmlformats.org/officeDocument/2006/customXml" ds:itemID="{43877E11-121F-45E2-A0FE-16DFA988BBD5}">
  <ds:schemaRefs/>
</ds:datastoreItem>
</file>

<file path=customXml/itemProps4.xml><?xml version="1.0" encoding="utf-8"?>
<ds:datastoreItem xmlns:ds="http://schemas.openxmlformats.org/officeDocument/2006/customXml" ds:itemID="{9A03A13C-D5E3-49F8-B37D-AFA024345652}">
  <ds:schemaRefs/>
</ds:datastoreItem>
</file>

<file path=customXml/itemProps5.xml><?xml version="1.0" encoding="utf-8"?>
<ds:datastoreItem xmlns:ds="http://schemas.openxmlformats.org/officeDocument/2006/customXml" ds:itemID="{31A6E273-308C-4E61-93A6-3725B57DDBD2}">
  <ds:schemaRefs/>
</ds:datastoreItem>
</file>

<file path=customXml/itemProps6.xml><?xml version="1.0" encoding="utf-8"?>
<ds:datastoreItem xmlns:ds="http://schemas.openxmlformats.org/officeDocument/2006/customXml" ds:itemID="{318FE172-2E4A-41F3-98F3-1CD8CCD9375A}">
  <ds:schemaRefs/>
</ds:datastoreItem>
</file>

<file path=docProps/app.xml><?xml version="1.0" encoding="utf-8"?>
<Properties xmlns="http://schemas.openxmlformats.org/officeDocument/2006/extended-properties" xmlns:vt="http://schemas.openxmlformats.org/officeDocument/2006/docPropsVTypes">
  <Template/>
  <TotalTime>0</TotalTime>
  <Words>1979</Words>
  <Application>Microsoft Office PowerPoint</Application>
  <PresentationFormat>Widescreen</PresentationFormat>
  <Paragraphs>156</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Aptos</vt:lpstr>
      <vt:lpstr>Arial</vt:lpstr>
      <vt:lpstr>Arial Narrow</vt:lpstr>
      <vt:lpstr>Calibri</vt:lpstr>
      <vt:lpstr>Century Gothic</vt:lpstr>
      <vt:lpstr>Garamond</vt:lpstr>
      <vt:lpstr>Söhne</vt:lpstr>
      <vt:lpstr>DSV Template</vt:lpstr>
      <vt:lpstr>Savon</vt:lpstr>
      <vt:lpstr>Data Science Assignment 3</vt:lpstr>
      <vt:lpstr>Content</vt:lpstr>
      <vt:lpstr>Introduction </vt:lpstr>
      <vt:lpstr>Methodology </vt:lpstr>
      <vt:lpstr>Modelling: Decision Tree Classification </vt:lpstr>
      <vt:lpstr>Modelling: Decision Tree Classification </vt:lpstr>
      <vt:lpstr>Modelling: K- Nearest Neighbours Classification</vt:lpstr>
      <vt:lpstr>Modelling: K- Nearest Neighbours Classification</vt:lpstr>
      <vt:lpstr>Modelling: K- Nearest Neighbours Classification</vt:lpstr>
      <vt:lpstr>Results &amp; Discussion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2024-05-19T05:53:44Z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