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19"/>
  </p:notesMasterIdLst>
  <p:handoutMasterIdLst>
    <p:handoutMasterId r:id="rId20"/>
  </p:handoutMasterIdLst>
  <p:sldIdLst>
    <p:sldId id="257" r:id="rId9"/>
    <p:sldId id="259" r:id="rId10"/>
    <p:sldId id="269" r:id="rId11"/>
    <p:sldId id="268" r:id="rId12"/>
    <p:sldId id="285" r:id="rId13"/>
    <p:sldId id="286" r:id="rId14"/>
    <p:sldId id="270" r:id="rId15"/>
    <p:sldId id="272" r:id="rId16"/>
    <p:sldId id="274" r:id="rId17"/>
    <p:sldId id="275" r:id="rId18"/>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3792" autoAdjust="0"/>
  </p:normalViewPr>
  <p:slideViewPr>
    <p:cSldViewPr snapToGrid="0" showGuides="1">
      <p:cViewPr>
        <p:scale>
          <a:sx n="75" d="100"/>
          <a:sy n="75" d="100"/>
        </p:scale>
        <p:origin x="292" y="16"/>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'[PGDip_model_results_KT.xlsx]NewResults_End)'!$B$3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'[PGDip_model_results_KT.xlsx]NewResults_End)'!$B$27:$B$29</c:f>
              <c:numCache>
                <c:formatCode>0%</c:formatCode>
                <c:ptCount val="3"/>
                <c:pt idx="0">
                  <c:v>0.51</c:v>
                </c:pt>
                <c:pt idx="1">
                  <c:v>0.51</c:v>
                </c:pt>
                <c:pt idx="2">
                  <c:v>0.51</c:v>
                </c:pt>
              </c:numCache>
            </c:numRef>
          </c:val>
          <c:extLst>
            <c:ext xmlns:c16="http://schemas.microsoft.com/office/drawing/2014/chart" uri="{C3380CC4-5D6E-409C-BE32-E72D297353CC}">
              <c16:uniqueId val="{00000000-6BD8-4D61-94EE-D4366EDEB004}"/>
            </c:ext>
          </c:extLst>
        </c:ser>
        <c:ser>
          <c:idx val="1"/>
          <c:order val="1"/>
          <c:tx>
            <c:strRef>
              <c:f>'[PGDip_model_results_KT.xlsx]NewResults_End)'!$C$3</c:f>
              <c:strCache>
                <c:ptCount val="1"/>
                <c:pt idx="0">
                  <c:v>Mode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'[PGDip_model_results_KT.xlsx]NewResults_End)'!$C$27:$C$29</c:f>
              <c:numCache>
                <c:formatCode>0%</c:formatCode>
                <c:ptCount val="3"/>
                <c:pt idx="0">
                  <c:v>0.51</c:v>
                </c:pt>
                <c:pt idx="1">
                  <c:v>0.86</c:v>
                </c:pt>
                <c:pt idx="2">
                  <c:v>0.85</c:v>
                </c:pt>
              </c:numCache>
            </c:numRef>
          </c:val>
          <c:extLst>
            <c:ext xmlns:c16="http://schemas.microsoft.com/office/drawing/2014/chart" uri="{C3380CC4-5D6E-409C-BE32-E72D297353CC}">
              <c16:uniqueId val="{00000002-6BD8-4D61-94EE-D4366EDEB004}"/>
            </c:ext>
          </c:extLst>
        </c:ser>
        <c:ser>
          <c:idx val="2"/>
          <c:order val="2"/>
          <c:tx>
            <c:strRef>
              <c:f>'[PGDip_model_results_KT.xlsx]NewResults_End)'!$D$3</c:f>
              <c:strCache>
                <c:ptCount val="1"/>
                <c:pt idx="0">
                  <c:v>Naïve Bayes</c:v>
                </c:pt>
              </c:strCache>
            </c:strRef>
          </c:tx>
          <c:spPr>
            <a:solidFill>
              <a:schemeClr val="accent3"/>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'[PGDip_model_results_KT.xlsx]NewResults_End)'!$D$27:$D$29</c:f>
              <c:numCache>
                <c:formatCode>0%</c:formatCode>
                <c:ptCount val="3"/>
                <c:pt idx="0">
                  <c:v>0.87</c:v>
                </c:pt>
                <c:pt idx="1">
                  <c:v>0.51</c:v>
                </c:pt>
                <c:pt idx="2">
                  <c:v>0.93</c:v>
                </c:pt>
              </c:numCache>
            </c:numRef>
          </c:val>
          <c:extLst>
            <c:ext xmlns:c16="http://schemas.microsoft.com/office/drawing/2014/chart" uri="{C3380CC4-5D6E-409C-BE32-E72D297353CC}">
              <c16:uniqueId val="{00000003-6BD8-4D61-94EE-D4366EDEB004}"/>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'[PGDip_model_results_KT.xlsx]NewResults_End)'!$N$3</c:f>
              <c:strCache>
                <c:ptCount val="1"/>
                <c:pt idx="0">
                  <c:v>Control</c:v>
                </c:pt>
              </c:strCache>
            </c:strRef>
          </c:tx>
          <c:spPr>
            <a:solidFill>
              <a:schemeClr val="accent1"/>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'[PGDip_model_results_KT.xlsx]NewResults_End)'!$N$27:$N$29</c:f>
              <c:numCache>
                <c:formatCode>0%</c:formatCode>
                <c:ptCount val="3"/>
                <c:pt idx="0">
                  <c:v>0.28999999999999998</c:v>
                </c:pt>
                <c:pt idx="1">
                  <c:v>0.28999999999999998</c:v>
                </c:pt>
                <c:pt idx="2">
                  <c:v>0.28999999999999998</c:v>
                </c:pt>
              </c:numCache>
            </c:numRef>
          </c:val>
          <c:extLst>
            <c:ext xmlns:c16="http://schemas.microsoft.com/office/drawing/2014/chart" uri="{C3380CC4-5D6E-409C-BE32-E72D297353CC}">
              <c16:uniqueId val="{00000000-F1E4-4DC0-BF83-7CDA4C5F4616}"/>
            </c:ext>
          </c:extLst>
        </c:ser>
        <c:ser>
          <c:idx val="1"/>
          <c:order val="1"/>
          <c:tx>
            <c:strRef>
              <c:f>'[PGDip_model_results_KT.xlsx]NewResults_End)'!$O$3</c:f>
              <c:strCache>
                <c:ptCount val="1"/>
                <c:pt idx="0">
                  <c:v>Mode</c:v>
                </c:pt>
              </c:strCache>
            </c:strRef>
          </c:tx>
          <c:spPr>
            <a:solidFill>
              <a:schemeClr val="accent2"/>
            </a:solidFill>
            <a:ln>
              <a:noFill/>
            </a:ln>
            <a:effectLst/>
          </c:spPr>
          <c:invertIfNegative val="0"/>
          <c:cat>
            <c:numRef>
              <c:f>'[PGDip_model_results_KT.xlsx]NewResults_End)'!$A$27:$A$29</c:f>
              <c:numCache>
                <c:formatCode>0%</c:formatCode>
                <c:ptCount val="3"/>
                <c:pt idx="0">
                  <c:v>0.1</c:v>
                </c:pt>
                <c:pt idx="1">
                  <c:v>0.4</c:v>
                </c:pt>
                <c:pt idx="2">
                  <c:v>0.7</c:v>
                </c:pt>
              </c:numCache>
            </c:numRef>
          </c:cat>
          <c:val>
            <c:numRef>
              <c:f>'[PGDip_model_results_KT.xlsx]NewResults_End)'!$O$27:$O$29</c:f>
              <c:numCache>
                <c:formatCode>0%</c:formatCode>
                <c:ptCount val="3"/>
                <c:pt idx="0">
                  <c:v>0.28999999999999998</c:v>
                </c:pt>
                <c:pt idx="1">
                  <c:v>0.65</c:v>
                </c:pt>
                <c:pt idx="2">
                  <c:v>0.66</c:v>
                </c:pt>
              </c:numCache>
            </c:numRef>
          </c:val>
          <c:extLst>
            <c:ext xmlns:c16="http://schemas.microsoft.com/office/drawing/2014/chart" uri="{C3380CC4-5D6E-409C-BE32-E72D297353CC}">
              <c16:uniqueId val="{00000001-F1E4-4DC0-BF83-7CDA4C5F4616}"/>
            </c:ext>
          </c:extLst>
        </c:ser>
        <c:ser>
          <c:idx val="2"/>
          <c:order val="2"/>
          <c:tx>
            <c:strRef>
              <c:f>'[PGDip_model_results_KT.xlsx]NewResults_End)'!$P$3</c:f>
              <c:strCache>
                <c:ptCount val="1"/>
                <c:pt idx="0">
                  <c:v>Naïve Bayes</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numRef>
              <c:f>'[PGDip_model_results_KT.xlsx]NewResults_End)'!$A$27:$A$29</c:f>
              <c:numCache>
                <c:formatCode>0%</c:formatCode>
                <c:ptCount val="3"/>
                <c:pt idx="0">
                  <c:v>0.1</c:v>
                </c:pt>
                <c:pt idx="1">
                  <c:v>0.4</c:v>
                </c:pt>
                <c:pt idx="2">
                  <c:v>0.7</c:v>
                </c:pt>
              </c:numCache>
            </c:numRef>
          </c:cat>
          <c:val>
            <c:numRef>
              <c:f>'[PGDip_model_results_KT.xlsx]NewResults_End)'!$P$27:$P$29</c:f>
              <c:numCache>
                <c:formatCode>0%</c:formatCode>
                <c:ptCount val="3"/>
                <c:pt idx="0">
                  <c:v>0.67</c:v>
                </c:pt>
                <c:pt idx="1">
                  <c:v>0.31</c:v>
                </c:pt>
                <c:pt idx="2">
                  <c:v>0.71</c:v>
                </c:pt>
              </c:numCache>
            </c:numRef>
          </c:val>
          <c:extLst>
            <c:ext xmlns:c16="http://schemas.microsoft.com/office/drawing/2014/chart" uri="{C3380CC4-5D6E-409C-BE32-E72D297353CC}">
              <c16:uniqueId val="{00000003-F1E4-4DC0-BF83-7CDA4C5F4616}"/>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17/05/2024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17/05/2024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am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Lize</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Mostert, and I will be explaining the process of how we introduced missing values to our dataset as well as the methods applied during the imputation of these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4023916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3.xml"/><Relationship Id="rId16" Type="http://schemas.openxmlformats.org/officeDocument/2006/relationships/image" Target="../media/image30.png"/><Relationship Id="rId1" Type="http://schemas.openxmlformats.org/officeDocument/2006/relationships/customXml" Target="../../customXml/item2.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4.xml"/><Relationship Id="rId16" Type="http://schemas.openxmlformats.org/officeDocument/2006/relationships/image" Target="../media/image44.png"/><Relationship Id="rId1" Type="http://schemas.openxmlformats.org/officeDocument/2006/relationships/customXml" Target="../../customXml/item5.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17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532188" y="4644060"/>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861466" y="4623012"/>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5663852" y="4623012"/>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392689"/>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numeric value imputation, serving as a reference for comparison. Additionally, we leveraged the Naïve Bayes imputation technique algorithm to impute missing numerical feature values.</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skewed class distribution 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 </a:t>
            </a:r>
          </a:p>
        </p:txBody>
      </p:sp>
      <p:pic>
        <p:nvPicPr>
          <p:cNvPr id="162" name="Graphic 161" descr="Scatterplot outline">
            <a:extLst>
              <a:ext uri="{FF2B5EF4-FFF2-40B4-BE49-F238E27FC236}">
                <a16:creationId xmlns:a16="http://schemas.microsoft.com/office/drawing/2014/main" id="{8DA94C4E-F777-253C-C5EA-C23419EB14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1183" y="3743476"/>
            <a:ext cx="648959" cy="634169"/>
          </a:xfrm>
          <a:prstGeom prst="rect">
            <a:avLst/>
          </a:prstGeom>
        </p:spPr>
      </p:pic>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and F1-score, will be evaluated and compared.</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a:t>
            </a:r>
            <a:r>
              <a:rPr lang="en-ZA" sz="1100" dirty="0" err="1">
                <a:latin typeface="Arial" panose="020B0604020202020204" pitchFamily="34" charset="0"/>
                <a:cs typeface="Arial" panose="020B0604020202020204" pitchFamily="34" charset="0"/>
              </a:rPr>
              <a:t>Neighbors</a:t>
            </a:r>
            <a:r>
              <a:rPr lang="en-ZA" sz="1100" dirty="0">
                <a:latin typeface="Arial" panose="020B0604020202020204" pitchFamily="34" charset="0"/>
                <a:cs typeface="Arial" panose="020B0604020202020204" pitchFamily="34" charset="0"/>
              </a:rPr>
              <a:t>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graphicFrame>
        <p:nvGraphicFramePr>
          <p:cNvPr id="2" name="Chart 1">
            <a:extLst>
              <a:ext uri="{FF2B5EF4-FFF2-40B4-BE49-F238E27FC236}">
                <a16:creationId xmlns:a16="http://schemas.microsoft.com/office/drawing/2014/main" id="{89CB5BDE-EB39-D3B0-37A6-4535D3897F0E}"/>
              </a:ext>
            </a:extLst>
          </p:cNvPr>
          <p:cNvGraphicFramePr/>
          <p:nvPr>
            <p:extLst>
              <p:ext uri="{D42A27DB-BD31-4B8C-83A1-F6EECF244321}">
                <p14:modId xmlns:p14="http://schemas.microsoft.com/office/powerpoint/2010/main" val="562838798"/>
              </p:ext>
            </p:extLst>
          </p:nvPr>
        </p:nvGraphicFramePr>
        <p:xfrm>
          <a:off x="462916" y="2309812"/>
          <a:ext cx="5823584" cy="31956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75F46858-08E6-E7BA-90B5-B5A50E361E42}"/>
              </a:ext>
            </a:extLst>
          </p:cNvPr>
          <p:cNvGraphicFramePr/>
          <p:nvPr>
            <p:extLst>
              <p:ext uri="{D42A27DB-BD31-4B8C-83A1-F6EECF244321}">
                <p14:modId xmlns:p14="http://schemas.microsoft.com/office/powerpoint/2010/main" val="4013183935"/>
              </p:ext>
            </p:extLst>
          </p:nvPr>
        </p:nvGraphicFramePr>
        <p:xfrm>
          <a:off x="6286500" y="2309812"/>
          <a:ext cx="5442584" cy="3043237"/>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spTree>
    <p:extLst>
      <p:ext uri="{BB962C8B-B14F-4D97-AF65-F5344CB8AC3E}">
        <p14:creationId xmlns:p14="http://schemas.microsoft.com/office/powerpoint/2010/main" val="370431153"/>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FormConfiguration><![CDATA[{"formFields":[],"formDataEntries":[]}]]></TemplafyFormConfiguration>
</file>

<file path=customXml/item2.xml><?xml version="1.0" encoding="utf-8"?>
<TemplafySlideTemplateConfiguration><![CDATA[{"slideVersion":1,"isValidatorEnabled":false,"isLocked":false,"elementsMetadata":[],"slideId":"638048769900279182","enableDocumentContentUpdater":false,"version":"2.0"}]]></TemplafySlideTemplateConfiguration>
</file>

<file path=customXml/item3.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8048769900279182","enableDocumentContentUpdater":false,"version":"2.0"}]]></TemplafySlideTemplateConfiguration>
</file>

<file path=customXml/item6.xml><?xml version="1.0" encoding="utf-8"?>
<TemplafyTemplateConfiguration><![CDATA[{"elementsMetadata":[],"transformationConfigurations":[],"templateName":"Template 2024","templateDescription":"","enableDocumentContentUpdater":false,"version":"2.0"}]]></TemplafyTemplateConfiguration>
</file>

<file path=customXml/itemProps1.xml><?xml version="1.0" encoding="utf-8"?>
<ds:datastoreItem xmlns:ds="http://schemas.openxmlformats.org/officeDocument/2006/customXml" ds:itemID="{9A03A13C-D5E3-49F8-B37D-AFA024345652}">
  <ds:schemaRefs/>
</ds:datastoreItem>
</file>

<file path=customXml/itemProps2.xml><?xml version="1.0" encoding="utf-8"?>
<ds:datastoreItem xmlns:ds="http://schemas.openxmlformats.org/officeDocument/2006/customXml" ds:itemID="{31A6E273-308C-4E61-93A6-3725B57DDBD2}">
  <ds:schemaRefs/>
</ds:datastoreItem>
</file>

<file path=customXml/itemProps3.xml><?xml version="1.0" encoding="utf-8"?>
<ds:datastoreItem xmlns:ds="http://schemas.openxmlformats.org/officeDocument/2006/customXml" ds:itemID="{318FE172-2E4A-41F3-98F3-1CD8CCD9375A}">
  <ds:schemaRefs/>
</ds:datastoreItem>
</file>

<file path=customXml/itemProps4.xml><?xml version="1.0" encoding="utf-8"?>
<ds:datastoreItem xmlns:ds="http://schemas.openxmlformats.org/officeDocument/2006/customXml" ds:itemID="{B779C644-68B7-4164-9D25-5094A90807DA}">
  <ds:schemaRefs/>
</ds:datastoreItem>
</file>

<file path=customXml/itemProps5.xml><?xml version="1.0" encoding="utf-8"?>
<ds:datastoreItem xmlns:ds="http://schemas.openxmlformats.org/officeDocument/2006/customXml" ds:itemID="{4427119E-0EC6-45F3-B5C4-5D645139FD8A}">
  <ds:schemaRefs/>
</ds:datastoreItem>
</file>

<file path=customXml/itemProps6.xml><?xml version="1.0" encoding="utf-8"?>
<ds:datastoreItem xmlns:ds="http://schemas.openxmlformats.org/officeDocument/2006/customXml" ds:itemID="{43877E11-121F-45E2-A0FE-16DFA988BBD5}">
  <ds:schemaRefs/>
</ds:datastoreItem>
</file>

<file path=docProps/app.xml><?xml version="1.0" encoding="utf-8"?>
<Properties xmlns="http://schemas.openxmlformats.org/officeDocument/2006/extended-properties" xmlns:vt="http://schemas.openxmlformats.org/officeDocument/2006/docPropsVTypes">
  <Template/>
  <TotalTime>0</TotalTime>
  <Words>1257</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K- Nearest Neighbours Classification</vt:lpstr>
      <vt:lpstr>Modelling: Decision Tree Classification </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2024-05-17T17:05:10Z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