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5"/>
    <p:sldMasterId id="2147483783" r:id="rId6"/>
  </p:sldMasterIdLst>
  <p:notesMasterIdLst>
    <p:notesMasterId r:id="rId19"/>
  </p:notesMasterIdLst>
  <p:handoutMasterIdLst>
    <p:handoutMasterId r:id="rId20"/>
  </p:handoutMasterIdLst>
  <p:sldIdLst>
    <p:sldId id="257" r:id="rId7"/>
    <p:sldId id="259" r:id="rId8"/>
    <p:sldId id="268" r:id="rId9"/>
    <p:sldId id="284" r:id="rId10"/>
    <p:sldId id="282" r:id="rId11"/>
    <p:sldId id="281" r:id="rId12"/>
    <p:sldId id="283" r:id="rId13"/>
    <p:sldId id="285" r:id="rId14"/>
    <p:sldId id="286" r:id="rId15"/>
    <p:sldId id="276" r:id="rId16"/>
    <p:sldId id="279" r:id="rId17"/>
    <p:sldId id="269" r:id="rId18"/>
  </p:sldIdLst>
  <p:sldSz cx="12192000" cy="6858000"/>
  <p:notesSz cx="68199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2"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BCEE"/>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0850C2-82F4-43A6-B98D-EC251C9BB76A}" v="9" dt="2024-05-03T06:25:53.4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88" autoAdjust="0"/>
    <p:restoredTop sz="79698" autoAdjust="0"/>
  </p:normalViewPr>
  <p:slideViewPr>
    <p:cSldViewPr snapToGrid="0" showGuides="1">
      <p:cViewPr varScale="1">
        <p:scale>
          <a:sx n="50" d="100"/>
          <a:sy n="50" d="100"/>
        </p:scale>
        <p:origin x="632" y="40"/>
      </p:cViewPr>
      <p:guideLst>
        <p:guide orient="horz" pos="2160"/>
        <p:guide pos="3840"/>
      </p:guideLst>
    </p:cSldViewPr>
  </p:slideViewPr>
  <p:outlineViewPr>
    <p:cViewPr>
      <p:scale>
        <a:sx n="33" d="100"/>
        <a:sy n="33" d="100"/>
      </p:scale>
      <p:origin x="0" y="-579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3" d="100"/>
          <a:sy n="93" d="100"/>
        </p:scale>
        <p:origin x="318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9421044"/>
            <a:ext cx="2955290" cy="497656"/>
          </a:xfrm>
          <a:prstGeom prst="rect">
            <a:avLst/>
          </a:prstGeom>
        </p:spPr>
        <p:txBody>
          <a:bodyPr vert="horz" lIns="91440" tIns="45720" rIns="91440" bIns="45720" rtlCol="0" anchor="b"/>
          <a:lstStyle>
            <a:lvl1pPr algn="l">
              <a:defRPr sz="1200"/>
            </a:lvl1pPr>
          </a:lstStyle>
          <a:p>
            <a:endParaRPr lang="en-GB" sz="700" dirty="0"/>
          </a:p>
        </p:txBody>
      </p:sp>
      <p:sp>
        <p:nvSpPr>
          <p:cNvPr id="7" name="Slide Number Placeholder 6"/>
          <p:cNvSpPr>
            <a:spLocks noGrp="1"/>
          </p:cNvSpPr>
          <p:nvPr>
            <p:ph type="sldNum" sz="quarter" idx="3"/>
          </p:nvPr>
        </p:nvSpPr>
        <p:spPr>
          <a:xfrm>
            <a:off x="3863032" y="9421044"/>
            <a:ext cx="2955290" cy="497656"/>
          </a:xfrm>
          <a:prstGeom prst="rect">
            <a:avLst/>
          </a:prstGeom>
        </p:spPr>
        <p:txBody>
          <a:bodyPr vert="horz" lIns="91440" tIns="45720" rIns="91440" bIns="45720" rtlCol="0" anchor="b"/>
          <a:lstStyle>
            <a:lvl1pPr algn="r">
              <a:defRPr sz="1200"/>
            </a:lvl1pPr>
          </a:lstStyle>
          <a:p>
            <a:fld id="{5D8382C0-1D05-4229-918E-CDD7B7E48B4A}" type="slidenum">
              <a:rPr lang="en-GB" sz="700" smtClean="0"/>
              <a:t>‹#›</a:t>
            </a:fld>
            <a:endParaRPr lang="en-GB" sz="700" dirty="0"/>
          </a:p>
        </p:txBody>
      </p:sp>
      <p:sp>
        <p:nvSpPr>
          <p:cNvPr id="8" name="Date Placeholder 7"/>
          <p:cNvSpPr>
            <a:spLocks noGrp="1"/>
          </p:cNvSpPr>
          <p:nvPr>
            <p:ph type="dt" sz="quarter" idx="1"/>
          </p:nvPr>
        </p:nvSpPr>
        <p:spPr>
          <a:xfrm>
            <a:off x="3863032" y="0"/>
            <a:ext cx="2955290" cy="497658"/>
          </a:xfrm>
          <a:prstGeom prst="rect">
            <a:avLst/>
          </a:prstGeom>
        </p:spPr>
        <p:txBody>
          <a:bodyPr vert="horz" lIns="91440" tIns="45720" rIns="91440" bIns="45720" rtlCol="0"/>
          <a:lstStyle>
            <a:lvl1pPr algn="r">
              <a:defRPr sz="1200"/>
            </a:lvl1pPr>
          </a:lstStyle>
          <a:p>
            <a:fld id="{13F6AEEE-E778-402E-8B8F-9A98AED26EB8}" type="datetimeFigureOut">
              <a:rPr lang="en-GB" sz="700" smtClean="0"/>
              <a:t>16/05/2024</a:t>
            </a:fld>
            <a:endParaRPr lang="en-GB" sz="700" dirty="0"/>
          </a:p>
        </p:txBody>
      </p:sp>
      <p:sp>
        <p:nvSpPr>
          <p:cNvPr id="9" name="Header Placeholder 8"/>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1200"/>
            </a:lvl1pPr>
          </a:lstStyle>
          <a:p>
            <a:endParaRPr lang="en-GB" sz="700" dirty="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4" userDrawn="1">
          <p15:clr>
            <a:srgbClr val="F26B43"/>
          </p15:clr>
        </p15:guide>
        <p15:guide id="2" pos="214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1990" y="4773374"/>
            <a:ext cx="5455920" cy="39054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63032" y="0"/>
            <a:ext cx="2955290" cy="497658"/>
          </a:xfrm>
          <a:prstGeom prst="rect">
            <a:avLst/>
          </a:prstGeom>
        </p:spPr>
        <p:txBody>
          <a:bodyPr vert="horz" lIns="91440" tIns="45720" rIns="91440" bIns="45720" rtlCol="0"/>
          <a:lstStyle>
            <a:lvl1pPr algn="r">
              <a:defRPr sz="700"/>
            </a:lvl1pPr>
          </a:lstStyle>
          <a:p>
            <a:fld id="{1386E511-D742-4EFE-90B5-C9FC42762E0F}" type="datetimeFigureOut">
              <a:rPr lang="en-GB" smtClean="0"/>
              <a:pPr/>
              <a:t>13/05/2024</a:t>
            </a:fld>
            <a:endParaRPr lang="en-GB" dirty="0"/>
          </a:p>
        </p:txBody>
      </p:sp>
      <p:sp>
        <p:nvSpPr>
          <p:cNvPr id="10" name="Slide Number Placeholder 9"/>
          <p:cNvSpPr>
            <a:spLocks noGrp="1"/>
          </p:cNvSpPr>
          <p:nvPr>
            <p:ph type="sldNum" sz="quarter" idx="5"/>
          </p:nvPr>
        </p:nvSpPr>
        <p:spPr>
          <a:xfrm>
            <a:off x="3863032" y="9421044"/>
            <a:ext cx="2955290" cy="497656"/>
          </a:xfrm>
          <a:prstGeom prst="rect">
            <a:avLst/>
          </a:prstGeom>
        </p:spPr>
        <p:txBody>
          <a:bodyPr vert="horz" lIns="91440" tIns="45720" rIns="91440" bIns="45720" rtlCol="0" anchor="b"/>
          <a:lstStyle>
            <a:lvl1pPr algn="r">
              <a:defRPr sz="700"/>
            </a:lvl1pPr>
          </a:lstStyle>
          <a:p>
            <a:fld id="{A16CFAD1-D197-4A88-B173-A6412E995EE5}" type="slidenum">
              <a:rPr lang="en-GB" smtClean="0"/>
              <a:pPr/>
              <a:t>‹#›</a:t>
            </a:fld>
            <a:endParaRPr lang="en-GB" dirty="0"/>
          </a:p>
        </p:txBody>
      </p:sp>
      <p:sp>
        <p:nvSpPr>
          <p:cNvPr id="11" name="Footer Placeholder 10"/>
          <p:cNvSpPr>
            <a:spLocks noGrp="1"/>
          </p:cNvSpPr>
          <p:nvPr>
            <p:ph type="ftr" sz="quarter" idx="4"/>
          </p:nvPr>
        </p:nvSpPr>
        <p:spPr>
          <a:xfrm>
            <a:off x="0" y="9421044"/>
            <a:ext cx="2955290" cy="497656"/>
          </a:xfrm>
          <a:prstGeom prst="rect">
            <a:avLst/>
          </a:prstGeom>
        </p:spPr>
        <p:txBody>
          <a:bodyPr vert="horz" lIns="91440" tIns="45720" rIns="91440" bIns="45720" rtlCol="0" anchor="b"/>
          <a:lstStyle>
            <a:lvl1pPr algn="l">
              <a:defRPr sz="700"/>
            </a:lvl1pPr>
          </a:lstStyle>
          <a:p>
            <a:endParaRPr lang="en-GB" dirty="0"/>
          </a:p>
        </p:txBody>
      </p:sp>
      <p:sp>
        <p:nvSpPr>
          <p:cNvPr id="12" name="Slide Image Placeholder 11"/>
          <p:cNvSpPr>
            <a:spLocks noGrp="1" noRot="1" noChangeAspect="1"/>
          </p:cNvSpPr>
          <p:nvPr>
            <p:ph type="sldImg" idx="2"/>
          </p:nvPr>
        </p:nvSpPr>
        <p:spPr>
          <a:xfrm>
            <a:off x="434975" y="1239838"/>
            <a:ext cx="5949950" cy="3348037"/>
          </a:xfrm>
          <a:prstGeom prst="rect">
            <a:avLst/>
          </a:prstGeom>
          <a:noFill/>
          <a:ln w="12700">
            <a:solidFill>
              <a:prstClr val="black"/>
            </a:solidFill>
          </a:ln>
        </p:spPr>
        <p:txBody>
          <a:bodyPr vert="horz" lIns="91440" tIns="45720" rIns="91440" bIns="45720" rtlCol="0" anchor="ctr"/>
          <a:lstStyle/>
          <a:p>
            <a:endParaRPr lang="en-GB" dirty="0"/>
          </a:p>
        </p:txBody>
      </p:sp>
      <p:sp>
        <p:nvSpPr>
          <p:cNvPr id="13" name="Header Placeholder 12"/>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7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54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72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24" userDrawn="1">
          <p15:clr>
            <a:srgbClr val="F26B43"/>
          </p15:clr>
        </p15:guide>
        <p15:guide id="2" pos="214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100" dirty="0"/>
              <a:t>Working with big data poses several challenges, including volume, velocity, variety, and veracity. Volume refers to the sheer size and complexity of the dataset, requiring specialized processing methods. Velocity relates to the speed at which data is generated and processed, often necessitating real-time analytics capabilities. Variety encompasses the diverse range of data types and formats found within the dataset. Veracity concerns the reliability and quality of the data, including issues such as noise and uncertainty. Extracting value from big data requires sophisticated analytics techniques to uncover hidden patterns and trends. Additionally, visualizing and interpreting big data effectively can be challenging due to its size and complexity.</a:t>
            </a:r>
          </a:p>
          <a:p>
            <a:endParaRPr lang="en-ZA" sz="1100" dirty="0"/>
          </a:p>
          <a:p>
            <a:r>
              <a:rPr lang="en-ZA" sz="1100" dirty="0"/>
              <a:t>When working with big data it is crucial to prioritize the privacy of data, ensure transparency in data and algorithmic processes, uphold fairness, and strive for unbiased and equitable treatment in all aspects of data analysis. These principles serve as the ethical foundation guiding our work</a:t>
            </a:r>
          </a:p>
        </p:txBody>
      </p:sp>
      <p:sp>
        <p:nvSpPr>
          <p:cNvPr id="4" name="Slide Number Placeholder 3"/>
          <p:cNvSpPr>
            <a:spLocks noGrp="1"/>
          </p:cNvSpPr>
          <p:nvPr>
            <p:ph type="sldNum" sz="quarter" idx="5"/>
          </p:nvPr>
        </p:nvSpPr>
        <p:spPr/>
        <p:txBody>
          <a:bodyPr/>
          <a:lstStyle/>
          <a:p>
            <a:fld id="{A16CFAD1-D197-4A88-B173-A6412E995EE5}" type="slidenum">
              <a:rPr lang="en-GB" smtClean="0"/>
              <a:pPr/>
              <a:t>4</a:t>
            </a:fld>
            <a:endParaRPr lang="en-GB" dirty="0"/>
          </a:p>
        </p:txBody>
      </p:sp>
    </p:spTree>
    <p:extLst>
      <p:ext uri="{BB962C8B-B14F-4D97-AF65-F5344CB8AC3E}">
        <p14:creationId xmlns:p14="http://schemas.microsoft.com/office/powerpoint/2010/main" val="3824712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I am Lize Mostert and I will be discussing the data exploration portion of this assignment</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Upon investigation of the dataset, we observed that the data was already in an analytical base table format. This meant that we did not need to reshape the data into another formatted type.</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The dataset can be divided into several different categories of data based on the characteristics thereof: </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The data consisted of URLs, Timestamps, Boolean and categorical data, of which the last class was used to gather our insights.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Our initial questions upon data exploration led us to the following potential insights that could be drawn from the data at hand:</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We determined that job titles and companies could be analysed to provide us with insight into which organisations or industries are looking for candidates and the types of roles that are currently available in the job market.</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We also noted that exploring job locations and the cities where they were searched from can help identify any geographic trends in demand for data scientists and related professionals.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Finally, we asked whether the investigation of job levels and types can reveal any distribution of roles across different seniority level and employment types.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With respect to data cleaning, unnecessary columns were removed and the effect of missing values after preprocessing was evaluated and dealt with during the visualisation stage.</a:t>
            </a:r>
          </a:p>
        </p:txBody>
      </p:sp>
      <p:sp>
        <p:nvSpPr>
          <p:cNvPr id="4" name="Slide Number Placeholder 3"/>
          <p:cNvSpPr>
            <a:spLocks noGrp="1"/>
          </p:cNvSpPr>
          <p:nvPr>
            <p:ph type="sldNum" sz="quarter" idx="5"/>
          </p:nvPr>
        </p:nvSpPr>
        <p:spPr/>
        <p:txBody>
          <a:bodyPr/>
          <a:lstStyle/>
          <a:p>
            <a:fld id="{A16CFAD1-D197-4A88-B173-A6412E995EE5}" type="slidenum">
              <a:rPr lang="en-GB" smtClean="0"/>
              <a:pPr/>
              <a:t>5</a:t>
            </a:fld>
            <a:endParaRPr lang="en-GB" dirty="0"/>
          </a:p>
        </p:txBody>
      </p:sp>
    </p:spTree>
    <p:extLst>
      <p:ext uri="{BB962C8B-B14F-4D97-AF65-F5344CB8AC3E}">
        <p14:creationId xmlns:p14="http://schemas.microsoft.com/office/powerpoint/2010/main" val="1508349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From our data exploration, you can see that there is a quite skewed distribution of features in this dataset, but overall, the quality of the data before preprocessing was quite high. We observed no missing values in the dataset at this stage, and the variables within the categorical features were more or less consistent except for the job title and search position which had quite a high amount of variation, but this was dealt with during the preprocessing stage</a:t>
            </a:r>
          </a:p>
        </p:txBody>
      </p:sp>
      <p:sp>
        <p:nvSpPr>
          <p:cNvPr id="4" name="Slide Number Placeholder 3"/>
          <p:cNvSpPr>
            <a:spLocks noGrp="1"/>
          </p:cNvSpPr>
          <p:nvPr>
            <p:ph type="sldNum" sz="quarter" idx="5"/>
          </p:nvPr>
        </p:nvSpPr>
        <p:spPr/>
        <p:txBody>
          <a:bodyPr/>
          <a:lstStyle/>
          <a:p>
            <a:fld id="{A16CFAD1-D197-4A88-B173-A6412E995EE5}" type="slidenum">
              <a:rPr lang="en-GB" smtClean="0"/>
              <a:pPr/>
              <a:t>6</a:t>
            </a:fld>
            <a:endParaRPr lang="en-GB" dirty="0"/>
          </a:p>
        </p:txBody>
      </p:sp>
    </p:spTree>
    <p:extLst>
      <p:ext uri="{BB962C8B-B14F-4D97-AF65-F5344CB8AC3E}">
        <p14:creationId xmlns:p14="http://schemas.microsoft.com/office/powerpoint/2010/main" val="3788309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 am Sarel Vermaak.</a:t>
            </a:r>
          </a:p>
          <a:p>
            <a:endParaRPr lang="en-US" dirty="0"/>
          </a:p>
          <a:p>
            <a:r>
              <a:rPr lang="en-US" dirty="0"/>
              <a:t>Data preprocessing is part of the Data Understanding and Data Preparation components of the CRISP-DM process.</a:t>
            </a:r>
          </a:p>
          <a:p>
            <a:r>
              <a:rPr lang="en-US" dirty="0"/>
              <a:t>Based on the data exploration done previously, we removed columns that contained no variation, and a single instance with a missing value.</a:t>
            </a:r>
          </a:p>
          <a:p>
            <a:endParaRPr lang="en-US" dirty="0"/>
          </a:p>
          <a:p>
            <a:r>
              <a:rPr lang="en-US" dirty="0"/>
              <a:t>During exploration we picked up that the </a:t>
            </a:r>
            <a:r>
              <a:rPr lang="en-US" dirty="0" err="1"/>
              <a:t>job_title</a:t>
            </a:r>
            <a:r>
              <a:rPr lang="en-US" dirty="0"/>
              <a:t> and </a:t>
            </a:r>
            <a:r>
              <a:rPr lang="en-US" dirty="0" err="1"/>
              <a:t>job_city</a:t>
            </a:r>
            <a:r>
              <a:rPr lang="en-US" dirty="0"/>
              <a:t> features contain a lot of useful information, but was not in a useable state.</a:t>
            </a:r>
          </a:p>
          <a:p>
            <a:r>
              <a:rPr lang="en-US" dirty="0"/>
              <a:t>Both features were forced to lowercase, and useful subsets of features were extracted, such as job seniority and job country.</a:t>
            </a:r>
          </a:p>
          <a:p>
            <a:r>
              <a:rPr lang="en-US" dirty="0"/>
              <a:t>The subsets were also recombined into more sanitized versions of the original feature, removing a lot of variability due to differing naming conventions.</a:t>
            </a:r>
          </a:p>
        </p:txBody>
      </p:sp>
      <p:sp>
        <p:nvSpPr>
          <p:cNvPr id="4" name="Slide Number Placeholder 3"/>
          <p:cNvSpPr>
            <a:spLocks noGrp="1"/>
          </p:cNvSpPr>
          <p:nvPr>
            <p:ph type="sldNum" sz="quarter" idx="5"/>
          </p:nvPr>
        </p:nvSpPr>
        <p:spPr/>
        <p:txBody>
          <a:bodyPr/>
          <a:lstStyle/>
          <a:p>
            <a:fld id="{A16CFAD1-D197-4A88-B173-A6412E995EE5}" type="slidenum">
              <a:rPr lang="en-GB" smtClean="0"/>
              <a:pPr/>
              <a:t>7</a:t>
            </a:fld>
            <a:endParaRPr lang="en-GB" dirty="0"/>
          </a:p>
        </p:txBody>
      </p:sp>
    </p:spTree>
    <p:extLst>
      <p:ext uri="{BB962C8B-B14F-4D97-AF65-F5344CB8AC3E}">
        <p14:creationId xmlns:p14="http://schemas.microsoft.com/office/powerpoint/2010/main" val="2594563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am Isabel de Waal and I will be discussing our first two insights. </a:t>
            </a:r>
            <a:br>
              <a:rPr lang="en-GB" dirty="0"/>
            </a:br>
            <a:br>
              <a:rPr lang="en-GB" dirty="0"/>
            </a:br>
            <a:r>
              <a:rPr lang="en-GB" dirty="0"/>
              <a:t>For the first insight, we were interested to see if there was any discrepancies between the jobs advertised by the employers, and the jobs searched for by possible new employees. We did this by using </a:t>
            </a:r>
            <a:r>
              <a:rPr lang="en-GB" dirty="0" err="1"/>
              <a:t>wordclouds</a:t>
            </a:r>
            <a:r>
              <a:rPr lang="en-GB" dirty="0"/>
              <a:t>. What we found was fascinating.</a:t>
            </a:r>
            <a:br>
              <a:rPr lang="en-GB" dirty="0"/>
            </a:br>
            <a:br>
              <a:rPr lang="en-GB" dirty="0"/>
            </a:br>
            <a:r>
              <a:rPr lang="en-GB" dirty="0"/>
              <a:t>It would seem that the employers are advertising jobs for data analyst, data manager, data engineer. On the other hand the possible employees are mostly searching for data entry clerk positions.</a:t>
            </a:r>
          </a:p>
          <a:p>
            <a:endParaRPr lang="en-GB" dirty="0"/>
          </a:p>
          <a:p>
            <a:r>
              <a:rPr lang="en-GB" dirty="0"/>
              <a:t>So there was a distinct difference between the terms that was used in the search and the terms used in the job advertisement.</a:t>
            </a:r>
          </a:p>
          <a:p>
            <a:r>
              <a:rPr lang="en-GB" dirty="0"/>
              <a:t>This could point to two possibilities:</a:t>
            </a:r>
          </a:p>
          <a:p>
            <a:pPr marL="228600" indent="-228600">
              <a:buAutoNum type="arabicPeriod"/>
            </a:pPr>
            <a:r>
              <a:rPr lang="en-GB" dirty="0"/>
              <a:t>Either there is a misunderstanding between employers and employees on what the terms mean, and they </a:t>
            </a:r>
            <a:r>
              <a:rPr lang="en-GB" dirty="0" err="1"/>
              <a:t>boath</a:t>
            </a:r>
            <a:r>
              <a:rPr lang="en-GB" dirty="0"/>
              <a:t> mean the same thing and just use different terms for them</a:t>
            </a:r>
          </a:p>
          <a:p>
            <a:pPr marL="228600" indent="-228600">
              <a:buAutoNum type="arabicPeriod"/>
            </a:pPr>
            <a:r>
              <a:rPr lang="en-GB" dirty="0"/>
              <a:t>The other possibility is that there is a distinct gap between the type of skillset available for hire, and the skillset and experience that is in demand for the employer.</a:t>
            </a:r>
          </a:p>
          <a:p>
            <a:pPr marL="228600" indent="-228600">
              <a:buAutoNum type="arabicPeriod"/>
            </a:pPr>
            <a:endParaRPr lang="en-GB" dirty="0"/>
          </a:p>
          <a:p>
            <a:pPr marL="0" indent="0">
              <a:buNone/>
            </a:pPr>
            <a:r>
              <a:rPr lang="en-GB" dirty="0"/>
              <a:t>Our  recommendation for recruitment is to concretise with your clients (the employers) what it is exactly that they want and expect from the position and then optimising the Keywords in the job advertisement to </a:t>
            </a:r>
            <a:r>
              <a:rPr lang="en-GB" dirty="0" err="1"/>
              <a:t>alighn</a:t>
            </a:r>
            <a:r>
              <a:rPr lang="en-GB" dirty="0"/>
              <a:t> more closely to what is available in the market.</a:t>
            </a:r>
          </a:p>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8</a:t>
            </a:fld>
            <a:endParaRPr lang="en-GB" dirty="0"/>
          </a:p>
        </p:txBody>
      </p:sp>
    </p:spTree>
    <p:extLst>
      <p:ext uri="{BB962C8B-B14F-4D97-AF65-F5344CB8AC3E}">
        <p14:creationId xmlns:p14="http://schemas.microsoft.com/office/powerpoint/2010/main" val="1508061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coming off the back of the previous insight, we wanted to see what proportion of the jobs available were for junior positions and which were for mid senior</a:t>
            </a:r>
          </a:p>
          <a:p>
            <a:endParaRPr lang="en-GB" dirty="0"/>
          </a:p>
          <a:p>
            <a:r>
              <a:rPr lang="en-GB" dirty="0"/>
              <a:t> there are x more senior positions available, than junior, but the types of positions searched for were decidedly entry level positions. </a:t>
            </a:r>
          </a:p>
          <a:p>
            <a:endParaRPr lang="en-GB" dirty="0"/>
          </a:p>
          <a:p>
            <a:r>
              <a:rPr lang="en-GB" dirty="0"/>
              <a:t>Moving on along this vein, we looked at the different working arrangement.</a:t>
            </a:r>
          </a:p>
          <a:p>
            <a:r>
              <a:rPr lang="en-GB" dirty="0"/>
              <a:t>One of the big advantages of jobs in the data science field, is the possibility for hybrid or remote working arrangements. This is </a:t>
            </a:r>
            <a:r>
              <a:rPr lang="en-GB" dirty="0" err="1"/>
              <a:t>expecially</a:t>
            </a:r>
            <a:r>
              <a:rPr lang="en-GB" dirty="0"/>
              <a:t> attractive for younger employees. </a:t>
            </a:r>
            <a:br>
              <a:rPr lang="en-GB" dirty="0"/>
            </a:br>
            <a:br>
              <a:rPr lang="en-GB" dirty="0"/>
            </a:br>
            <a:r>
              <a:rPr lang="en-GB" dirty="0"/>
              <a:t>The jobs advertised were overwhelmingly “onsite” jobs.</a:t>
            </a:r>
          </a:p>
          <a:p>
            <a:endParaRPr lang="en-GB" dirty="0"/>
          </a:p>
          <a:p>
            <a:r>
              <a:rPr lang="en-GB" dirty="0"/>
              <a:t>For the </a:t>
            </a:r>
            <a:r>
              <a:rPr lang="en-GB" dirty="0" err="1"/>
              <a:t>reqruitment</a:t>
            </a:r>
            <a:r>
              <a:rPr lang="en-GB" dirty="0"/>
              <a:t> strategy, we recommend going to the employers and asking them if it would be possible to rewrite the post to fit a more junior role, as there is an abundance of these employees in the field. They may also attract a much larger pool of potential employees by offering hybrid and remote working arrangements.</a:t>
            </a:r>
          </a:p>
        </p:txBody>
      </p:sp>
      <p:sp>
        <p:nvSpPr>
          <p:cNvPr id="4" name="Slide Number Placeholder 3"/>
          <p:cNvSpPr>
            <a:spLocks noGrp="1"/>
          </p:cNvSpPr>
          <p:nvPr>
            <p:ph type="sldNum" sz="quarter" idx="5"/>
          </p:nvPr>
        </p:nvSpPr>
        <p:spPr/>
        <p:txBody>
          <a:bodyPr/>
          <a:lstStyle/>
          <a:p>
            <a:fld id="{A16CFAD1-D197-4A88-B173-A6412E995EE5}" type="slidenum">
              <a:rPr lang="en-GB" smtClean="0"/>
              <a:pPr/>
              <a:t>9</a:t>
            </a:fld>
            <a:endParaRPr lang="en-GB" dirty="0"/>
          </a:p>
        </p:txBody>
      </p:sp>
    </p:spTree>
    <p:extLst>
      <p:ext uri="{BB962C8B-B14F-4D97-AF65-F5344CB8AC3E}">
        <p14:creationId xmlns:p14="http://schemas.microsoft.com/office/powerpoint/2010/main" val="1113948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could see that the majority of data science and data science-related jobs are advertised in the United States (84%), with smaller numbers of jobs coming from the UK, Canada, Australia, Mexico, and India.</a:t>
            </a:r>
          </a:p>
          <a:p>
            <a:r>
              <a:rPr lang="en-US" dirty="0"/>
              <a:t>We can also see that almost all applicants only consider jobs within their own country, but this could be due to the fact that the majority of jobs analyzed were hybrid </a:t>
            </a:r>
            <a:r>
              <a:rPr lang="en-US"/>
              <a:t>or on-site.</a:t>
            </a:r>
            <a:endParaRPr lang="en-ZA"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10</a:t>
            </a:fld>
            <a:endParaRPr lang="en-GB" dirty="0"/>
          </a:p>
        </p:txBody>
      </p:sp>
    </p:spTree>
    <p:extLst>
      <p:ext uri="{BB962C8B-B14F-4D97-AF65-F5344CB8AC3E}">
        <p14:creationId xmlns:p14="http://schemas.microsoft.com/office/powerpoint/2010/main" val="19387812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61958228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er / Photo A">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571D55-61C8-1072-5592-ED5E71F0EC6A}"/>
              </a:ext>
            </a:extLst>
          </p:cNvPr>
          <p:cNvSpPr>
            <a:spLocks noGrp="1"/>
          </p:cNvSpPr>
          <p:nvPr>
            <p:ph type="pic" sz="quarter" idx="13" hasCustomPrompt="1"/>
          </p:nvPr>
        </p:nvSpPr>
        <p:spPr>
          <a:xfrm>
            <a:off x="1016000" y="114300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4" name="Date_DateCustomA" hidden="1">
            <a:extLst>
              <a:ext uri="{FF2B5EF4-FFF2-40B4-BE49-F238E27FC236}">
                <a16:creationId xmlns:a16="http://schemas.microsoft.com/office/drawing/2014/main" id="{615A88E0-4E4A-519D-9700-7D5CA52F8987}"/>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5" name="FLD_PresentationTitle" hidden="1">
            <a:extLst>
              <a:ext uri="{FF2B5EF4-FFF2-40B4-BE49-F238E27FC236}">
                <a16:creationId xmlns:a16="http://schemas.microsoft.com/office/drawing/2014/main" id="{F2468DD4-BE4F-9ACC-7037-B7B58F3877D2}"/>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F0286516-5F7F-CE86-B65D-766BC770DDE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51905882"/>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er / Phot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4" name="Picture Placeholder 10">
            <a:extLst>
              <a:ext uri="{FF2B5EF4-FFF2-40B4-BE49-F238E27FC236}">
                <a16:creationId xmlns:a16="http://schemas.microsoft.com/office/drawing/2014/main" id="{FB94A73F-473D-8EE9-886D-D0230F6DF5A0}"/>
              </a:ext>
            </a:extLst>
          </p:cNvPr>
          <p:cNvSpPr>
            <a:spLocks noGrp="1"/>
          </p:cNvSpPr>
          <p:nvPr>
            <p:ph type="pic" sz="quarter" idx="13" hasCustomPrompt="1"/>
          </p:nvPr>
        </p:nvSpPr>
        <p:spPr>
          <a:xfrm>
            <a:off x="1016000" y="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5" name="Date_DateCustomA" hidden="1">
            <a:extLst>
              <a:ext uri="{FF2B5EF4-FFF2-40B4-BE49-F238E27FC236}">
                <a16:creationId xmlns:a16="http://schemas.microsoft.com/office/drawing/2014/main" id="{BC7DA32B-9DA6-837C-A252-B237166ABF38}"/>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7" name="FLD_PresentationTitle" hidden="1">
            <a:extLst>
              <a:ext uri="{FF2B5EF4-FFF2-40B4-BE49-F238E27FC236}">
                <a16:creationId xmlns:a16="http://schemas.microsoft.com/office/drawing/2014/main" id="{F157FDFF-ED79-E7B5-E586-44FD83BCDB3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56B00B80-C8F3-9B75-F1D9-191A496D4D8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40269590"/>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er / Video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1143001"/>
            <a:ext cx="10160000" cy="5714999"/>
          </a:xfrm>
          <a:solidFill>
            <a:srgbClr val="D7D9DC"/>
          </a:solidFill>
        </p:spPr>
        <p:txBody>
          <a:bodyPr/>
          <a:lstStyle>
            <a:lvl1pPr marL="0" indent="0" algn="ctr">
              <a:buNone/>
              <a:defRPr/>
            </a:lvl1pPr>
          </a:lstStyle>
          <a:p>
            <a:endParaRPr lang="en-GB" dirty="0"/>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10" name="Date_DateCustomA" hidden="1">
            <a:extLst>
              <a:ext uri="{FF2B5EF4-FFF2-40B4-BE49-F238E27FC236}">
                <a16:creationId xmlns:a16="http://schemas.microsoft.com/office/drawing/2014/main" id="{C93401DF-3442-EF28-EF87-4ADB68B22AF0}"/>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11" name="FLD_PresentationTitle" hidden="1">
            <a:extLst>
              <a:ext uri="{FF2B5EF4-FFF2-40B4-BE49-F238E27FC236}">
                <a16:creationId xmlns:a16="http://schemas.microsoft.com/office/drawing/2014/main" id="{A3BB0EBC-BA87-021D-10AB-98DE0933FAB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52278516-4C84-CBAB-C31C-851D3CCD516A}"/>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7664747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er / Vide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0"/>
            <a:ext cx="10160000" cy="5714999"/>
          </a:xfrm>
          <a:solidFill>
            <a:srgbClr val="D7D9DC"/>
          </a:solidFill>
        </p:spPr>
        <p:txBody>
          <a:bodyPr/>
          <a:lstStyle>
            <a:lvl1pPr marL="0" indent="0" algn="ctr">
              <a:buNone/>
              <a:defRPr/>
            </a:lvl1pPr>
          </a:lstStyle>
          <a:p>
            <a:endParaRPr lang="en-GB" dirty="0"/>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4" name="Date_DateCustomA" hidden="1">
            <a:extLst>
              <a:ext uri="{FF2B5EF4-FFF2-40B4-BE49-F238E27FC236}">
                <a16:creationId xmlns:a16="http://schemas.microsoft.com/office/drawing/2014/main" id="{2647149E-3225-6E07-A2C3-29F4AAF3BB9C}"/>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5" name="FLD_PresentationTitle" hidden="1">
            <a:extLst>
              <a:ext uri="{FF2B5EF4-FFF2-40B4-BE49-F238E27FC236}">
                <a16:creationId xmlns:a16="http://schemas.microsoft.com/office/drawing/2014/main" id="{1B9EBF59-CDCB-7A93-2A08-D4DD7E7D683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6C075FC0-1496-772E-E48D-8E743FC362A9}"/>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930927258"/>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Four pictures.">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71500"/>
            <a:ext cx="4064001" cy="2857500"/>
          </a:xfrm>
        </p:spPr>
        <p:txBody>
          <a:bodyPr anchor="t" anchorCtr="0"/>
          <a:lstStyle>
            <a:lvl1pPr algn="l">
              <a:lnSpc>
                <a:spcPct val="100000"/>
              </a:lnSpc>
              <a:defRPr sz="2800" spc="-150" baseline="0"/>
            </a:lvl1pPr>
          </a:lstStyle>
          <a:p>
            <a:r>
              <a:rPr lang="en-US" dirty="0"/>
              <a:t>Click to add title</a:t>
            </a:r>
          </a:p>
        </p:txBody>
      </p:sp>
      <p:sp>
        <p:nvSpPr>
          <p:cNvPr id="11" name="Content Placeholder 8">
            <a:extLst>
              <a:ext uri="{FF2B5EF4-FFF2-40B4-BE49-F238E27FC236}">
                <a16:creationId xmlns:a16="http://schemas.microsoft.com/office/drawing/2014/main" id="{31B76FEC-FA37-5397-4146-517D33B039B4}"/>
              </a:ext>
            </a:extLst>
          </p:cNvPr>
          <p:cNvSpPr>
            <a:spLocks noGrp="1"/>
          </p:cNvSpPr>
          <p:nvPr>
            <p:ph sz="quarter" idx="17" hasCustomPrompt="1"/>
          </p:nvPr>
        </p:nvSpPr>
        <p:spPr bwMode="white">
          <a:xfrm>
            <a:off x="1015999" y="4000499"/>
            <a:ext cx="4064001" cy="1714501"/>
          </a:xfrm>
        </p:spPr>
        <p:txBody>
          <a:bodyPr anchor="b" anchorCtr="0"/>
          <a:lstStyle>
            <a:lvl1pPr marL="180000" indent="-180000">
              <a:spcBef>
                <a:spcPts val="1000"/>
              </a:spcBef>
              <a:defRPr sz="1400"/>
            </a:lvl1pPr>
            <a:lvl2pPr marL="360000" indent="-180000">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9" y="-3"/>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7" name="Picture Placeholder 12">
            <a:extLst>
              <a:ext uri="{FF2B5EF4-FFF2-40B4-BE49-F238E27FC236}">
                <a16:creationId xmlns:a16="http://schemas.microsoft.com/office/drawing/2014/main" id="{160ED267-CE2A-9C6E-2A58-D17EC49FD33B}"/>
              </a:ext>
            </a:extLst>
          </p:cNvPr>
          <p:cNvSpPr>
            <a:spLocks noGrp="1"/>
          </p:cNvSpPr>
          <p:nvPr>
            <p:ph type="pic" sz="quarter" idx="15" hasCustomPrompt="1"/>
          </p:nvPr>
        </p:nvSpPr>
        <p:spPr>
          <a:xfrm>
            <a:off x="9144000" y="-6"/>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3" name="Picture Placeholder 14">
            <a:extLst>
              <a:ext uri="{FF2B5EF4-FFF2-40B4-BE49-F238E27FC236}">
                <a16:creationId xmlns:a16="http://schemas.microsoft.com/office/drawing/2014/main" id="{7917D4E6-EBD9-387E-C598-F1E497609DBF}"/>
              </a:ext>
            </a:extLst>
          </p:cNvPr>
          <p:cNvSpPr>
            <a:spLocks noGrp="1"/>
          </p:cNvSpPr>
          <p:nvPr>
            <p:ph type="pic" sz="quarter" idx="14" hasCustomPrompt="1"/>
          </p:nvPr>
        </p:nvSpPr>
        <p:spPr>
          <a:xfrm>
            <a:off x="6095998" y="3429000"/>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8" name="Picture Placeholder 16">
            <a:extLst>
              <a:ext uri="{FF2B5EF4-FFF2-40B4-BE49-F238E27FC236}">
                <a16:creationId xmlns:a16="http://schemas.microsoft.com/office/drawing/2014/main" id="{86AA52A1-0E52-62B5-82F1-715000227626}"/>
              </a:ext>
            </a:extLst>
          </p:cNvPr>
          <p:cNvSpPr>
            <a:spLocks noGrp="1"/>
          </p:cNvSpPr>
          <p:nvPr>
            <p:ph type="pic" sz="quarter" idx="16" hasCustomPrompt="1"/>
          </p:nvPr>
        </p:nvSpPr>
        <p:spPr>
          <a:xfrm>
            <a:off x="9144000" y="3429000"/>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14">
            <a:extLst>
              <a:ext uri="{FF2B5EF4-FFF2-40B4-BE49-F238E27FC236}">
                <a16:creationId xmlns:a16="http://schemas.microsoft.com/office/drawing/2014/main" id="{67E9A8FD-18CF-3BCF-7734-E0DE693EE839}"/>
              </a:ext>
            </a:extLst>
          </p:cNvPr>
          <p:cNvSpPr>
            <a:spLocks noGrp="1"/>
          </p:cNvSpPr>
          <p:nvPr>
            <p:ph type="sldNum" sz="quarter" idx="18"/>
          </p:nvPr>
        </p:nvSpPr>
        <p:spPr bwMode="white"/>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629406295"/>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ro. A.">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609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7112001" y="2286000"/>
            <a:ext cx="3048000"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_DateCustomA" hidden="1">
            <a:extLst>
              <a:ext uri="{FF2B5EF4-FFF2-40B4-BE49-F238E27FC236}">
                <a16:creationId xmlns:a16="http://schemas.microsoft.com/office/drawing/2014/main" id="{F8F6FA0E-135D-B279-FA33-FE27ACB56FD4}"/>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16" name="FLD_PresentationTitle" hidden="1">
            <a:extLst>
              <a:ext uri="{FF2B5EF4-FFF2-40B4-BE49-F238E27FC236}">
                <a16:creationId xmlns:a16="http://schemas.microsoft.com/office/drawing/2014/main" id="{B44FDAFB-C5C0-A39A-436F-064D0BCF449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82686216"/>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ro. B.">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101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2032000" y="2286000"/>
            <a:ext cx="3048001"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spcBef>
                <a:spcPts val="1000"/>
              </a:spcBef>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_DateCustomA" hidden="1">
            <a:extLst>
              <a:ext uri="{FF2B5EF4-FFF2-40B4-BE49-F238E27FC236}">
                <a16:creationId xmlns:a16="http://schemas.microsoft.com/office/drawing/2014/main" id="{3F76FFE6-0EF7-1458-6DBC-A308223D23FD}"/>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8" name="FLD_PresentationTitle" hidden="1">
            <a:extLst>
              <a:ext uri="{FF2B5EF4-FFF2-40B4-BE49-F238E27FC236}">
                <a16:creationId xmlns:a16="http://schemas.microsoft.com/office/drawing/2014/main" id="{ADBC57DC-1F97-14E1-7119-084B290A01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55727931"/>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11" name="Date_DateCustomA" hidden="1">
            <a:extLst>
              <a:ext uri="{FF2B5EF4-FFF2-40B4-BE49-F238E27FC236}">
                <a16:creationId xmlns:a16="http://schemas.microsoft.com/office/drawing/2014/main" id="{9B76FB2B-7B27-25A8-D5DA-A1D0299217C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12" name="FLD_PresentationTitle" hidden="1">
            <a:extLst>
              <a:ext uri="{FF2B5EF4-FFF2-40B4-BE49-F238E27FC236}">
                <a16:creationId xmlns:a16="http://schemas.microsoft.com/office/drawing/2014/main" id="{7122A9DB-AE31-0883-5DF7-D7EC3B6283C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54529330"/>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5CF89A6E-A60B-2C8B-57F5-0EFF32F35FB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7" name="FLD_PresentationTitle" hidden="1">
            <a:extLst>
              <a:ext uri="{FF2B5EF4-FFF2-40B4-BE49-F238E27FC236}">
                <a16:creationId xmlns:a16="http://schemas.microsoft.com/office/drawing/2014/main" id="{F072395F-8149-8E1A-0376-145F44D72024}"/>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885506101"/>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
    <p:bg>
      <p:bgPr>
        <a:solidFill>
          <a:srgbClr val="2F3135"/>
        </a:solidFill>
        <a:effectLst/>
      </p:bgPr>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0D628073-55BA-B140-2CA5-8C8B182FC7A2}"/>
              </a:ext>
            </a:extLst>
          </p:cNvPr>
          <p:cNvSpPr/>
          <p:nvPr userDrawn="1"/>
        </p:nvSpPr>
        <p:spPr>
          <a:xfrm>
            <a:off x="0" y="0"/>
            <a:ext cx="12192000" cy="6858000"/>
          </a:xfrm>
          <a:prstGeom prst="rect">
            <a:avLst/>
          </a:prstGeom>
          <a:solidFill>
            <a:srgbClr val="2F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91378"/>
            <a:ext cx="7112000" cy="551622"/>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E928560C-DC49-6629-0665-93FBC7B9744F}"/>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7" name="FLD_PresentationTitle" hidden="1">
            <a:extLst>
              <a:ext uri="{FF2B5EF4-FFF2-40B4-BE49-F238E27FC236}">
                <a16:creationId xmlns:a16="http://schemas.microsoft.com/office/drawing/2014/main" id="{0F42B128-E614-B433-B4F5-E8A753D61256}"/>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9572607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ro. Whi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6" name="Logo">
            <a:extLst>
              <a:ext uri="{FF2B5EF4-FFF2-40B4-BE49-F238E27FC236}">
                <a16:creationId xmlns:a16="http://schemas.microsoft.com/office/drawing/2014/main" id="{B9019654-4813-5F8A-EA65-5AE9FE42F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8" name="Date_DateCustomA" hidden="1">
            <a:extLst>
              <a:ext uri="{FF2B5EF4-FFF2-40B4-BE49-F238E27FC236}">
                <a16:creationId xmlns:a16="http://schemas.microsoft.com/office/drawing/2014/main" id="{D925183B-C5E9-CA72-F99B-A8B64B88B6DE}"/>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9" name="FLD_PresentationTitle" hidden="1">
            <a:extLst>
              <a:ext uri="{FF2B5EF4-FFF2-40B4-BE49-F238E27FC236}">
                <a16:creationId xmlns:a16="http://schemas.microsoft.com/office/drawing/2014/main" id="{5BC658D0-3D0D-6FBA-4900-55595E10CC0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A83469B6-0EA8-B63F-D617-0C1C27E69C6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221727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7112000" cy="1142999"/>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10160000" cy="4000500"/>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8" name="Date_DateCustomA" hidden="1">
            <a:extLst>
              <a:ext uri="{FF2B5EF4-FFF2-40B4-BE49-F238E27FC236}">
                <a16:creationId xmlns:a16="http://schemas.microsoft.com/office/drawing/2014/main" id="{BE6232D6-50CD-B698-14DF-4F5A27395776}"/>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9" name="FLD_PresentationTitle" hidden="1">
            <a:extLst>
              <a:ext uri="{FF2B5EF4-FFF2-40B4-BE49-F238E27FC236}">
                <a16:creationId xmlns:a16="http://schemas.microsoft.com/office/drawing/2014/main" id="{BDF4765D-9202-4F81-D4C8-B11E46E8B402}"/>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0644018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81440"/>
            <a:ext cx="7112000" cy="1142999"/>
          </a:xfrm>
        </p:spPr>
        <p:txBody>
          <a:bodyPr/>
          <a:lstStyle>
            <a:lvl1pPr>
              <a:defRPr sz="2800" spc="-180" baseline="0"/>
            </a:lvl1pPr>
          </a:lstStyle>
          <a:p>
            <a:r>
              <a:rPr lang="en-US" noProof="0" dirty="0"/>
              <a:t>Click to add title</a:t>
            </a:r>
          </a:p>
        </p:txBody>
      </p:sp>
      <p:sp>
        <p:nvSpPr>
          <p:cNvPr id="3" name="Content Placeholder 2"/>
          <p:cNvSpPr>
            <a:spLocks noGrp="1"/>
          </p:cNvSpPr>
          <p:nvPr>
            <p:ph idx="1" hasCustomPrompt="1"/>
          </p:nvPr>
        </p:nvSpPr>
        <p:spPr>
          <a:xfrm>
            <a:off x="1016000" y="1724439"/>
            <a:ext cx="10160000" cy="3990561"/>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192C0DFA-1CB1-427A-8E9E-750569DCB657}"/>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6" name="FLD_PresentationTitle" hidden="1">
            <a:extLst>
              <a:ext uri="{FF2B5EF4-FFF2-40B4-BE49-F238E27FC236}">
                <a16:creationId xmlns:a16="http://schemas.microsoft.com/office/drawing/2014/main" id="{43C32F2A-B66D-B6D5-BC1E-EBF8300221C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18995452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split A">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3DCF2622-D659-48E0-7315-C7387BD4C49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6" name="FLD_PresentationTitle" hidden="1">
            <a:extLst>
              <a:ext uri="{FF2B5EF4-FFF2-40B4-BE49-F238E27FC236}">
                <a16:creationId xmlns:a16="http://schemas.microsoft.com/office/drawing/2014/main" id="{2258D535-C25E-08A6-2C26-FBE0A94A38D5}"/>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5504701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split B">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4B00D8CC-C5D8-4502-052E-A77492C533CD}"/>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8" name="FLD_PresentationTitle" hidden="1">
            <a:extLst>
              <a:ext uri="{FF2B5EF4-FFF2-40B4-BE49-F238E27FC236}">
                <a16:creationId xmlns:a16="http://schemas.microsoft.com/office/drawing/2014/main" id="{AEDE9E90-437C-62DF-5155-E6923CF6DD0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56008943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split C">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EF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a:xfrm>
            <a:off x="1016000" y="571501"/>
            <a:ext cx="4064000" cy="5143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A5A34D3A-887D-D1FA-6E48-9D6579F604F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8" name="FLD_PresentationTitle" hidden="1">
            <a:extLst>
              <a:ext uri="{FF2B5EF4-FFF2-40B4-BE49-F238E27FC236}">
                <a16:creationId xmlns:a16="http://schemas.microsoft.com/office/drawing/2014/main" id="{27F490B2-DC8E-2315-231D-0E2CB869A8D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8541926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split D">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7112000" y="583791"/>
            <a:ext cx="4064000" cy="55920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6AA9DA8B-CBA2-1A7A-7B50-DDA2EEA025DF}"/>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8" name="FLD_PresentationTitle" hidden="1">
            <a:extLst>
              <a:ext uri="{FF2B5EF4-FFF2-40B4-BE49-F238E27FC236}">
                <a16:creationId xmlns:a16="http://schemas.microsoft.com/office/drawing/2014/main" id="{38CE46C6-A82E-9E68-3EA1-4DD1A52444C4}"/>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670372707"/>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split E">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65D7F899-F1AD-FDE9-96BB-9CFC92DAFE1A}"/>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6" name="FLD_PresentationTitle" hidden="1">
            <a:extLst>
              <a:ext uri="{FF2B5EF4-FFF2-40B4-BE49-F238E27FC236}">
                <a16:creationId xmlns:a16="http://schemas.microsoft.com/office/drawing/2014/main" id="{BFB7D583-2F21-0EB2-FA04-5FD05A27CE96}"/>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693624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split F">
    <p:bg>
      <p:bgPr>
        <a:solidFill>
          <a:srgbClr val="002664"/>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5AE5164C-C20B-8076-6BB7-2C2A39507DF5}"/>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8" name="FLD_PresentationTitle" hidden="1">
            <a:extLst>
              <a:ext uri="{FF2B5EF4-FFF2-40B4-BE49-F238E27FC236}">
                <a16:creationId xmlns:a16="http://schemas.microsoft.com/office/drawing/2014/main" id="{6C2CA471-A2FD-03B2-DE2D-2C5CF5B50CAF}"/>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7668876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0/50 split G">
    <p:bg>
      <p:bgPr>
        <a:solidFill>
          <a:srgbClr val="2F3135"/>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4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663ED12B-D4FE-23D3-22A8-EE584DBE806E}"/>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8" name="FLD_PresentationTitle" hidden="1">
            <a:extLst>
              <a:ext uri="{FF2B5EF4-FFF2-40B4-BE49-F238E27FC236}">
                <a16:creationId xmlns:a16="http://schemas.microsoft.com/office/drawing/2014/main" id="{84F7E3A9-7C1E-AB7B-38AC-73429901985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71362483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Two columns.">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1" y="571500"/>
            <a:ext cx="4064000" cy="876298"/>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1"/>
            <a:ext cx="1879600" cy="40004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Content Placeholder 3">
            <a:extLst>
              <a:ext uri="{FF2B5EF4-FFF2-40B4-BE49-F238E27FC236}">
                <a16:creationId xmlns:a16="http://schemas.microsoft.com/office/drawing/2014/main" id="{91CB7469-3391-9372-6F59-350B413CD38A}"/>
              </a:ext>
            </a:extLst>
          </p:cNvPr>
          <p:cNvSpPr>
            <a:spLocks noGrp="1"/>
          </p:cNvSpPr>
          <p:nvPr>
            <p:ph sz="half" idx="2" hasCustomPrompt="1"/>
          </p:nvPr>
        </p:nvSpPr>
        <p:spPr>
          <a:xfrm>
            <a:off x="3200401" y="1714501"/>
            <a:ext cx="1879600" cy="40005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_DateCustomA" hidden="1">
            <a:extLst>
              <a:ext uri="{FF2B5EF4-FFF2-40B4-BE49-F238E27FC236}">
                <a16:creationId xmlns:a16="http://schemas.microsoft.com/office/drawing/2014/main" id="{063BE6C7-9EA1-6AB0-95F6-C3B6001BD101}"/>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10" name="FLD_PresentationTitle" hidden="1">
            <a:extLst>
              <a:ext uri="{FF2B5EF4-FFF2-40B4-BE49-F238E27FC236}">
                <a16:creationId xmlns:a16="http://schemas.microsoft.com/office/drawing/2014/main" id="{3D120C54-5141-63EA-06B0-3A3EEE832FD1}"/>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70484714"/>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ro. Dark picture.">
    <p:bg>
      <p:bgPr>
        <a:solidFill>
          <a:schemeClr val="tx1"/>
        </a:solidFill>
        <a:effectLst/>
      </p:bgPr>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500"/>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13" name="Date_DateCustomA" hidden="1">
            <a:extLst>
              <a:ext uri="{FF2B5EF4-FFF2-40B4-BE49-F238E27FC236}">
                <a16:creationId xmlns:a16="http://schemas.microsoft.com/office/drawing/2014/main" id="{BDE2133D-F949-2B78-1FB8-2497C0F95431}"/>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14" name="FLD_PresentationTitle" hidden="1">
            <a:extLst>
              <a:ext uri="{FF2B5EF4-FFF2-40B4-BE49-F238E27FC236}">
                <a16:creationId xmlns:a16="http://schemas.microsoft.com/office/drawing/2014/main" id="{B0AEC2B2-1751-BF9A-070E-37CF02B003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5" hidden="1">
            <a:extLst>
              <a:ext uri="{FF2B5EF4-FFF2-40B4-BE49-F238E27FC236}">
                <a16:creationId xmlns:a16="http://schemas.microsoft.com/office/drawing/2014/main" id="{017562DB-CBFA-21AA-7D2C-9943DAF434CA}"/>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35930541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4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9144000" y="571500"/>
            <a:ext cx="2032000"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9144000" y="1714500"/>
            <a:ext cx="2032000" cy="40005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ABBB9E5C-2A23-1E64-A74E-B72955851CD6}"/>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6" name="FLD_PresentationTitle" hidden="1">
            <a:extLst>
              <a:ext uri="{FF2B5EF4-FFF2-40B4-BE49-F238E27FC236}">
                <a16:creationId xmlns:a16="http://schemas.microsoft.com/office/drawing/2014/main" id="{F95729FB-88F6-08B1-C189-5A2EFA3A518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6191725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8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4063998"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1016000" y="583791"/>
            <a:ext cx="2031998"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5998" y="1714500"/>
            <a:ext cx="2032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D561AFBC-E08F-3499-6AE8-256B43500740}"/>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6" name="FLD_PresentationTitle" hidden="1">
            <a:extLst>
              <a:ext uri="{FF2B5EF4-FFF2-40B4-BE49-F238E27FC236}">
                <a16:creationId xmlns:a16="http://schemas.microsoft.com/office/drawing/2014/main" id="{D5BB4934-9905-0D7D-50F4-2251ADE46DB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44225672"/>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11430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24913289"/>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ub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5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Text Placeholder 11">
            <a:extLst>
              <a:ext uri="{FF2B5EF4-FFF2-40B4-BE49-F238E27FC236}">
                <a16:creationId xmlns:a16="http://schemas.microsoft.com/office/drawing/2014/main" id="{E3A0DC2B-B593-D15B-E451-6EF7B951A757}"/>
              </a:ext>
            </a:extLst>
          </p:cNvPr>
          <p:cNvSpPr>
            <a:spLocks noGrp="1"/>
          </p:cNvSpPr>
          <p:nvPr>
            <p:ph type="body" sz="quarter" idx="13" hasCustomPrompt="1"/>
          </p:nvPr>
        </p:nvSpPr>
        <p:spPr>
          <a:xfrm>
            <a:off x="1016000" y="1143000"/>
            <a:ext cx="10160000" cy="571500"/>
          </a:xfrm>
        </p:spPr>
        <p:txBody>
          <a:bodyPr/>
          <a:lstStyle>
            <a:lvl1pPr marL="0" indent="0">
              <a:buNone/>
              <a:defRPr sz="2000"/>
            </a:lvl1pPr>
          </a:lstStyle>
          <a:p>
            <a:pPr lvl="0"/>
            <a:r>
              <a:rPr lang="en-US" dirty="0"/>
              <a:t>Click to add subtitle</a:t>
            </a:r>
          </a:p>
        </p:txBody>
      </p:sp>
    </p:spTree>
    <p:extLst>
      <p:ext uri="{BB962C8B-B14F-4D97-AF65-F5344CB8AC3E}">
        <p14:creationId xmlns:p14="http://schemas.microsoft.com/office/powerpoint/2010/main" val="916503082"/>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500"/>
            <a:ext cx="3048000" cy="4572000"/>
          </a:xfrm>
        </p:spPr>
        <p:txBody>
          <a:bodyPr anchor="ctr"/>
          <a:lstStyle>
            <a:lvl1pPr marL="0" indent="0" algn="ctr">
              <a:buNone/>
              <a:defRPr/>
            </a:lvl1pPr>
          </a:lstStyle>
          <a:p>
            <a:r>
              <a:rPr lang="en-GB" dirty="0"/>
              <a:t>Add photo here</a:t>
            </a:r>
          </a:p>
        </p:txBody>
      </p:sp>
      <p:sp>
        <p:nvSpPr>
          <p:cNvPr id="10" name="Picture Placeholder 6">
            <a:extLst>
              <a:ext uri="{FF2B5EF4-FFF2-40B4-BE49-F238E27FC236}">
                <a16:creationId xmlns:a16="http://schemas.microsoft.com/office/drawing/2014/main" id="{EAF5E4D0-5B87-4292-E9D6-4DD6ABB8BCA8}"/>
              </a:ext>
            </a:extLst>
          </p:cNvPr>
          <p:cNvSpPr>
            <a:spLocks noGrp="1"/>
          </p:cNvSpPr>
          <p:nvPr>
            <p:ph type="pic" sz="quarter" idx="14" hasCustomPrompt="1"/>
          </p:nvPr>
        </p:nvSpPr>
        <p:spPr>
          <a:xfrm>
            <a:off x="4572000" y="1714500"/>
            <a:ext cx="3048000" cy="4572000"/>
          </a:xfrm>
        </p:spPr>
        <p:txBody>
          <a:bodyPr anchor="ctr"/>
          <a:lstStyle>
            <a:lvl1pPr marL="0" indent="0" algn="ctr">
              <a:buNone/>
              <a:defRPr/>
            </a:lvl1pPr>
          </a:lstStyle>
          <a:p>
            <a:r>
              <a:rPr lang="en-GB" dirty="0"/>
              <a:t>Add photo here</a:t>
            </a:r>
          </a:p>
        </p:txBody>
      </p:sp>
      <p:sp>
        <p:nvSpPr>
          <p:cNvPr id="11" name="Picture Placeholder 6">
            <a:extLst>
              <a:ext uri="{FF2B5EF4-FFF2-40B4-BE49-F238E27FC236}">
                <a16:creationId xmlns:a16="http://schemas.microsoft.com/office/drawing/2014/main" id="{3E80C29B-9A41-74AF-4700-B0C9AA5C1629}"/>
              </a:ext>
            </a:extLst>
          </p:cNvPr>
          <p:cNvSpPr>
            <a:spLocks noGrp="1"/>
          </p:cNvSpPr>
          <p:nvPr>
            <p:ph type="pic" sz="quarter" idx="15" hasCustomPrompt="1"/>
          </p:nvPr>
        </p:nvSpPr>
        <p:spPr>
          <a:xfrm>
            <a:off x="8128000" y="1714500"/>
            <a:ext cx="3048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247150249"/>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499"/>
            <a:ext cx="2527300" cy="4572000"/>
          </a:xfrm>
        </p:spPr>
        <p:txBody>
          <a:bodyPr anchor="ctr"/>
          <a:lstStyle>
            <a:lvl1pPr marL="0" indent="0" algn="ctr">
              <a:buNone/>
              <a:defRPr/>
            </a:lvl1pPr>
          </a:lstStyle>
          <a:p>
            <a:r>
              <a:rPr lang="en-GB" dirty="0"/>
              <a:t>Add photo here</a:t>
            </a:r>
          </a:p>
        </p:txBody>
      </p:sp>
      <p:sp>
        <p:nvSpPr>
          <p:cNvPr id="2" name="Picture Placeholder 6">
            <a:extLst>
              <a:ext uri="{FF2B5EF4-FFF2-40B4-BE49-F238E27FC236}">
                <a16:creationId xmlns:a16="http://schemas.microsoft.com/office/drawing/2014/main" id="{F8D826DE-3B17-23A6-5013-5265E2649977}"/>
              </a:ext>
            </a:extLst>
          </p:cNvPr>
          <p:cNvSpPr>
            <a:spLocks noGrp="1"/>
          </p:cNvSpPr>
          <p:nvPr>
            <p:ph type="pic" sz="quarter" idx="14" hasCustomPrompt="1"/>
          </p:nvPr>
        </p:nvSpPr>
        <p:spPr>
          <a:xfrm>
            <a:off x="3560231" y="1714499"/>
            <a:ext cx="2527301" cy="4572000"/>
          </a:xfrm>
        </p:spPr>
        <p:txBody>
          <a:bodyPr anchor="ctr"/>
          <a:lstStyle>
            <a:lvl1pPr marL="0" indent="0" algn="ctr">
              <a:buNone/>
              <a:defRPr/>
            </a:lvl1pPr>
          </a:lstStyle>
          <a:p>
            <a:r>
              <a:rPr lang="en-GB" dirty="0"/>
              <a:t>Add photo here</a:t>
            </a:r>
          </a:p>
        </p:txBody>
      </p:sp>
      <p:sp>
        <p:nvSpPr>
          <p:cNvPr id="3" name="Picture Placeholder 6">
            <a:extLst>
              <a:ext uri="{FF2B5EF4-FFF2-40B4-BE49-F238E27FC236}">
                <a16:creationId xmlns:a16="http://schemas.microsoft.com/office/drawing/2014/main" id="{6FF5E29D-0257-9799-DC85-BE2722718FF7}"/>
              </a:ext>
            </a:extLst>
          </p:cNvPr>
          <p:cNvSpPr>
            <a:spLocks noGrp="1"/>
          </p:cNvSpPr>
          <p:nvPr>
            <p:ph type="pic" sz="quarter" idx="15" hasCustomPrompt="1"/>
          </p:nvPr>
        </p:nvSpPr>
        <p:spPr>
          <a:xfrm>
            <a:off x="6104466" y="1714499"/>
            <a:ext cx="2544234" cy="4572000"/>
          </a:xfrm>
        </p:spPr>
        <p:txBody>
          <a:bodyPr anchor="ctr"/>
          <a:lstStyle>
            <a:lvl1pPr marL="0" indent="0" algn="ctr">
              <a:buNone/>
              <a:defRPr/>
            </a:lvl1pPr>
          </a:lstStyle>
          <a:p>
            <a:r>
              <a:rPr lang="en-GB" dirty="0"/>
              <a:t>Add photo here</a:t>
            </a:r>
          </a:p>
        </p:txBody>
      </p:sp>
      <p:sp>
        <p:nvSpPr>
          <p:cNvPr id="8" name="Picture Placeholder 6">
            <a:extLst>
              <a:ext uri="{FF2B5EF4-FFF2-40B4-BE49-F238E27FC236}">
                <a16:creationId xmlns:a16="http://schemas.microsoft.com/office/drawing/2014/main" id="{66B91207-BE73-9981-2C64-26855D823ACC}"/>
              </a:ext>
            </a:extLst>
          </p:cNvPr>
          <p:cNvSpPr>
            <a:spLocks noGrp="1"/>
          </p:cNvSpPr>
          <p:nvPr>
            <p:ph type="pic" sz="quarter" idx="16" hasCustomPrompt="1"/>
          </p:nvPr>
        </p:nvSpPr>
        <p:spPr>
          <a:xfrm>
            <a:off x="8648700" y="1714499"/>
            <a:ext cx="25273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129886216"/>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7" name="Picture Placeholder 16">
            <a:extLst>
              <a:ext uri="{FF2B5EF4-FFF2-40B4-BE49-F238E27FC236}">
                <a16:creationId xmlns:a16="http://schemas.microsoft.com/office/drawing/2014/main" id="{6E29AD41-C8C2-90DE-E65A-EFBC9857F20C}"/>
              </a:ext>
            </a:extLst>
          </p:cNvPr>
          <p:cNvSpPr>
            <a:spLocks noGrp="1"/>
          </p:cNvSpPr>
          <p:nvPr>
            <p:ph type="pic" sz="quarter" idx="13" hasCustomPrompt="1"/>
          </p:nvPr>
        </p:nvSpPr>
        <p:spPr>
          <a:xfrm>
            <a:off x="1016000" y="1714500"/>
            <a:ext cx="2032000" cy="4572000"/>
          </a:xfrm>
        </p:spPr>
        <p:txBody>
          <a:bodyPr anchor="ctr"/>
          <a:lstStyle>
            <a:lvl1pPr marL="0" indent="0" algn="ctr">
              <a:buNone/>
              <a:defRPr/>
            </a:lvl1pPr>
          </a:lstStyle>
          <a:p>
            <a:r>
              <a:rPr lang="en-GB" dirty="0"/>
              <a:t>Add photo here</a:t>
            </a:r>
          </a:p>
        </p:txBody>
      </p:sp>
      <p:sp>
        <p:nvSpPr>
          <p:cNvPr id="18" name="Picture Placeholder 16">
            <a:extLst>
              <a:ext uri="{FF2B5EF4-FFF2-40B4-BE49-F238E27FC236}">
                <a16:creationId xmlns:a16="http://schemas.microsoft.com/office/drawing/2014/main" id="{B16CB37F-37AA-410D-204B-AD1EBCDF0840}"/>
              </a:ext>
            </a:extLst>
          </p:cNvPr>
          <p:cNvSpPr>
            <a:spLocks noGrp="1"/>
          </p:cNvSpPr>
          <p:nvPr>
            <p:ph type="pic" sz="quarter" idx="14" hasCustomPrompt="1"/>
          </p:nvPr>
        </p:nvSpPr>
        <p:spPr>
          <a:xfrm>
            <a:off x="3046413" y="1714500"/>
            <a:ext cx="2032000" cy="4572000"/>
          </a:xfrm>
        </p:spPr>
        <p:txBody>
          <a:bodyPr anchor="ctr"/>
          <a:lstStyle>
            <a:lvl1pPr marL="0" indent="0" algn="ctr">
              <a:buNone/>
              <a:defRPr/>
            </a:lvl1pPr>
          </a:lstStyle>
          <a:p>
            <a:r>
              <a:rPr lang="en-GB" dirty="0"/>
              <a:t>Add photo here</a:t>
            </a:r>
          </a:p>
        </p:txBody>
      </p:sp>
      <p:sp>
        <p:nvSpPr>
          <p:cNvPr id="19" name="Picture Placeholder 16">
            <a:extLst>
              <a:ext uri="{FF2B5EF4-FFF2-40B4-BE49-F238E27FC236}">
                <a16:creationId xmlns:a16="http://schemas.microsoft.com/office/drawing/2014/main" id="{B8AA3438-1E4F-A17B-4BA6-84604FFDA346}"/>
              </a:ext>
            </a:extLst>
          </p:cNvPr>
          <p:cNvSpPr>
            <a:spLocks noGrp="1"/>
          </p:cNvSpPr>
          <p:nvPr>
            <p:ph type="pic" sz="quarter" idx="15" hasCustomPrompt="1"/>
          </p:nvPr>
        </p:nvSpPr>
        <p:spPr>
          <a:xfrm>
            <a:off x="5076825" y="1714500"/>
            <a:ext cx="2032000" cy="4572000"/>
          </a:xfrm>
        </p:spPr>
        <p:txBody>
          <a:bodyPr anchor="ctr"/>
          <a:lstStyle>
            <a:lvl1pPr marL="0" indent="0" algn="ctr">
              <a:buNone/>
              <a:defRPr/>
            </a:lvl1pPr>
          </a:lstStyle>
          <a:p>
            <a:r>
              <a:rPr lang="en-GB" dirty="0"/>
              <a:t>Add photo here</a:t>
            </a:r>
          </a:p>
        </p:txBody>
      </p:sp>
      <p:sp>
        <p:nvSpPr>
          <p:cNvPr id="20" name="Picture Placeholder 16">
            <a:extLst>
              <a:ext uri="{FF2B5EF4-FFF2-40B4-BE49-F238E27FC236}">
                <a16:creationId xmlns:a16="http://schemas.microsoft.com/office/drawing/2014/main" id="{DF3C2F97-EEF8-DFB6-BEE7-9C6CB8E21585}"/>
              </a:ext>
            </a:extLst>
          </p:cNvPr>
          <p:cNvSpPr>
            <a:spLocks noGrp="1"/>
          </p:cNvSpPr>
          <p:nvPr>
            <p:ph type="pic" sz="quarter" idx="16" hasCustomPrompt="1"/>
          </p:nvPr>
        </p:nvSpPr>
        <p:spPr>
          <a:xfrm>
            <a:off x="7105650" y="1714500"/>
            <a:ext cx="2032000" cy="4572000"/>
          </a:xfrm>
        </p:spPr>
        <p:txBody>
          <a:bodyPr anchor="ctr"/>
          <a:lstStyle>
            <a:lvl1pPr marL="0" indent="0" algn="ctr">
              <a:buNone/>
              <a:defRPr/>
            </a:lvl1pPr>
          </a:lstStyle>
          <a:p>
            <a:r>
              <a:rPr lang="en-GB" dirty="0"/>
              <a:t>Add photo here</a:t>
            </a:r>
          </a:p>
        </p:txBody>
      </p:sp>
      <p:sp>
        <p:nvSpPr>
          <p:cNvPr id="21" name="Picture Placeholder 16">
            <a:extLst>
              <a:ext uri="{FF2B5EF4-FFF2-40B4-BE49-F238E27FC236}">
                <a16:creationId xmlns:a16="http://schemas.microsoft.com/office/drawing/2014/main" id="{938A246F-FC1C-528B-BF2A-063647BFB584}"/>
              </a:ext>
            </a:extLst>
          </p:cNvPr>
          <p:cNvSpPr>
            <a:spLocks noGrp="1"/>
          </p:cNvSpPr>
          <p:nvPr>
            <p:ph type="pic" sz="quarter" idx="17" hasCustomPrompt="1"/>
          </p:nvPr>
        </p:nvSpPr>
        <p:spPr>
          <a:xfrm>
            <a:off x="9144635" y="1714500"/>
            <a:ext cx="2032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769990759"/>
      </p:ext>
    </p:extLst>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316812702"/>
      </p:ext>
    </p:extLst>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228394F-BE7A-2262-4AF9-4B90EED71CE4}"/>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5" name="Slide Number Placeholder 2" hidden="1">
            <a:extLst>
              <a:ext uri="{FF2B5EF4-FFF2-40B4-BE49-F238E27FC236}">
                <a16:creationId xmlns:a16="http://schemas.microsoft.com/office/drawing/2014/main" id="{5681F9E3-16E7-1875-E3BC-602B9846CA68}"/>
              </a:ext>
            </a:extLst>
          </p:cNvPr>
          <p:cNvSpPr>
            <a:spLocks noGrp="1"/>
          </p:cNvSpPr>
          <p:nvPr>
            <p:ph type="sldNum" sz="quarter" idx="10"/>
          </p:nvPr>
        </p:nvSpPr>
        <p:spPr>
          <a:xfrm>
            <a:off x="0" y="6858000"/>
            <a:ext cx="0" cy="0"/>
          </a:xfrm>
        </p:spPr>
        <p:txBody>
          <a:bodyPr/>
          <a:lstStyle>
            <a:lvl1pPr>
              <a:defRPr>
                <a:noFill/>
              </a:defRPr>
            </a:lvl1pPr>
          </a:lstStyle>
          <a:p>
            <a:fld id="{D0EF7201-F92F-4B08-8CD8-21667D02614A}" type="slidenum">
              <a:rPr lang="en-US" smtClean="0"/>
              <a:pPr/>
              <a:t>‹#›</a:t>
            </a:fld>
            <a:endParaRPr lang="en-US" dirty="0"/>
          </a:p>
        </p:txBody>
      </p:sp>
      <p:sp>
        <p:nvSpPr>
          <p:cNvPr id="10" name="Date_DateCustomA" hidden="1">
            <a:extLst>
              <a:ext uri="{FF2B5EF4-FFF2-40B4-BE49-F238E27FC236}">
                <a16:creationId xmlns:a16="http://schemas.microsoft.com/office/drawing/2014/main" id="{E805FD9B-473D-902D-E033-2D4D9995A95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11" name="FLD_PresentationTitle" hidden="1">
            <a:extLst>
              <a:ext uri="{FF2B5EF4-FFF2-40B4-BE49-F238E27FC236}">
                <a16:creationId xmlns:a16="http://schemas.microsoft.com/office/drawing/2014/main" id="{71BDDE09-C5FF-5BF0-2014-6703726DDB61}"/>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pic>
        <p:nvPicPr>
          <p:cNvPr id="3" name="Graphic 2">
            <a:extLst>
              <a:ext uri="{FF2B5EF4-FFF2-40B4-BE49-F238E27FC236}">
                <a16:creationId xmlns:a16="http://schemas.microsoft.com/office/drawing/2014/main" id="{7AC4336A-44A7-B57B-C11B-6FE9938BFD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3787" y="2190750"/>
            <a:ext cx="4924425" cy="2476500"/>
          </a:xfrm>
          <a:prstGeom prst="rect">
            <a:avLst/>
          </a:prstGeom>
        </p:spPr>
      </p:pic>
    </p:spTree>
    <p:extLst>
      <p:ext uri="{BB962C8B-B14F-4D97-AF65-F5344CB8AC3E}">
        <p14:creationId xmlns:p14="http://schemas.microsoft.com/office/powerpoint/2010/main" val="2135461800"/>
      </p:ext>
    </p:extLst>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544B24D-C639-700F-B730-B477473093D3}"/>
              </a:ext>
            </a:extLst>
          </p:cNvPr>
          <p:cNvSpPr txBox="1"/>
          <p:nvPr userDrawn="1"/>
        </p:nvSpPr>
        <p:spPr>
          <a:xfrm>
            <a:off x="4467579" y="1608016"/>
            <a:ext cx="2642834" cy="42165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1200"/>
              </a:spcBef>
              <a:defRPr sz="3200"/>
            </a:pPr>
            <a:r>
              <a:rPr lang="en-US" sz="1600" dirty="0"/>
              <a:t>PICTURES</a:t>
            </a:r>
            <a:br>
              <a:rPr lang="en-US" sz="1600" dirty="0"/>
            </a:br>
            <a:r>
              <a:rPr lang="en-US" sz="900" b="1" dirty="0"/>
              <a:t>Insert corporate picture from Templafy</a:t>
            </a:r>
            <a:endParaRPr lang="en-US" sz="900" dirty="0"/>
          </a:p>
          <a:p>
            <a:pPr>
              <a:spcBef>
                <a:spcPts val="600"/>
              </a:spcBef>
              <a:defRPr sz="1800" b="1"/>
            </a:pPr>
            <a:r>
              <a:rPr lang="en-US" sz="900" dirty="0"/>
              <a:t>1.</a:t>
            </a:r>
            <a:r>
              <a:rPr lang="en-US" sz="900" b="0" dirty="0"/>
              <a:t> Click the blue </a:t>
            </a:r>
            <a:r>
              <a:rPr lang="en-US" sz="900" dirty="0"/>
              <a:t>Templafy </a:t>
            </a:r>
            <a:r>
              <a:rPr lang="en-US" sz="900" b="0" dirty="0"/>
              <a:t>button</a:t>
            </a:r>
          </a:p>
          <a:p>
            <a:pPr>
              <a:spcBef>
                <a:spcPts val="600"/>
              </a:spcBef>
              <a:defRPr sz="1800" b="1"/>
            </a:pPr>
            <a:r>
              <a:rPr lang="en-US" sz="900" dirty="0"/>
              <a:t>2. </a:t>
            </a:r>
            <a:r>
              <a:rPr lang="en-US" sz="900" b="0" dirty="0"/>
              <a:t>In the dropdown, click the </a:t>
            </a:r>
            <a:r>
              <a:rPr lang="en-US" sz="900" dirty="0"/>
              <a:t>Photos </a:t>
            </a:r>
            <a:r>
              <a:rPr lang="en-US" sz="900" b="0" dirty="0"/>
              <a:t>button in the Templafy pane on the right side of the screen</a:t>
            </a:r>
          </a:p>
          <a:p>
            <a:pPr>
              <a:spcBef>
                <a:spcPts val="600"/>
              </a:spcBef>
              <a:defRPr sz="1800" b="1"/>
            </a:pPr>
            <a:r>
              <a:rPr lang="en-US" sz="900" dirty="0"/>
              <a:t>3. </a:t>
            </a:r>
            <a:r>
              <a:rPr lang="en-US" sz="900" b="0" dirty="0"/>
              <a:t>Find your image and click in once to insert</a:t>
            </a:r>
          </a:p>
          <a:p>
            <a:pPr>
              <a:spcBef>
                <a:spcPts val="600"/>
              </a:spcBef>
              <a:defRPr sz="1800"/>
            </a:pPr>
            <a:endParaRPr lang="en-US" sz="900" b="0" dirty="0"/>
          </a:p>
          <a:p>
            <a:pPr>
              <a:spcBef>
                <a:spcPts val="600"/>
              </a:spcBef>
              <a:defRPr sz="1800"/>
            </a:pPr>
            <a:endParaRPr lang="en-US" sz="900" b="0" dirty="0"/>
          </a:p>
          <a:p>
            <a:pPr>
              <a:spcBef>
                <a:spcPts val="600"/>
              </a:spcBef>
              <a:defRPr sz="1800"/>
            </a:pPr>
            <a:endParaRPr lang="en-US" sz="900" b="0" dirty="0"/>
          </a:p>
          <a:p>
            <a:pPr>
              <a:spcBef>
                <a:spcPts val="600"/>
              </a:spcBef>
              <a:defRPr sz="1800" b="1"/>
            </a:pPr>
            <a:r>
              <a:rPr lang="en-US" sz="900" dirty="0"/>
              <a:t>Hint: </a:t>
            </a:r>
            <a:r>
              <a:rPr lang="en-US" sz="900" b="0" dirty="0"/>
              <a:t>You can search for images in the search field.</a:t>
            </a:r>
          </a:p>
          <a:p>
            <a:pPr>
              <a:spcBef>
                <a:spcPts val="600"/>
              </a:spcBef>
              <a:defRPr sz="1800"/>
            </a:pPr>
            <a:endParaRPr lang="en-US" sz="900" b="0" dirty="0"/>
          </a:p>
          <a:p>
            <a:pPr>
              <a:spcBef>
                <a:spcPts val="600"/>
              </a:spcBef>
              <a:defRPr sz="1800" b="1"/>
            </a:pPr>
            <a:r>
              <a:rPr lang="en-US" sz="900" dirty="0"/>
              <a:t>Crop picture</a:t>
            </a:r>
          </a:p>
          <a:p>
            <a:pPr>
              <a:spcBef>
                <a:spcPts val="600"/>
              </a:spcBef>
              <a:defRPr sz="1800" b="1"/>
            </a:pPr>
            <a:r>
              <a:rPr lang="en-US" sz="900" dirty="0"/>
              <a:t>1. </a:t>
            </a:r>
            <a:r>
              <a:rPr lang="en-US" sz="900" b="0" dirty="0"/>
              <a:t>Click </a:t>
            </a:r>
            <a:r>
              <a:rPr lang="en-US" sz="900" dirty="0"/>
              <a:t>Crop</a:t>
            </a:r>
            <a:r>
              <a:rPr lang="en-US" sz="900" b="0" dirty="0"/>
              <a:t> to change size or </a:t>
            </a:r>
            <a:br>
              <a:rPr lang="en-US" sz="900" b="0" dirty="0"/>
            </a:br>
            <a:r>
              <a:rPr lang="en-US" sz="900" b="0" dirty="0"/>
              <a:t>focus of the picture</a:t>
            </a:r>
          </a:p>
          <a:p>
            <a:pPr>
              <a:spcBef>
                <a:spcPts val="600"/>
              </a:spcBef>
              <a:defRPr sz="1800" b="1"/>
            </a:pPr>
            <a:r>
              <a:rPr lang="en-US" sz="900" dirty="0"/>
              <a:t>2. </a:t>
            </a:r>
            <a:r>
              <a:rPr lang="en-US" sz="900" b="0" dirty="0"/>
              <a:t>If you want to scale the picture, </a:t>
            </a:r>
            <a:br>
              <a:rPr lang="en-US" sz="900" b="0" dirty="0"/>
            </a:br>
            <a:r>
              <a:rPr lang="en-US" sz="900" b="0" dirty="0"/>
              <a:t>hold </a:t>
            </a:r>
            <a:r>
              <a:rPr lang="en-US" sz="900" dirty="0"/>
              <a:t>SHIFT</a:t>
            </a:r>
            <a:r>
              <a:rPr lang="en-US" sz="900" b="0" dirty="0"/>
              <a:t>-key down while </a:t>
            </a:r>
            <a:br>
              <a:rPr lang="en-US" sz="900" b="0" dirty="0"/>
            </a:br>
            <a:r>
              <a:rPr lang="en-US" sz="900" b="0" dirty="0"/>
              <a:t>dragging the corners of the picture</a:t>
            </a:r>
            <a:br>
              <a:rPr lang="en-US" sz="900" b="0" dirty="0"/>
            </a:br>
            <a:endParaRPr lang="en-US" sz="900" b="0" dirty="0"/>
          </a:p>
          <a:p>
            <a:pPr>
              <a:spcBef>
                <a:spcPts val="600"/>
              </a:spcBef>
              <a:defRPr sz="1800" b="1"/>
            </a:pPr>
            <a:r>
              <a:rPr lang="en-US" sz="900" dirty="0"/>
              <a:t>HINT: </a:t>
            </a:r>
            <a:r>
              <a:rPr lang="en-US" sz="900" b="0" dirty="0"/>
              <a:t>If you delete the picture and </a:t>
            </a:r>
            <a:br>
              <a:rPr lang="en-US" sz="900" b="0" dirty="0"/>
            </a:br>
            <a:r>
              <a:rPr lang="en-US" sz="900" b="0" dirty="0"/>
              <a:t>insert a new one, the picture may </a:t>
            </a:r>
            <a:br>
              <a:rPr lang="en-US" sz="900" b="0" dirty="0"/>
            </a:br>
            <a:r>
              <a:rPr lang="en-US" sz="900" b="0" dirty="0"/>
              <a:t>lie in front of the text or graphic.</a:t>
            </a:r>
            <a:br>
              <a:rPr lang="en-US" sz="900" b="0" dirty="0"/>
            </a:br>
            <a:r>
              <a:rPr lang="en-US" sz="900" b="0" dirty="0"/>
              <a:t>If this happens, select the picture, </a:t>
            </a:r>
            <a:br>
              <a:rPr lang="en-US" sz="900" b="0" dirty="0"/>
            </a:br>
            <a:r>
              <a:rPr lang="en-US" sz="900" b="0" dirty="0"/>
              <a:t>right-click and choose </a:t>
            </a:r>
            <a:r>
              <a:rPr lang="en-US" sz="900" dirty="0"/>
              <a:t>Send to Back</a:t>
            </a:r>
          </a:p>
        </p:txBody>
      </p:sp>
      <p:grpSp>
        <p:nvGrpSpPr>
          <p:cNvPr id="4" name="Gruppe 25">
            <a:extLst>
              <a:ext uri="{FF2B5EF4-FFF2-40B4-BE49-F238E27FC236}">
                <a16:creationId xmlns:a16="http://schemas.microsoft.com/office/drawing/2014/main" id="{8A1E5916-BEF1-B39E-88A3-27A3CE33FBE2}"/>
              </a:ext>
            </a:extLst>
          </p:cNvPr>
          <p:cNvGrpSpPr/>
          <p:nvPr userDrawn="1"/>
        </p:nvGrpSpPr>
        <p:grpSpPr>
          <a:xfrm>
            <a:off x="7145756" y="1876097"/>
            <a:ext cx="676670" cy="997705"/>
            <a:chOff x="0" y="0"/>
            <a:chExt cx="1353338" cy="1995408"/>
          </a:xfrm>
        </p:grpSpPr>
        <p:pic>
          <p:nvPicPr>
            <p:cNvPr id="5" name="Billede 26" descr="Billede 26">
              <a:extLst>
                <a:ext uri="{FF2B5EF4-FFF2-40B4-BE49-F238E27FC236}">
                  <a16:creationId xmlns:a16="http://schemas.microsoft.com/office/drawing/2014/main" id="{CD4E4287-D76C-463D-B65A-CB61F4A7038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611573" cy="731703"/>
            </a:xfrm>
            <a:prstGeom prst="rect">
              <a:avLst/>
            </a:prstGeom>
            <a:ln w="12700" cap="flat">
              <a:noFill/>
              <a:miter lim="400000"/>
            </a:ln>
            <a:effectLst/>
          </p:spPr>
        </p:pic>
        <p:pic>
          <p:nvPicPr>
            <p:cNvPr id="6" name="Billede 37" descr="Billede 37">
              <a:extLst>
                <a:ext uri="{FF2B5EF4-FFF2-40B4-BE49-F238E27FC236}">
                  <a16:creationId xmlns:a16="http://schemas.microsoft.com/office/drawing/2014/main" id="{517F9EF2-51C8-E09B-9E48-D98C4B6EAA3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632" y="738429"/>
              <a:ext cx="1349707" cy="1256980"/>
            </a:xfrm>
            <a:prstGeom prst="rect">
              <a:avLst/>
            </a:prstGeom>
            <a:ln w="3175" cap="flat">
              <a:solidFill>
                <a:srgbClr val="F2F2F2"/>
              </a:solidFill>
              <a:prstDash val="solid"/>
              <a:round/>
            </a:ln>
            <a:effectLst/>
          </p:spPr>
        </p:pic>
      </p:grpSp>
      <p:sp>
        <p:nvSpPr>
          <p:cNvPr id="7" name="Text Box 2">
            <a:extLst>
              <a:ext uri="{FF2B5EF4-FFF2-40B4-BE49-F238E27FC236}">
                <a16:creationId xmlns:a16="http://schemas.microsoft.com/office/drawing/2014/main" id="{5E6BFE96-B170-E953-A8B2-88A3106B92AB}"/>
              </a:ext>
            </a:extLst>
          </p:cNvPr>
          <p:cNvSpPr txBox="1"/>
          <p:nvPr userDrawn="1"/>
        </p:nvSpPr>
        <p:spPr>
          <a:xfrm>
            <a:off x="1016000" y="1613646"/>
            <a:ext cx="2136361" cy="47551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3200"/>
            </a:pPr>
            <a:r>
              <a:rPr lang="en-US" sz="1600" dirty="0"/>
              <a:t>TEXT STYLES</a:t>
            </a:r>
          </a:p>
          <a:p>
            <a:pPr>
              <a:spcBef>
                <a:spcPts val="600"/>
              </a:spcBef>
              <a:defRPr sz="1800"/>
            </a:pPr>
            <a:r>
              <a:rPr lang="en-US" sz="900" dirty="0"/>
              <a:t>Use the </a:t>
            </a:r>
            <a:r>
              <a:rPr lang="en-US" sz="900" b="1" dirty="0"/>
              <a:t>TAB</a:t>
            </a:r>
            <a:r>
              <a:rPr lang="en-US" sz="900" dirty="0"/>
              <a:t>-key to jump through levels. Click </a:t>
            </a:r>
            <a:r>
              <a:rPr lang="en-US" sz="900" b="1" dirty="0"/>
              <a:t>ENTER</a:t>
            </a:r>
            <a:r>
              <a:rPr lang="en-US" sz="900" dirty="0"/>
              <a:t>, then </a:t>
            </a:r>
            <a:r>
              <a:rPr lang="en-US" sz="900" b="1" dirty="0"/>
              <a:t>TAB</a:t>
            </a:r>
            <a:r>
              <a:rPr lang="en-US" sz="900" dirty="0"/>
              <a:t> to switch from one level to the next level</a:t>
            </a:r>
          </a:p>
          <a:p>
            <a:pPr>
              <a:spcBef>
                <a:spcPts val="600"/>
              </a:spcBef>
              <a:defRPr sz="1800"/>
            </a:pPr>
            <a:r>
              <a:rPr lang="en-US" sz="900" dirty="0"/>
              <a:t>To go back in levels use </a:t>
            </a:r>
            <a:r>
              <a:rPr lang="en-US" sz="900" b="1" dirty="0"/>
              <a:t>SHIFT-TAB</a:t>
            </a:r>
          </a:p>
          <a:p>
            <a:pPr>
              <a:spcBef>
                <a:spcPts val="600"/>
              </a:spcBef>
              <a:defRPr sz="1800"/>
            </a:pPr>
            <a:r>
              <a:rPr lang="en-US" sz="900" dirty="0"/>
              <a:t>Alternatively, </a:t>
            </a:r>
            <a:r>
              <a:rPr lang="en-US" sz="900" b="1" dirty="0"/>
              <a:t>Increase</a:t>
            </a:r>
            <a:r>
              <a:rPr lang="en-US" sz="900" dirty="0"/>
              <a:t> and </a:t>
            </a:r>
            <a:r>
              <a:rPr lang="en-US" sz="900" b="1" dirty="0"/>
              <a:t>Decrease</a:t>
            </a:r>
            <a:br>
              <a:rPr lang="en-US" sz="900" b="1" dirty="0"/>
            </a:br>
            <a:r>
              <a:rPr lang="en-US" sz="900" dirty="0"/>
              <a:t>list level can be used</a:t>
            </a:r>
          </a:p>
          <a:p>
            <a:pPr>
              <a:spcBef>
                <a:spcPts val="600"/>
              </a:spcBef>
              <a:defRPr sz="1800"/>
            </a:pPr>
            <a:endParaRPr lang="en-US" sz="900" dirty="0"/>
          </a:p>
          <a:p>
            <a:pPr>
              <a:spcBef>
                <a:spcPts val="600"/>
              </a:spcBef>
              <a:defRPr sz="1800" b="1"/>
            </a:pPr>
            <a:r>
              <a:rPr lang="en-US" sz="900" dirty="0"/>
              <a:t>HINT: Use bullet button</a:t>
            </a:r>
          </a:p>
          <a:p>
            <a:pPr>
              <a:spcBef>
                <a:spcPts val="600"/>
              </a:spcBef>
              <a:defRPr sz="1800"/>
            </a:pPr>
            <a:r>
              <a:rPr lang="en-US" sz="900" dirty="0"/>
              <a:t>Delete bullet for regular text.</a:t>
            </a:r>
            <a:br>
              <a:rPr lang="en-US" sz="900" dirty="0"/>
            </a:br>
            <a:r>
              <a:rPr lang="en-US" sz="900" dirty="0"/>
              <a:t>Click on the bullet button to reapply the correct bullet again</a:t>
            </a:r>
          </a:p>
          <a:p>
            <a:pPr>
              <a:spcBef>
                <a:spcPts val="600"/>
              </a:spcBef>
              <a:defRPr sz="1800"/>
            </a:pPr>
            <a:br>
              <a:rPr lang="en-US" sz="900" dirty="0"/>
            </a:br>
            <a:r>
              <a:rPr lang="en-US" sz="1600" dirty="0"/>
              <a:t>SLIDES &amp; LAYOUTS</a:t>
            </a:r>
            <a:br>
              <a:rPr lang="en-US" sz="1600" dirty="0"/>
            </a:br>
            <a:br>
              <a:rPr lang="en-US" sz="1600" dirty="0"/>
            </a:br>
            <a:r>
              <a:rPr lang="en-US" sz="900" dirty="0"/>
              <a:t>Click on the menu </a:t>
            </a:r>
            <a:r>
              <a:rPr lang="en-US" sz="900" b="1" dirty="0"/>
              <a:t>New Slide </a:t>
            </a:r>
            <a:r>
              <a:rPr lang="en-US" sz="900" dirty="0"/>
              <a:t>in the </a:t>
            </a:r>
            <a:r>
              <a:rPr lang="en-US" sz="900" b="1" dirty="0"/>
              <a:t>Home</a:t>
            </a:r>
            <a:r>
              <a:rPr lang="en-US" sz="900" dirty="0"/>
              <a:t> tab to insert a new slide</a:t>
            </a:r>
            <a:br>
              <a:rPr lang="en-US" sz="900" dirty="0"/>
            </a:br>
            <a:br>
              <a:rPr lang="en-US" sz="900" dirty="0"/>
            </a:br>
            <a:r>
              <a:rPr lang="en-US" sz="900" b="1" dirty="0"/>
              <a:t>Change layout</a:t>
            </a:r>
          </a:p>
          <a:p>
            <a:pPr>
              <a:spcBef>
                <a:spcPts val="600"/>
              </a:spcBef>
              <a:defRPr sz="1800"/>
            </a:pPr>
            <a:r>
              <a:rPr lang="en-US" sz="900" dirty="0"/>
              <a:t>Click on the arrow next to </a:t>
            </a:r>
            <a:r>
              <a:rPr lang="en-US" sz="900" b="1" dirty="0"/>
              <a:t>Layout</a:t>
            </a:r>
            <a:br>
              <a:rPr lang="en-US" sz="900" b="1" dirty="0"/>
            </a:br>
            <a:r>
              <a:rPr lang="en-US" sz="900" dirty="0"/>
              <a:t>to view a dropdown menu of possible slide layouts</a:t>
            </a:r>
            <a:br>
              <a:rPr lang="en-US" sz="900" dirty="0"/>
            </a:br>
            <a:br>
              <a:rPr lang="en-US" sz="900" dirty="0"/>
            </a:br>
            <a:r>
              <a:rPr lang="en-US" sz="900" b="1" dirty="0"/>
              <a:t>Reset slide</a:t>
            </a:r>
          </a:p>
          <a:p>
            <a:pPr>
              <a:spcBef>
                <a:spcPts val="600"/>
              </a:spcBef>
              <a:defRPr sz="1800"/>
            </a:pPr>
            <a:r>
              <a:rPr lang="en-US" sz="900" dirty="0"/>
              <a:t>Click the </a:t>
            </a:r>
            <a:r>
              <a:rPr lang="en-US" sz="900" b="1" dirty="0"/>
              <a:t>Reset </a:t>
            </a:r>
            <a:r>
              <a:rPr lang="en-US" sz="900" dirty="0"/>
              <a:t>menu to reset position, size and formatting of the </a:t>
            </a:r>
            <a:br>
              <a:rPr lang="en-US" sz="900" dirty="0"/>
            </a:br>
            <a:r>
              <a:rPr lang="en-US" sz="900" dirty="0"/>
              <a:t>slide placeholders to their default settings</a:t>
            </a:r>
          </a:p>
        </p:txBody>
      </p:sp>
      <p:pic>
        <p:nvPicPr>
          <p:cNvPr id="8" name="Picture 2" descr="Picture 2">
            <a:extLst>
              <a:ext uri="{FF2B5EF4-FFF2-40B4-BE49-F238E27FC236}">
                <a16:creationId xmlns:a16="http://schemas.microsoft.com/office/drawing/2014/main" id="{0AE98524-32C4-9EE3-E8FA-29E2F4118322}"/>
              </a:ext>
            </a:extLst>
          </p:cNvPr>
          <p:cNvPicPr>
            <a:picLocks noChangeAspect="1"/>
          </p:cNvPicPr>
          <p:nvPr userDrawn="1"/>
        </p:nvPicPr>
        <p:blipFill>
          <a:blip r:embed="rId4"/>
          <a:stretch>
            <a:fillRect/>
          </a:stretch>
        </p:blipFill>
        <p:spPr>
          <a:xfrm>
            <a:off x="3193501" y="3322850"/>
            <a:ext cx="257144" cy="285715"/>
          </a:xfrm>
          <a:prstGeom prst="rect">
            <a:avLst/>
          </a:prstGeom>
          <a:ln w="12700">
            <a:miter lim="400000"/>
          </a:ln>
        </p:spPr>
      </p:pic>
      <p:pic>
        <p:nvPicPr>
          <p:cNvPr id="10" name="Picture 29" descr="Picture 29">
            <a:extLst>
              <a:ext uri="{FF2B5EF4-FFF2-40B4-BE49-F238E27FC236}">
                <a16:creationId xmlns:a16="http://schemas.microsoft.com/office/drawing/2014/main" id="{83F57B94-FFE1-82FB-A44E-9227C7C52FBD}"/>
              </a:ext>
            </a:extLst>
          </p:cNvPr>
          <p:cNvPicPr>
            <a:picLocks noChangeAspect="1"/>
          </p:cNvPicPr>
          <p:nvPr userDrawn="1"/>
        </p:nvPicPr>
        <p:blipFill>
          <a:blip r:embed="rId5"/>
          <a:stretch>
            <a:fillRect/>
          </a:stretch>
        </p:blipFill>
        <p:spPr>
          <a:xfrm>
            <a:off x="3194042" y="2599667"/>
            <a:ext cx="457144" cy="257144"/>
          </a:xfrm>
          <a:prstGeom prst="rect">
            <a:avLst/>
          </a:prstGeom>
          <a:ln w="12700">
            <a:miter lim="400000"/>
          </a:ln>
        </p:spPr>
      </p:pic>
      <p:pic>
        <p:nvPicPr>
          <p:cNvPr id="11" name="Picture 16" descr="Picture 16">
            <a:extLst>
              <a:ext uri="{FF2B5EF4-FFF2-40B4-BE49-F238E27FC236}">
                <a16:creationId xmlns:a16="http://schemas.microsoft.com/office/drawing/2014/main" id="{C6297347-9B90-9765-2062-96945E9218CE}"/>
              </a:ext>
            </a:extLst>
          </p:cNvPr>
          <p:cNvPicPr>
            <a:picLocks noChangeAspect="1"/>
          </p:cNvPicPr>
          <p:nvPr userDrawn="1"/>
        </p:nvPicPr>
        <p:blipFill>
          <a:blip r:embed="rId6"/>
          <a:stretch>
            <a:fillRect/>
          </a:stretch>
        </p:blipFill>
        <p:spPr>
          <a:xfrm>
            <a:off x="3199923" y="4313402"/>
            <a:ext cx="328882" cy="505502"/>
          </a:xfrm>
          <a:prstGeom prst="rect">
            <a:avLst/>
          </a:prstGeom>
          <a:ln w="12700">
            <a:miter lim="400000"/>
          </a:ln>
        </p:spPr>
      </p:pic>
      <p:pic>
        <p:nvPicPr>
          <p:cNvPr id="12" name="Picture 20" descr="Picture 20">
            <a:extLst>
              <a:ext uri="{FF2B5EF4-FFF2-40B4-BE49-F238E27FC236}">
                <a16:creationId xmlns:a16="http://schemas.microsoft.com/office/drawing/2014/main" id="{616ABA94-E10A-5E32-669D-EBD7DA9076A7}"/>
              </a:ext>
            </a:extLst>
          </p:cNvPr>
          <p:cNvPicPr>
            <a:picLocks noChangeAspect="1"/>
          </p:cNvPicPr>
          <p:nvPr userDrawn="1"/>
        </p:nvPicPr>
        <p:blipFill>
          <a:blip r:embed="rId7"/>
          <a:stretch>
            <a:fillRect/>
          </a:stretch>
        </p:blipFill>
        <p:spPr>
          <a:xfrm>
            <a:off x="3199923" y="5641555"/>
            <a:ext cx="538466" cy="172842"/>
          </a:xfrm>
          <a:prstGeom prst="rect">
            <a:avLst/>
          </a:prstGeom>
          <a:ln w="12700">
            <a:miter lim="400000"/>
          </a:ln>
        </p:spPr>
      </p:pic>
      <p:pic>
        <p:nvPicPr>
          <p:cNvPr id="13" name="Picture 19" descr="Picture 19">
            <a:extLst>
              <a:ext uri="{FF2B5EF4-FFF2-40B4-BE49-F238E27FC236}">
                <a16:creationId xmlns:a16="http://schemas.microsoft.com/office/drawing/2014/main" id="{21BBD215-6D0C-3D89-CF7D-E3806B304F38}"/>
              </a:ext>
            </a:extLst>
          </p:cNvPr>
          <p:cNvPicPr>
            <a:picLocks noChangeAspect="1"/>
          </p:cNvPicPr>
          <p:nvPr userDrawn="1"/>
        </p:nvPicPr>
        <p:blipFill>
          <a:blip r:embed="rId8"/>
          <a:stretch>
            <a:fillRect/>
          </a:stretch>
        </p:blipFill>
        <p:spPr>
          <a:xfrm>
            <a:off x="7201777" y="4171639"/>
            <a:ext cx="313789" cy="543901"/>
          </a:xfrm>
          <a:prstGeom prst="rect">
            <a:avLst/>
          </a:prstGeom>
          <a:ln w="12700">
            <a:miter lim="400000"/>
          </a:ln>
        </p:spPr>
      </p:pic>
      <p:sp>
        <p:nvSpPr>
          <p:cNvPr id="16" name="Text Box 4">
            <a:extLst>
              <a:ext uri="{FF2B5EF4-FFF2-40B4-BE49-F238E27FC236}">
                <a16:creationId xmlns:a16="http://schemas.microsoft.com/office/drawing/2014/main" id="{2D5A08AE-C050-3C3E-D457-4601CD853B9D}"/>
              </a:ext>
            </a:extLst>
          </p:cNvPr>
          <p:cNvSpPr txBox="1"/>
          <p:nvPr userDrawn="1"/>
        </p:nvSpPr>
        <p:spPr>
          <a:xfrm>
            <a:off x="8131102" y="1608016"/>
            <a:ext cx="2214244" cy="3447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3200"/>
            </a:pPr>
            <a:r>
              <a:rPr lang="en-US" sz="1600" dirty="0"/>
              <a:t>HEADER &amp; FOOTER</a:t>
            </a:r>
          </a:p>
          <a:p>
            <a:pPr>
              <a:spcBef>
                <a:spcPts val="600"/>
              </a:spcBef>
              <a:defRPr sz="1800"/>
            </a:pPr>
            <a:r>
              <a:rPr lang="en-US" sz="900" dirty="0"/>
              <a:t>Do this at the very end to apply the changes on all slides</a:t>
            </a:r>
          </a:p>
          <a:p>
            <a:pPr>
              <a:spcBef>
                <a:spcPts val="600"/>
              </a:spcBef>
              <a:defRPr sz="1800"/>
            </a:pPr>
            <a:r>
              <a:rPr lang="en-US" sz="900" dirty="0"/>
              <a:t>Click on </a:t>
            </a:r>
            <a:r>
              <a:rPr lang="en-US" sz="900" b="1" dirty="0"/>
              <a:t>Header and Footer </a:t>
            </a:r>
            <a:r>
              <a:rPr lang="en-US" sz="900" dirty="0"/>
              <a:t>in the </a:t>
            </a:r>
            <a:r>
              <a:rPr lang="en-US" sz="900" b="1" dirty="0"/>
              <a:t>Insert</a:t>
            </a:r>
            <a:r>
              <a:rPr lang="en-US" sz="900" dirty="0"/>
              <a:t> tab (write the desired text)</a:t>
            </a:r>
          </a:p>
          <a:p>
            <a:pPr>
              <a:spcBef>
                <a:spcPts val="600"/>
              </a:spcBef>
              <a:defRPr sz="1800"/>
            </a:pPr>
            <a:r>
              <a:rPr lang="en-US" sz="900" dirty="0"/>
              <a:t>Click </a:t>
            </a:r>
            <a:r>
              <a:rPr lang="en-US" sz="900" b="1" dirty="0"/>
              <a:t>Apply to All </a:t>
            </a:r>
            <a:r>
              <a:rPr lang="en-US" sz="900" dirty="0"/>
              <a:t>or </a:t>
            </a:r>
            <a:r>
              <a:rPr lang="en-US" sz="900" b="1" dirty="0"/>
              <a:t>Apply</a:t>
            </a:r>
            <a:r>
              <a:rPr lang="en-US" sz="900" dirty="0"/>
              <a:t> if only used on one slide</a:t>
            </a:r>
          </a:p>
          <a:p>
            <a:pPr>
              <a:spcBef>
                <a:spcPts val="1200"/>
              </a:spcBef>
              <a:defRPr sz="3200"/>
            </a:pPr>
            <a:r>
              <a:rPr lang="en-US" sz="1600" dirty="0"/>
              <a:t>GRIDLINES</a:t>
            </a:r>
            <a:endParaRPr lang="en-US" sz="1600" b="1" dirty="0"/>
          </a:p>
          <a:p>
            <a:pPr>
              <a:spcBef>
                <a:spcPts val="600"/>
              </a:spcBef>
              <a:defRPr sz="1800"/>
            </a:pPr>
            <a:r>
              <a:rPr lang="en-US" sz="900" dirty="0"/>
              <a:t>Click the </a:t>
            </a:r>
            <a:r>
              <a:rPr lang="en-US" sz="900" b="1" dirty="0"/>
              <a:t>View</a:t>
            </a:r>
            <a:r>
              <a:rPr lang="en-US" sz="900" dirty="0"/>
              <a:t> tab and set tick mark next to </a:t>
            </a:r>
            <a:r>
              <a:rPr lang="en-US" sz="900" b="1" dirty="0"/>
              <a:t>Guides</a:t>
            </a:r>
          </a:p>
          <a:p>
            <a:pPr>
              <a:spcBef>
                <a:spcPts val="600"/>
              </a:spcBef>
              <a:defRPr sz="1800" b="1"/>
            </a:pPr>
            <a:r>
              <a:rPr lang="en-US" sz="900" dirty="0"/>
              <a:t>HINT: Alt + F9 </a:t>
            </a:r>
            <a:r>
              <a:rPr lang="en-US" sz="900" b="0" dirty="0"/>
              <a:t>for quick view of guides</a:t>
            </a:r>
          </a:p>
          <a:p>
            <a:pPr>
              <a:spcBef>
                <a:spcPts val="600"/>
              </a:spcBef>
              <a:defRPr sz="1800"/>
            </a:pPr>
            <a:endParaRPr lang="en-US" sz="900" b="0" dirty="0"/>
          </a:p>
          <a:p>
            <a:pPr>
              <a:spcBef>
                <a:spcPts val="600"/>
              </a:spcBef>
              <a:defRPr sz="3200"/>
            </a:pPr>
            <a:r>
              <a:rPr lang="en-US" sz="1600" dirty="0"/>
              <a:t>SLIDES</a:t>
            </a:r>
          </a:p>
          <a:p>
            <a:pPr>
              <a:spcBef>
                <a:spcPts val="600"/>
              </a:spcBef>
              <a:defRPr sz="1800"/>
            </a:pPr>
            <a:r>
              <a:rPr lang="en-US" sz="900" dirty="0"/>
              <a:t>Insert predefined slides from the Templafy button. Choose </a:t>
            </a:r>
            <a:r>
              <a:rPr lang="en-US" sz="900" b="1" dirty="0"/>
              <a:t>Slides</a:t>
            </a:r>
            <a:r>
              <a:rPr lang="en-US" sz="900" dirty="0"/>
              <a:t> from the dropdown menu or from the buttons in the Templafy pane on the right side of the screen</a:t>
            </a:r>
          </a:p>
        </p:txBody>
      </p:sp>
      <p:sp>
        <p:nvSpPr>
          <p:cNvPr id="21" name="Fast overskrift">
            <a:extLst>
              <a:ext uri="{FF2B5EF4-FFF2-40B4-BE49-F238E27FC236}">
                <a16:creationId xmlns:a16="http://schemas.microsoft.com/office/drawing/2014/main" id="{E3C053DC-A8AC-4F2C-31E6-AE4ACECFE626}"/>
              </a:ext>
            </a:extLst>
          </p:cNvPr>
          <p:cNvSpPr txBox="1"/>
          <p:nvPr userDrawn="1"/>
        </p:nvSpPr>
        <p:spPr>
          <a:xfrm>
            <a:off x="1016000" y="579810"/>
            <a:ext cx="10633074"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6400"/>
            </a:lvl1pPr>
          </a:lstStyle>
          <a:p>
            <a:r>
              <a:rPr lang="en-US" sz="3200" dirty="0"/>
              <a:t>TIPS &amp; TRICKS - YOUR USER GUIDE</a:t>
            </a:r>
          </a:p>
        </p:txBody>
      </p:sp>
      <p:pic>
        <p:nvPicPr>
          <p:cNvPr id="23" name="Picture 2" descr="Picture 2">
            <a:extLst>
              <a:ext uri="{FF2B5EF4-FFF2-40B4-BE49-F238E27FC236}">
                <a16:creationId xmlns:a16="http://schemas.microsoft.com/office/drawing/2014/main" id="{64425764-08A8-067C-6FC3-54C2A125B994}"/>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0525149" y="4279948"/>
            <a:ext cx="650851" cy="973829"/>
          </a:xfrm>
          <a:prstGeom prst="rect">
            <a:avLst/>
          </a:prstGeom>
          <a:ln w="12700">
            <a:miter lim="400000"/>
          </a:ln>
        </p:spPr>
      </p:pic>
      <p:pic>
        <p:nvPicPr>
          <p:cNvPr id="25" name="Picture 24" descr="Picture 24">
            <a:extLst>
              <a:ext uri="{FF2B5EF4-FFF2-40B4-BE49-F238E27FC236}">
                <a16:creationId xmlns:a16="http://schemas.microsoft.com/office/drawing/2014/main" id="{7781CC46-5157-D188-A075-1AD91E7F3E73}"/>
              </a:ext>
            </a:extLst>
          </p:cNvPr>
          <p:cNvPicPr>
            <a:picLocks noChangeAspect="1"/>
          </p:cNvPicPr>
          <p:nvPr userDrawn="1"/>
        </p:nvPicPr>
        <p:blipFill>
          <a:blip r:embed="rId10"/>
          <a:stretch>
            <a:fillRect/>
          </a:stretch>
        </p:blipFill>
        <p:spPr>
          <a:xfrm>
            <a:off x="3199922" y="5077014"/>
            <a:ext cx="475429" cy="176763"/>
          </a:xfrm>
          <a:prstGeom prst="rect">
            <a:avLst/>
          </a:prstGeom>
          <a:ln w="12700">
            <a:miter lim="400000"/>
          </a:ln>
        </p:spPr>
      </p:pic>
      <p:pic>
        <p:nvPicPr>
          <p:cNvPr id="30" name="Picture 12" descr="Picture 12">
            <a:extLst>
              <a:ext uri="{FF2B5EF4-FFF2-40B4-BE49-F238E27FC236}">
                <a16:creationId xmlns:a16="http://schemas.microsoft.com/office/drawing/2014/main" id="{6CC967B0-2B41-9B4F-1FC1-4BD02B900102}"/>
              </a:ext>
            </a:extLst>
          </p:cNvPr>
          <p:cNvPicPr>
            <a:picLocks noChangeAspect="1"/>
          </p:cNvPicPr>
          <p:nvPr userDrawn="1"/>
        </p:nvPicPr>
        <p:blipFill>
          <a:blip r:embed="rId11"/>
          <a:stretch>
            <a:fillRect/>
          </a:stretch>
        </p:blipFill>
        <p:spPr>
          <a:xfrm>
            <a:off x="10525149" y="2217244"/>
            <a:ext cx="378294" cy="543367"/>
          </a:xfrm>
          <a:prstGeom prst="rect">
            <a:avLst/>
          </a:prstGeom>
          <a:ln w="12700">
            <a:miter lim="400000"/>
          </a:ln>
        </p:spPr>
      </p:pic>
      <p:grpSp>
        <p:nvGrpSpPr>
          <p:cNvPr id="31" name="Group 3">
            <a:extLst>
              <a:ext uri="{FF2B5EF4-FFF2-40B4-BE49-F238E27FC236}">
                <a16:creationId xmlns:a16="http://schemas.microsoft.com/office/drawing/2014/main" id="{B0FC6CB9-1906-BFB6-34F3-5A63E8B42393}"/>
              </a:ext>
            </a:extLst>
          </p:cNvPr>
          <p:cNvGrpSpPr/>
          <p:nvPr userDrawn="1"/>
        </p:nvGrpSpPr>
        <p:grpSpPr>
          <a:xfrm>
            <a:off x="4465763" y="2841432"/>
            <a:ext cx="2243060" cy="594908"/>
            <a:chOff x="0" y="0"/>
            <a:chExt cx="4486118" cy="1189813"/>
          </a:xfrm>
        </p:grpSpPr>
        <p:pic>
          <p:nvPicPr>
            <p:cNvPr id="32" name="Billede 1" descr="Billede 1">
              <a:extLst>
                <a:ext uri="{FF2B5EF4-FFF2-40B4-BE49-F238E27FC236}">
                  <a16:creationId xmlns:a16="http://schemas.microsoft.com/office/drawing/2014/main" id="{E717D799-3C1A-AB85-09A3-F340C4F07A5C}"/>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a:xfrm>
              <a:off x="0" y="0"/>
              <a:ext cx="4486119" cy="1114399"/>
            </a:xfrm>
            <a:prstGeom prst="rect">
              <a:avLst/>
            </a:prstGeom>
            <a:ln w="12700" cap="flat">
              <a:noFill/>
              <a:miter lim="400000"/>
            </a:ln>
            <a:effectLst/>
          </p:spPr>
        </p:pic>
        <p:sp>
          <p:nvSpPr>
            <p:cNvPr id="33" name="Rektangel 3">
              <a:extLst>
                <a:ext uri="{FF2B5EF4-FFF2-40B4-BE49-F238E27FC236}">
                  <a16:creationId xmlns:a16="http://schemas.microsoft.com/office/drawing/2014/main" id="{EA928BEC-9004-B2BD-0FF4-9152FD686F14}"/>
                </a:ext>
              </a:extLst>
            </p:cNvPr>
            <p:cNvSpPr/>
            <p:nvPr/>
          </p:nvSpPr>
          <p:spPr>
            <a:xfrm>
              <a:off x="-1" y="739579"/>
              <a:ext cx="4486118" cy="450235"/>
            </a:xfrm>
            <a:prstGeom prst="rect">
              <a:avLst/>
            </a:prstGeom>
            <a:noFill/>
            <a:ln w="25400" cap="flat">
              <a:solidFill>
                <a:schemeClr val="accent5"/>
              </a:solidFill>
              <a:prstDash val="solid"/>
              <a:miter lim="800000"/>
            </a:ln>
            <a:effectLst/>
          </p:spPr>
          <p:txBody>
            <a:bodyPr wrap="square" lIns="72000" tIns="72000" rIns="72000" bIns="72000" numCol="1" anchor="ctr">
              <a:noAutofit/>
            </a:bodyPr>
            <a:lstStyle/>
            <a:p>
              <a:pPr algn="ctr">
                <a:defRPr sz="4000">
                  <a:solidFill>
                    <a:srgbClr val="FFFFFF"/>
                  </a:solidFill>
                </a:defRPr>
              </a:pPr>
              <a:endParaRPr lang="en-US" sz="2000" dirty="0"/>
            </a:p>
          </p:txBody>
        </p:sp>
      </p:grpSp>
    </p:spTree>
    <p:extLst>
      <p:ext uri="{BB962C8B-B14F-4D97-AF65-F5344CB8AC3E}">
        <p14:creationId xmlns:p14="http://schemas.microsoft.com/office/powerpoint/2010/main" val="47451970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ro. Light picture.">
    <p:bg>
      <p:bgRef idx="1001">
        <a:schemeClr val="bg1"/>
      </p:bgRef>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499"/>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5" name="Date_DateCustomA" hidden="1">
            <a:extLst>
              <a:ext uri="{FF2B5EF4-FFF2-40B4-BE49-F238E27FC236}">
                <a16:creationId xmlns:a16="http://schemas.microsoft.com/office/drawing/2014/main" id="{6156D200-358D-8DB0-B3B5-7FAC7BC8DD1B}"/>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9" name="FLD_PresentationTitle" hidden="1">
            <a:extLst>
              <a:ext uri="{FF2B5EF4-FFF2-40B4-BE49-F238E27FC236}">
                <a16:creationId xmlns:a16="http://schemas.microsoft.com/office/drawing/2014/main" id="{491E8687-937F-340F-55F7-BA011ADBAFCB}"/>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751CD079-A686-3C13-193B-112E312994F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6576238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5/13/2024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602674006"/>
      </p:ext>
    </p:extLst>
  </p:cSld>
  <p:clrMapOvr>
    <a:overrideClrMapping bg1="lt1" tx1="dk1" bg2="lt2" tx2="dk2" accent1="accent1" accent2="accent2" accent3="accent3" accent4="accent4" accent5="accent5" accent6="accent6" hlink="hlink" folHlink="folHlink"/>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5/13/2024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759526973"/>
      </p:ext>
    </p:extLst>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5/13/2024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794103587"/>
      </p:ext>
    </p:extLst>
  </p:cSld>
  <p:clrMapOvr>
    <a:overrideClrMapping bg1="lt1" tx1="dk1" bg2="lt2" tx2="dk2" accent1="accent1" accent2="accent2" accent3="accent3" accent4="accent4" accent5="accent5" accent6="accent6" hlink="hlink" folHlink="folHlink"/>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935503567"/>
      </p:ext>
    </p:extLst>
  </p:cSld>
  <p:clrMapOvr>
    <a:masterClrMapping/>
  </p:clrMapOvr>
  <p:hf hdr="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5/13/2024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166982453"/>
      </p:ext>
    </p:extLst>
  </p:cSld>
  <p:clrMapOvr>
    <a:masterClrMapping/>
  </p:clrMapOvr>
  <p:hf hdr="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968453-BAB5-46CE-A4CF-38551120EE52}" type="datetime3">
              <a:rPr lang="en-US" smtClean="0"/>
              <a:t>13 May 2024</a:t>
            </a:fld>
            <a:endParaRPr lang="en-US" dirty="0"/>
          </a:p>
        </p:txBody>
      </p:sp>
      <p:sp>
        <p:nvSpPr>
          <p:cNvPr id="4" name="Footer Placeholder 3"/>
          <p:cNvSpPr>
            <a:spLocks noGrp="1"/>
          </p:cNvSpPr>
          <p:nvPr>
            <p:ph type="ftr" sz="quarter" idx="11"/>
          </p:nvPr>
        </p:nvSpPr>
        <p:spPr/>
        <p:txBody>
          <a:bodyPr/>
          <a:lstStyle/>
          <a:p>
            <a:r>
              <a:rPr lang="en-US" dirty="0"/>
              <a:t>Add place via Insert, Header &amp; Footer</a:t>
            </a:r>
          </a:p>
        </p:txBody>
      </p:sp>
      <p:sp>
        <p:nvSpPr>
          <p:cNvPr id="5" name="Slide Number Placeholder 4"/>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025794872"/>
      </p:ext>
    </p:extLst>
  </p:cSld>
  <p:clrMapOvr>
    <a:masterClrMapping/>
  </p:clrMapOvr>
  <p:transition spd="slow">
    <p:push/>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5/13/2024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5480311"/>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5/13/2024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0EF7201-F92F-4B08-8CD8-21667D02614A}"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1266242"/>
      </p:ext>
    </p:extLst>
  </p:cSld>
  <p:clrMapOvr>
    <a:masterClrMapping/>
  </p:clrMapOvr>
  <p:hf hdr="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5/13/2024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0EF7201-F92F-4B08-8CD8-21667D02614A}"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3026896"/>
      </p:ext>
    </p:extLst>
  </p:cSld>
  <p:clrMapOvr>
    <a:masterClrMapping/>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48148919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A">
    <p:bg>
      <p:bgPr>
        <a:solidFill>
          <a:schemeClr val="accent2"/>
        </a:solidFill>
        <a:effectLst/>
      </p:bgPr>
    </p:bg>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043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91378"/>
            <a:ext cx="7112001" cy="4000500"/>
          </a:xfrm>
        </p:spPr>
        <p:txBody>
          <a:bodyPr anchor="t" anchorCtr="0"/>
          <a:lstStyle>
            <a:lvl1pPr algn="l">
              <a:lnSpc>
                <a:spcPct val="100000"/>
              </a:lnSpc>
              <a:defRPr sz="6000" spc="-300" baseline="0"/>
            </a:lvl1pPr>
          </a:lstStyle>
          <a:p>
            <a:r>
              <a:rPr lang="en-US" dirty="0"/>
              <a:t>Click to add title</a:t>
            </a:r>
          </a:p>
        </p:txBody>
      </p:sp>
      <p:pic>
        <p:nvPicPr>
          <p:cNvPr id="9" name="Logo">
            <a:extLst>
              <a:ext uri="{FF2B5EF4-FFF2-40B4-BE49-F238E27FC236}">
                <a16:creationId xmlns:a16="http://schemas.microsoft.com/office/drawing/2014/main" id="{553E7A06-E9BE-B92A-AF3C-7AB03727E26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60488112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2992580345"/>
      </p:ext>
    </p:extLst>
  </p:cSld>
  <p:clrMapOvr>
    <a:masterClrMapping/>
  </p:clrMapOvr>
  <p:hf hdr="0"/>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22448952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967441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5697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B">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4B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a:xfrm>
            <a:off x="1016000" y="591378"/>
            <a:ext cx="7112001" cy="4000500"/>
          </a:xfrm>
        </p:spPr>
        <p:txBody>
          <a:bodyPr anchor="t" anchorCtr="0"/>
          <a:lstStyle>
            <a:lvl1pPr algn="l">
              <a:lnSpc>
                <a:spcPct val="100000"/>
              </a:lnSpc>
              <a:defRPr sz="6000" spc="-300" baseline="0">
                <a:solidFill>
                  <a:schemeClr val="bg1"/>
                </a:solidFill>
              </a:defRPr>
            </a:lvl1pPr>
          </a:lstStyle>
          <a:p>
            <a:r>
              <a:rPr lang="en-US" dirty="0"/>
              <a:t>Click to add title</a:t>
            </a:r>
          </a:p>
        </p:txBody>
      </p:sp>
      <p:pic>
        <p:nvPicPr>
          <p:cNvPr id="3" name="Logo">
            <a:extLst>
              <a:ext uri="{FF2B5EF4-FFF2-40B4-BE49-F238E27FC236}">
                <a16:creationId xmlns:a16="http://schemas.microsoft.com/office/drawing/2014/main" id="{AC6FF088-8F53-D367-9F6D-5DB2E96BB1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204864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C">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a:xfrm>
            <a:off x="1016000" y="571500"/>
            <a:ext cx="7112001" cy="4000500"/>
          </a:xfrm>
        </p:spPr>
        <p:txBody>
          <a:bodyPr anchor="t" anchorCtr="0"/>
          <a:lstStyle>
            <a:lvl1pPr algn="l">
              <a:lnSpc>
                <a:spcPct val="100000"/>
              </a:lnSpc>
              <a:defRPr sz="6000" spc="-300" baseline="0"/>
            </a:lvl1pPr>
          </a:lstStyle>
          <a:p>
            <a:r>
              <a:rPr lang="en-US" dirty="0"/>
              <a:t>Click to add title</a:t>
            </a:r>
          </a:p>
        </p:txBody>
      </p:sp>
      <p:pic>
        <p:nvPicPr>
          <p:cNvPr id="3" name="Logo">
            <a:extLst>
              <a:ext uri="{FF2B5EF4-FFF2-40B4-BE49-F238E27FC236}">
                <a16:creationId xmlns:a16="http://schemas.microsoft.com/office/drawing/2014/main" id="{210D1E87-E4AD-C58B-DB51-B831BAC9D0D1}"/>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72536116"/>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Photo righ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8"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51577759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er. Photo lef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7112000"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13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91727804"/>
      </p:ext>
    </p:extLst>
  </p:cSld>
  <p:clrMapOvr>
    <a:overrideClrMapping bg1="dk1" tx1="lt1" bg2="dk2" tx2="lt2" accent1="accent1" accent2="accent2" accent3="accent3" accent4="accent4" accent5="accent5" accent6="accent6" hlink="hlink" folHlink="folHlink"/>
  </p:clrMapOvr>
  <p:transition spd="slow">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theme" Target="../theme/theme2.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571501"/>
            <a:ext cx="10160000" cy="5715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1016000" y="1714499"/>
            <a:ext cx="10160000" cy="40005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 </a:t>
            </a:r>
            <a:r>
              <a:rPr lang="en-US" dirty="0"/>
              <a:t>Header Arial Bold 14</a:t>
            </a:r>
            <a:endParaRPr lang="en-US" noProof="0" dirty="0"/>
          </a:p>
          <a:p>
            <a:pPr lvl="4"/>
            <a:r>
              <a:rPr lang="en-US" noProof="0" dirty="0"/>
              <a:t>Fifth level, </a:t>
            </a:r>
            <a:r>
              <a:rPr lang="en-US" dirty="0"/>
              <a:t>Body Arial 14</a:t>
            </a:r>
            <a:endParaRPr lang="en-US" noProof="0" dirty="0"/>
          </a:p>
          <a:p>
            <a:pPr lvl="5"/>
            <a:r>
              <a:rPr lang="en-US" dirty="0"/>
              <a:t>6 Level, Small Bullet Arial 11</a:t>
            </a:r>
            <a:endParaRPr lang="en-US" noProof="0" dirty="0"/>
          </a:p>
          <a:p>
            <a:pPr lvl="6"/>
            <a:r>
              <a:rPr lang="en-US" noProof="0" dirty="0"/>
              <a:t>7 </a:t>
            </a:r>
            <a:r>
              <a:rPr lang="en-US" dirty="0"/>
              <a:t>Level, Small Header Arial 11</a:t>
            </a:r>
            <a:endParaRPr lang="en-US" noProof="0" dirty="0"/>
          </a:p>
          <a:p>
            <a:pPr lvl="7"/>
            <a:r>
              <a:rPr lang="en-US" noProof="0" dirty="0"/>
              <a:t>8 </a:t>
            </a:r>
            <a:r>
              <a:rPr lang="en-US" dirty="0"/>
              <a:t>Level, Small Body Arial 11</a:t>
            </a:r>
            <a:endParaRPr lang="en-US" noProof="0" dirty="0"/>
          </a:p>
          <a:p>
            <a:pPr lvl="8"/>
            <a:r>
              <a:rPr lang="en-US" noProof="0" dirty="0"/>
              <a:t>9 </a:t>
            </a:r>
            <a:r>
              <a:rPr lang="en-US" dirty="0"/>
              <a:t>Level, Header Arial 28</a:t>
            </a:r>
            <a:endParaRPr lang="en-US" noProof="0" dirty="0"/>
          </a:p>
        </p:txBody>
      </p:sp>
      <p:sp>
        <p:nvSpPr>
          <p:cNvPr id="14" name="Slide Number Placeholder 13">
            <a:extLst>
              <a:ext uri="{FF2B5EF4-FFF2-40B4-BE49-F238E27FC236}">
                <a16:creationId xmlns:a16="http://schemas.microsoft.com/office/drawing/2014/main" id="{B2666F9E-5705-3CCC-1440-4054E7CD9AF6}"/>
              </a:ext>
            </a:extLst>
          </p:cNvPr>
          <p:cNvSpPr>
            <a:spLocks noGrp="1"/>
          </p:cNvSpPr>
          <p:nvPr>
            <p:ph type="sldNum" sz="quarter" idx="4"/>
          </p:nvPr>
        </p:nvSpPr>
        <p:spPr>
          <a:xfrm>
            <a:off x="10160000" y="6159233"/>
            <a:ext cx="1016000" cy="127266"/>
          </a:xfrm>
          <a:prstGeom prst="rect">
            <a:avLst/>
          </a:prstGeom>
        </p:spPr>
        <p:txBody>
          <a:bodyPr vert="horz" lIns="0" tIns="0" rIns="0" bIns="0" rtlCol="0" anchor="b" anchorCtr="0"/>
          <a:lstStyle>
            <a:lvl1pPr algn="r">
              <a:lnSpc>
                <a:spcPct val="100000"/>
              </a:lnSpc>
              <a:defRPr sz="800">
                <a:solidFill>
                  <a:schemeClr val="tx1"/>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41" r:id="rId5"/>
    <p:sldLayoutId id="2147483742" r:id="rId6"/>
    <p:sldLayoutId id="2147483740" r:id="rId7"/>
    <p:sldLayoutId id="2147483756" r:id="rId8"/>
    <p:sldLayoutId id="2147483757" r:id="rId9"/>
    <p:sldLayoutId id="2147483776" r:id="rId10"/>
    <p:sldLayoutId id="2147483777" r:id="rId11"/>
    <p:sldLayoutId id="2147483754" r:id="rId12"/>
    <p:sldLayoutId id="2147483755" r:id="rId13"/>
    <p:sldLayoutId id="2147483758" r:id="rId14"/>
    <p:sldLayoutId id="2147483759" r:id="rId15"/>
    <p:sldLayoutId id="2147483760" r:id="rId16"/>
    <p:sldLayoutId id="2147483721"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71" r:id="rId26"/>
    <p:sldLayoutId id="2147483773" r:id="rId27"/>
    <p:sldLayoutId id="2147483774" r:id="rId28"/>
    <p:sldLayoutId id="2147483772" r:id="rId29"/>
    <p:sldLayoutId id="2147483769" r:id="rId30"/>
    <p:sldLayoutId id="2147483770" r:id="rId31"/>
    <p:sldLayoutId id="2147483654" r:id="rId32"/>
    <p:sldLayoutId id="2147483778" r:id="rId33"/>
    <p:sldLayoutId id="2147483780" r:id="rId34"/>
    <p:sldLayoutId id="2147483781" r:id="rId35"/>
    <p:sldLayoutId id="2147483782" r:id="rId36"/>
    <p:sldLayoutId id="2147483779" r:id="rId37"/>
    <p:sldLayoutId id="2147483775" r:id="rId38"/>
    <p:sldLayoutId id="2147483749" r:id="rId39"/>
  </p:sldLayoutIdLst>
  <p:transition spd="slow">
    <p:push/>
  </p:transition>
  <p:hf hdr="0"/>
  <p:txStyles>
    <p:titleStyle>
      <a:lvl1pPr algn="l" defTabSz="914400" rtl="0" eaLnBrk="1" latinLnBrk="0" hangingPunct="1">
        <a:lnSpc>
          <a:spcPct val="100000"/>
        </a:lnSpc>
        <a:spcBef>
          <a:spcPct val="0"/>
        </a:spcBef>
        <a:buNone/>
        <a:defRPr sz="2800" b="1" kern="1200" spc="-180"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1pPr>
      <a:lvl2pPr marL="27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1000"/>
        </a:spcBef>
        <a:buFont typeface="Arial" panose="020B0604020202020204" pitchFamily="34" charset="0"/>
        <a:buChar char="​"/>
        <a:defRPr sz="1400" b="1" kern="1200">
          <a:solidFill>
            <a:schemeClr val="tx1"/>
          </a:solidFill>
          <a:latin typeface="+mn-lt"/>
          <a:ea typeface="+mn-ea"/>
          <a:cs typeface="+mn-cs"/>
        </a:defRPr>
      </a:lvl4pPr>
      <a:lvl5pPr marL="0" indent="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5pPr>
      <a:lvl6pPr marL="108000" indent="-10800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6pPr>
      <a:lvl7pPr marL="0" indent="0" algn="l" defTabSz="914400" rtl="0" eaLnBrk="1" latinLnBrk="0" hangingPunct="1">
        <a:lnSpc>
          <a:spcPct val="100000"/>
        </a:lnSpc>
        <a:spcBef>
          <a:spcPts val="1000"/>
        </a:spcBef>
        <a:buFont typeface="Arial" panose="020B0604020202020204" pitchFamily="34" charset="0"/>
        <a:buChar char="​"/>
        <a:defRPr sz="1100" b="1" kern="1200" baseline="0">
          <a:solidFill>
            <a:schemeClr val="tx1"/>
          </a:solidFill>
          <a:latin typeface="+mn-lt"/>
          <a:ea typeface="+mn-ea"/>
          <a:cs typeface="+mn-cs"/>
        </a:defRPr>
      </a:lvl7pPr>
      <a:lvl8pPr marL="0" indent="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Char char="​"/>
        <a:defRPr sz="2800" b="1" kern="1200" spc="-18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userDrawn="1">
          <p15:clr>
            <a:srgbClr val="F26B43"/>
          </p15:clr>
        </p15:guide>
        <p15:guide id="2" pos="1280" userDrawn="1">
          <p15:clr>
            <a:srgbClr val="A4A3A4"/>
          </p15:clr>
        </p15:guide>
        <p15:guide id="3" orient="horz" pos="360" userDrawn="1">
          <p15:clr>
            <a:srgbClr val="F26B43"/>
          </p15:clr>
        </p15:guide>
        <p15:guide id="4" orient="horz" pos="3960" userDrawn="1">
          <p15:clr>
            <a:srgbClr val="F26B43"/>
          </p15:clr>
        </p15:guide>
        <p15:guide id="5" pos="1920" userDrawn="1">
          <p15:clr>
            <a:srgbClr val="A4A3A4"/>
          </p15:clr>
        </p15:guide>
        <p15:guide id="6" orient="horz" pos="720" userDrawn="1">
          <p15:clr>
            <a:srgbClr val="A4A3A4"/>
          </p15:clr>
        </p15:guide>
        <p15:guide id="7" orient="horz" pos="3600" userDrawn="1">
          <p15:clr>
            <a:srgbClr val="A4A3A4"/>
          </p15:clr>
        </p15:guide>
        <p15:guide id="8" pos="2560" userDrawn="1">
          <p15:clr>
            <a:srgbClr val="A4A3A4"/>
          </p15:clr>
        </p15:guide>
        <p15:guide id="9" orient="horz" pos="1080" userDrawn="1">
          <p15:clr>
            <a:srgbClr val="A4A3A4"/>
          </p15:clr>
        </p15:guide>
        <p15:guide id="10" orient="horz" pos="3240" userDrawn="1">
          <p15:clr>
            <a:srgbClr val="A4A3A4"/>
          </p15:clr>
        </p15:guide>
        <p15:guide id="11" pos="3200" userDrawn="1">
          <p15:clr>
            <a:srgbClr val="A4A3A4"/>
          </p15:clr>
        </p15:guide>
        <p15:guide id="12" orient="horz" pos="1440" userDrawn="1">
          <p15:clr>
            <a:srgbClr val="A4A3A4"/>
          </p15:clr>
        </p15:guide>
        <p15:guide id="13" orient="horz" pos="2880" userDrawn="1">
          <p15:clr>
            <a:srgbClr val="A4A3A4"/>
          </p15:clr>
        </p15:guide>
        <p15:guide id="14" pos="3840" userDrawn="1">
          <p15:clr>
            <a:srgbClr val="A4A3A4"/>
          </p15:clr>
        </p15:guide>
        <p15:guide id="15" orient="horz" pos="1800" userDrawn="1">
          <p15:clr>
            <a:srgbClr val="A4A3A4"/>
          </p15:clr>
        </p15:guide>
        <p15:guide id="16" orient="horz" pos="2520" userDrawn="1">
          <p15:clr>
            <a:srgbClr val="A4A3A4"/>
          </p15:clr>
        </p15:guide>
        <p15:guide id="17" pos="4480" userDrawn="1">
          <p15:clr>
            <a:srgbClr val="A4A3A4"/>
          </p15:clr>
        </p15:guide>
        <p15:guide id="18" orient="horz" pos="2160" userDrawn="1">
          <p15:clr>
            <a:srgbClr val="A4A3A4"/>
          </p15:clr>
        </p15:guide>
        <p15:guide id="19" pos="5120" userDrawn="1">
          <p15:clr>
            <a:srgbClr val="A4A3A4"/>
          </p15:clr>
        </p15:guide>
        <p15:guide id="20" pos="5760" userDrawn="1">
          <p15:clr>
            <a:srgbClr val="A4A3A4"/>
          </p15:clr>
        </p15:guide>
        <p15:guide id="21" pos="6400" userDrawn="1">
          <p15:clr>
            <a:srgbClr val="A4A3A4"/>
          </p15:clr>
        </p15:guide>
        <p15:guide id="22" pos="7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5/13/2024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0515730"/>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Lst>
  <p:transition spd="slow">
    <p:push/>
  </p:transition>
  <p:hf hdr="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p15:clr>
            <a:srgbClr val="F26B43"/>
          </p15:clr>
        </p15:guide>
        <p15:guide id="2" pos="1280">
          <p15:clr>
            <a:srgbClr val="A4A3A4"/>
          </p15:clr>
        </p15:guide>
        <p15:guide id="3" orient="horz" pos="360">
          <p15:clr>
            <a:srgbClr val="F26B43"/>
          </p15:clr>
        </p15:guide>
        <p15:guide id="4" orient="horz" pos="3960">
          <p15:clr>
            <a:srgbClr val="F26B43"/>
          </p15:clr>
        </p15:guide>
        <p15:guide id="5" pos="1920">
          <p15:clr>
            <a:srgbClr val="A4A3A4"/>
          </p15:clr>
        </p15:guide>
        <p15:guide id="6" orient="horz" pos="720">
          <p15:clr>
            <a:srgbClr val="A4A3A4"/>
          </p15:clr>
        </p15:guide>
        <p15:guide id="7" orient="horz" pos="3600">
          <p15:clr>
            <a:srgbClr val="A4A3A4"/>
          </p15:clr>
        </p15:guide>
        <p15:guide id="8" pos="2560">
          <p15:clr>
            <a:srgbClr val="A4A3A4"/>
          </p15:clr>
        </p15:guide>
        <p15:guide id="9" orient="horz" pos="1080">
          <p15:clr>
            <a:srgbClr val="A4A3A4"/>
          </p15:clr>
        </p15:guide>
        <p15:guide id="10" orient="horz" pos="3240">
          <p15:clr>
            <a:srgbClr val="A4A3A4"/>
          </p15:clr>
        </p15:guide>
        <p15:guide id="11" pos="3200">
          <p15:clr>
            <a:srgbClr val="A4A3A4"/>
          </p15:clr>
        </p15:guide>
        <p15:guide id="12" orient="horz" pos="1440">
          <p15:clr>
            <a:srgbClr val="A4A3A4"/>
          </p15:clr>
        </p15:guide>
        <p15:guide id="13" orient="horz" pos="2880">
          <p15:clr>
            <a:srgbClr val="A4A3A4"/>
          </p15:clr>
        </p15:guide>
        <p15:guide id="14" pos="3840">
          <p15:clr>
            <a:srgbClr val="A4A3A4"/>
          </p15:clr>
        </p15:guide>
        <p15:guide id="15" orient="horz" pos="1800">
          <p15:clr>
            <a:srgbClr val="A4A3A4"/>
          </p15:clr>
        </p15:guide>
        <p15:guide id="16" orient="horz" pos="2520">
          <p15:clr>
            <a:srgbClr val="A4A3A4"/>
          </p15:clr>
        </p15:guide>
        <p15:guide id="17" pos="4480">
          <p15:clr>
            <a:srgbClr val="A4A3A4"/>
          </p15:clr>
        </p15:guide>
        <p15:guide id="18" orient="horz" pos="2160">
          <p15:clr>
            <a:srgbClr val="A4A3A4"/>
          </p15:clr>
        </p15:guide>
        <p15:guide id="19" pos="5120">
          <p15:clr>
            <a:srgbClr val="A4A3A4"/>
          </p15:clr>
        </p15:guide>
        <p15:guide id="20" pos="5760">
          <p15:clr>
            <a:srgbClr val="A4A3A4"/>
          </p15:clr>
        </p15:guide>
        <p15:guide id="21" pos="6400">
          <p15:clr>
            <a:srgbClr val="A4A3A4"/>
          </p15:clr>
        </p15:guide>
        <p15:guide id="22" pos="70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1.xml"/></Relationships>
</file>

<file path=ppt/slides/_rels/slide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52.xml"/><Relationship Id="rId5" Type="http://schemas.openxmlformats.org/officeDocument/2006/relationships/image" Target="../media/image57.svg"/><Relationship Id="rId4" Type="http://schemas.openxmlformats.org/officeDocument/2006/relationships/image" Target="../media/image56.png"/></Relationships>
</file>

<file path=ppt/slides/_rels/slide1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9.jpg"/><Relationship Id="rId1" Type="http://schemas.openxmlformats.org/officeDocument/2006/relationships/slideLayout" Target="../slideLayouts/slideLayout52.xml"/><Relationship Id="rId4" Type="http://schemas.openxmlformats.org/officeDocument/2006/relationships/image" Target="../media/image59.svg"/></Relationships>
</file>

<file path=ppt/slides/_rels/slide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tags" Target="../tags/tag1.xml"/><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customXml" Target="../../customXml/item2.xml"/><Relationship Id="rId16" Type="http://schemas.openxmlformats.org/officeDocument/2006/relationships/image" Target="../media/image31.svg"/><Relationship Id="rId1" Type="http://schemas.openxmlformats.org/officeDocument/2006/relationships/customXml" Target="../../customXml/item3.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4" Type="http://schemas.openxmlformats.org/officeDocument/2006/relationships/slideLayout" Target="../slideLayouts/slideLayout53.xml"/><Relationship Id="rId9" Type="http://schemas.openxmlformats.org/officeDocument/2006/relationships/image" Target="../media/image24.png"/><Relationship Id="rId14"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35.png"/><Relationship Id="rId7"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52.xml"/><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0.svg"/><Relationship Id="rId4" Type="http://schemas.openxmlformats.org/officeDocument/2006/relationships/image" Target="../media/image36.svg"/><Relationship Id="rId9" Type="http://schemas.openxmlformats.org/officeDocument/2006/relationships/image" Target="../media/image39.png"/></Relationships>
</file>

<file path=ppt/slides/_rels/slide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3.xml"/><Relationship Id="rId1" Type="http://schemas.openxmlformats.org/officeDocument/2006/relationships/slideLayout" Target="../slideLayouts/slideLayout52.xml"/><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svg"/><Relationship Id="rId9" Type="http://schemas.openxmlformats.org/officeDocument/2006/relationships/image" Target="../media/image4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52.xml"/><Relationship Id="rId4" Type="http://schemas.openxmlformats.org/officeDocument/2006/relationships/image" Target="../media/image50.png"/></Relationships>
</file>

<file path=ppt/slides/_rels/slide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52.xml"/><Relationship Id="rId5" Type="http://schemas.openxmlformats.org/officeDocument/2006/relationships/image" Target="../media/image53.png"/><Relationship Id="rId4"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2" name="Rectangle 11">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ZA"/>
          </a:p>
        </p:txBody>
      </p:sp>
      <p:sp>
        <p:nvSpPr>
          <p:cNvPr id="14" name="Rectangle 13">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ZA"/>
          </a:p>
        </p:txBody>
      </p:sp>
      <p:sp>
        <p:nvSpPr>
          <p:cNvPr id="16" name="Rectangle 15">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grpSp>
        <p:nvGrpSpPr>
          <p:cNvPr id="18" name="Group 17">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9" name="Straight Connector 18">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5" name="Rectangle 24">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27" name="Rectangle 26">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ZA"/>
          </a:p>
        </p:txBody>
      </p:sp>
      <p:sp>
        <p:nvSpPr>
          <p:cNvPr id="29" name="Rectangle 28">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ZA"/>
          </a:p>
        </p:txBody>
      </p:sp>
      <p:sp>
        <p:nvSpPr>
          <p:cNvPr id="2" name="Title 1">
            <a:extLst>
              <a:ext uri="{FF2B5EF4-FFF2-40B4-BE49-F238E27FC236}">
                <a16:creationId xmlns:a16="http://schemas.microsoft.com/office/drawing/2014/main" id="{1B6AADFE-D892-BD70-9555-B951518028D2}"/>
              </a:ext>
            </a:extLst>
          </p:cNvPr>
          <p:cNvSpPr>
            <a:spLocks noGrp="1"/>
          </p:cNvSpPr>
          <p:nvPr>
            <p:ph type="title"/>
          </p:nvPr>
        </p:nvSpPr>
        <p:spPr>
          <a:xfrm>
            <a:off x="1067203" y="1263278"/>
            <a:ext cx="6544620" cy="4312402"/>
          </a:xfrm>
        </p:spPr>
        <p:txBody>
          <a:bodyPr vert="horz" lIns="91440" tIns="45720" rIns="91440" bIns="45720" rtlCol="0" anchor="ctr">
            <a:normAutofit/>
          </a:bodyPr>
          <a:lstStyle/>
          <a:p>
            <a:pPr algn="r">
              <a:lnSpc>
                <a:spcPct val="83000"/>
              </a:lnSpc>
            </a:pPr>
            <a:r>
              <a:rPr lang="en-US" sz="6800" cap="all" spc="-100" dirty="0">
                <a:solidFill>
                  <a:srgbClr val="002060"/>
                </a:solidFill>
              </a:rPr>
              <a:t>Data Science Assignment 2</a:t>
            </a:r>
          </a:p>
        </p:txBody>
      </p:sp>
      <p:cxnSp>
        <p:nvCxnSpPr>
          <p:cNvPr id="31" name="Straight Connector 30">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AE2C1C11-2287-BE8A-C839-C2A87D4325B1}"/>
              </a:ext>
            </a:extLst>
          </p:cNvPr>
          <p:cNvSpPr>
            <a:spLocks noGrp="1"/>
          </p:cNvSpPr>
          <p:nvPr>
            <p:ph type="dt" sz="half" idx="10"/>
          </p:nvPr>
        </p:nvSpPr>
        <p:spPr/>
        <p:txBody>
          <a:bodyPr/>
          <a:lstStyle/>
          <a:p>
            <a:pPr>
              <a:spcAft>
                <a:spcPts val="600"/>
              </a:spcAft>
            </a:pPr>
            <a:fld id="{FC968453-BAB5-46CE-A4CF-38551120EE52}" type="datetime3">
              <a:rPr lang="en-US" smtClean="0"/>
              <a:pPr>
                <a:spcAft>
                  <a:spcPts val="600"/>
                </a:spcAft>
              </a:pPr>
              <a:t>13 May 2024</a:t>
            </a:fld>
            <a:endParaRPr lang="en-US" dirty="0"/>
          </a:p>
        </p:txBody>
      </p:sp>
      <p:sp>
        <p:nvSpPr>
          <p:cNvPr id="4" name="Footer Placeholder 3">
            <a:extLst>
              <a:ext uri="{FF2B5EF4-FFF2-40B4-BE49-F238E27FC236}">
                <a16:creationId xmlns:a16="http://schemas.microsoft.com/office/drawing/2014/main" id="{FE3486CB-3A70-ADBD-BD00-EF394C92636F}"/>
              </a:ext>
            </a:extLst>
          </p:cNvPr>
          <p:cNvSpPr>
            <a:spLocks noGrp="1"/>
          </p:cNvSpPr>
          <p:nvPr>
            <p:ph type="ftr" sz="quarter" idx="11"/>
          </p:nvPr>
        </p:nvSpPr>
        <p:spPr/>
        <p:txBody>
          <a:bodyPr/>
          <a:lstStyle/>
          <a:p>
            <a:pPr>
              <a:spcAft>
                <a:spcPts val="600"/>
              </a:spcAft>
            </a:pPr>
            <a:r>
              <a:rPr lang="en-US" dirty="0"/>
              <a:t>Add place via Insert, Header &amp; Footer</a:t>
            </a:r>
          </a:p>
        </p:txBody>
      </p:sp>
      <p:sp>
        <p:nvSpPr>
          <p:cNvPr id="5" name="Slide Number Placeholder 4">
            <a:extLst>
              <a:ext uri="{FF2B5EF4-FFF2-40B4-BE49-F238E27FC236}">
                <a16:creationId xmlns:a16="http://schemas.microsoft.com/office/drawing/2014/main" id="{13D87055-B14E-5F57-41F7-8773C80E6C1E}"/>
              </a:ext>
            </a:extLst>
          </p:cNvPr>
          <p:cNvSpPr>
            <a:spLocks noGrp="1"/>
          </p:cNvSpPr>
          <p:nvPr>
            <p:ph type="sldNum" sz="quarter" idx="12"/>
          </p:nvPr>
        </p:nvSpPr>
        <p:spPr/>
        <p:txBody>
          <a:bodyPr/>
          <a:lstStyle/>
          <a:p>
            <a:pPr>
              <a:spcAft>
                <a:spcPts val="600"/>
              </a:spcAft>
            </a:pPr>
            <a:fld id="{24C8C45C-947F-4981-8B3F-4F32E973C901}" type="slidenum">
              <a:rPr lang="en-US" smtClean="0"/>
              <a:pPr>
                <a:spcAft>
                  <a:spcPts val="600"/>
                </a:spcAft>
              </a:pPr>
              <a:t>1</a:t>
            </a:fld>
            <a:endParaRPr lang="en-US" dirty="0"/>
          </a:p>
        </p:txBody>
      </p:sp>
      <p:sp>
        <p:nvSpPr>
          <p:cNvPr id="6" name="TextBox 5">
            <a:extLst>
              <a:ext uri="{FF2B5EF4-FFF2-40B4-BE49-F238E27FC236}">
                <a16:creationId xmlns:a16="http://schemas.microsoft.com/office/drawing/2014/main" id="{5AA70936-AB31-67DA-0AD8-0EABDA54A573}"/>
              </a:ext>
            </a:extLst>
          </p:cNvPr>
          <p:cNvSpPr txBox="1"/>
          <p:nvPr/>
        </p:nvSpPr>
        <p:spPr>
          <a:xfrm>
            <a:off x="8129871" y="2697903"/>
            <a:ext cx="3265077" cy="1443152"/>
          </a:xfrm>
          <a:prstGeom prst="rect">
            <a:avLst/>
          </a:prstGeom>
          <a:noFill/>
        </p:spPr>
        <p:txBody>
          <a:bodyPr wrap="square" rtlCol="0">
            <a:spAutoFit/>
          </a:bodyPr>
          <a:lstStyle/>
          <a:p>
            <a:pPr>
              <a:lnSpc>
                <a:spcPct val="150000"/>
              </a:lnSpc>
            </a:pPr>
            <a:r>
              <a:rPr lang="en-ZA" sz="1200" dirty="0">
                <a:solidFill>
                  <a:srgbClr val="002060"/>
                </a:solidFill>
                <a:latin typeface="Arial" panose="020B0604020202020204" pitchFamily="34" charset="0"/>
                <a:cs typeface="Arial" panose="020B0604020202020204" pitchFamily="34" charset="0"/>
              </a:rPr>
              <a:t>Sarel Vermaak- 	190980235</a:t>
            </a:r>
          </a:p>
          <a:p>
            <a:pPr>
              <a:lnSpc>
                <a:spcPct val="150000"/>
              </a:lnSpc>
            </a:pPr>
            <a:r>
              <a:rPr lang="en-ZA" sz="1200" dirty="0">
                <a:solidFill>
                  <a:srgbClr val="002060"/>
                </a:solidFill>
                <a:latin typeface="Arial" panose="020B0604020202020204" pitchFamily="34" charset="0"/>
                <a:cs typeface="Arial" panose="020B0604020202020204" pitchFamily="34" charset="0"/>
              </a:rPr>
              <a:t>Isabel de Waal- 	20805055</a:t>
            </a:r>
          </a:p>
          <a:p>
            <a:pPr>
              <a:lnSpc>
                <a:spcPct val="150000"/>
              </a:lnSpc>
            </a:pPr>
            <a:r>
              <a:rPr lang="en-ZA" sz="1200" dirty="0">
                <a:solidFill>
                  <a:srgbClr val="002060"/>
                </a:solidFill>
                <a:latin typeface="Arial" panose="020B0604020202020204" pitchFamily="34" charset="0"/>
                <a:cs typeface="Arial" panose="020B0604020202020204" pitchFamily="34" charset="0"/>
              </a:rPr>
              <a:t>Kebaabetswe Tlhoaele- 	28816749</a:t>
            </a:r>
          </a:p>
          <a:p>
            <a:pPr>
              <a:lnSpc>
                <a:spcPct val="150000"/>
              </a:lnSpc>
            </a:pPr>
            <a:r>
              <a:rPr lang="en-ZA" sz="1200" dirty="0">
                <a:solidFill>
                  <a:srgbClr val="002060"/>
                </a:solidFill>
                <a:latin typeface="Arial" panose="020B0604020202020204" pitchFamily="34" charset="0"/>
                <a:cs typeface="Arial" panose="020B0604020202020204" pitchFamily="34" charset="0"/>
              </a:rPr>
              <a:t>Lize Mostert- 	23537140</a:t>
            </a:r>
          </a:p>
          <a:p>
            <a:pPr>
              <a:lnSpc>
                <a:spcPct val="150000"/>
              </a:lnSpc>
            </a:pPr>
            <a:r>
              <a:rPr lang="en-ZA" sz="1200" dirty="0">
                <a:solidFill>
                  <a:srgbClr val="002060"/>
                </a:solidFill>
                <a:latin typeface="Arial" panose="020B0604020202020204" pitchFamily="34" charset="0"/>
                <a:cs typeface="Arial" panose="020B0604020202020204" pitchFamily="34" charset="0"/>
              </a:rPr>
              <a:t>Difedile Rasenyalo- 	28294882</a:t>
            </a:r>
          </a:p>
        </p:txBody>
      </p:sp>
    </p:spTree>
    <p:extLst>
      <p:ext uri="{BB962C8B-B14F-4D97-AF65-F5344CB8AC3E}">
        <p14:creationId xmlns:p14="http://schemas.microsoft.com/office/powerpoint/2010/main" val="1916316765"/>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5. Data Analysis: Insight 3 </a:t>
            </a:r>
          </a:p>
        </p:txBody>
      </p:sp>
      <p:sp>
        <p:nvSpPr>
          <p:cNvPr id="2" name="TextBox 1">
            <a:extLst>
              <a:ext uri="{FF2B5EF4-FFF2-40B4-BE49-F238E27FC236}">
                <a16:creationId xmlns:a16="http://schemas.microsoft.com/office/drawing/2014/main" id="{EF012D47-4325-B214-DF1E-8AE1E39FF326}"/>
              </a:ext>
            </a:extLst>
          </p:cNvPr>
          <p:cNvSpPr txBox="1"/>
          <p:nvPr/>
        </p:nvSpPr>
        <p:spPr>
          <a:xfrm rot="10800000" flipV="1">
            <a:off x="6604000" y="2430425"/>
            <a:ext cx="4511039" cy="1997150"/>
          </a:xfrm>
          <a:prstGeom prst="rect">
            <a:avLst/>
          </a:prstGeom>
          <a:noFill/>
        </p:spPr>
        <p:txBody>
          <a:bodyPr wrap="square" rtlCol="0">
            <a:spAutoFit/>
          </a:bodyPr>
          <a:lstStyle/>
          <a:p>
            <a:pPr>
              <a:lnSpc>
                <a:spcPct val="150000"/>
              </a:lnSpc>
            </a:pPr>
            <a:r>
              <a:rPr lang="en-ZA" sz="1200" b="1" dirty="0">
                <a:latin typeface="Arial" panose="020B0604020202020204" pitchFamily="34" charset="0"/>
                <a:cs typeface="Arial" panose="020B0604020202020204" pitchFamily="34" charset="0"/>
              </a:rPr>
              <a:t>Insight </a:t>
            </a:r>
          </a:p>
          <a:p>
            <a:pPr marL="171450" indent="-171450">
              <a:lnSpc>
                <a:spcPct val="150000"/>
              </a:lnSpc>
              <a:buFont typeface="Arial" panose="020B0604020202020204" pitchFamily="34" charset="0"/>
              <a:buChar char="•"/>
            </a:pPr>
            <a:r>
              <a:rPr lang="en-ZA" sz="1200" dirty="0">
                <a:latin typeface="Arial" panose="020B0604020202020204" pitchFamily="34" charset="0"/>
                <a:cs typeface="Arial" panose="020B0604020202020204" pitchFamily="34" charset="0"/>
              </a:rPr>
              <a:t>The third insight examined the connection between advertised job locations and the locations from which job searches originate.</a:t>
            </a:r>
          </a:p>
          <a:p>
            <a:pPr>
              <a:lnSpc>
                <a:spcPct val="150000"/>
              </a:lnSpc>
            </a:pPr>
            <a:r>
              <a:rPr lang="en-ZA" sz="1200" b="1" dirty="0">
                <a:latin typeface="Arial" panose="020B0604020202020204" pitchFamily="34" charset="0"/>
                <a:cs typeface="Arial" panose="020B0604020202020204" pitchFamily="34" charset="0"/>
              </a:rPr>
              <a:t>Recruitment Strategy</a:t>
            </a:r>
          </a:p>
          <a:p>
            <a:pPr marL="171450" indent="-171450">
              <a:lnSpc>
                <a:spcPct val="150000"/>
              </a:lnSpc>
              <a:buFont typeface="Arial" panose="020B0604020202020204" pitchFamily="34" charset="0"/>
              <a:buChar char="•"/>
            </a:pPr>
            <a:r>
              <a:rPr lang="en-ZA" sz="1200" dirty="0">
                <a:latin typeface="Arial" panose="020B0604020202020204" pitchFamily="34" charset="0"/>
                <a:cs typeface="Arial" panose="020B0604020202020204" pitchFamily="34" charset="0"/>
              </a:rPr>
              <a:t>Focus efforts on the United states, and potentially consider hiring senior talent from other countries on an online basis.</a:t>
            </a:r>
          </a:p>
        </p:txBody>
      </p:sp>
      <p:pic>
        <p:nvPicPr>
          <p:cNvPr id="3" name="Picture 2">
            <a:extLst>
              <a:ext uri="{FF2B5EF4-FFF2-40B4-BE49-F238E27FC236}">
                <a16:creationId xmlns:a16="http://schemas.microsoft.com/office/drawing/2014/main" id="{F3650619-DCE9-9564-0059-8439DC4046C1}"/>
              </a:ext>
            </a:extLst>
          </p:cNvPr>
          <p:cNvPicPr>
            <a:picLocks noChangeAspect="1"/>
          </p:cNvPicPr>
          <p:nvPr/>
        </p:nvPicPr>
        <p:blipFill>
          <a:blip r:embed="rId3"/>
          <a:stretch>
            <a:fillRect/>
          </a:stretch>
        </p:blipFill>
        <p:spPr>
          <a:xfrm>
            <a:off x="6083807" y="1330436"/>
            <a:ext cx="12193" cy="5121084"/>
          </a:xfrm>
          <a:prstGeom prst="rect">
            <a:avLst/>
          </a:prstGeom>
        </p:spPr>
      </p:pic>
      <p:graphicFrame>
        <p:nvGraphicFramePr>
          <p:cNvPr id="5" name="Table 4">
            <a:extLst>
              <a:ext uri="{FF2B5EF4-FFF2-40B4-BE49-F238E27FC236}">
                <a16:creationId xmlns:a16="http://schemas.microsoft.com/office/drawing/2014/main" id="{9716D405-726E-3F54-47D6-0F04810B449F}"/>
              </a:ext>
            </a:extLst>
          </p:cNvPr>
          <p:cNvGraphicFramePr>
            <a:graphicFrameLocks noGrp="1"/>
          </p:cNvGraphicFramePr>
          <p:nvPr>
            <p:extLst>
              <p:ext uri="{D42A27DB-BD31-4B8C-83A1-F6EECF244321}">
                <p14:modId xmlns:p14="http://schemas.microsoft.com/office/powerpoint/2010/main" val="3700504977"/>
              </p:ext>
            </p:extLst>
          </p:nvPr>
        </p:nvGraphicFramePr>
        <p:xfrm>
          <a:off x="393526" y="2110120"/>
          <a:ext cx="5436281" cy="3467735"/>
        </p:xfrm>
        <a:graphic>
          <a:graphicData uri="http://schemas.openxmlformats.org/drawingml/2006/table">
            <a:tbl>
              <a:tblPr firstRow="1" bandRow="1">
                <a:tableStyleId>{F5AB1C69-6EDB-4FF4-983F-18BD219EF322}</a:tableStyleId>
              </a:tblPr>
              <a:tblGrid>
                <a:gridCol w="1536874">
                  <a:extLst>
                    <a:ext uri="{9D8B030D-6E8A-4147-A177-3AD203B41FA5}">
                      <a16:colId xmlns:a16="http://schemas.microsoft.com/office/drawing/2014/main" val="2573292811"/>
                    </a:ext>
                  </a:extLst>
                </a:gridCol>
                <a:gridCol w="1549400">
                  <a:extLst>
                    <a:ext uri="{9D8B030D-6E8A-4147-A177-3AD203B41FA5}">
                      <a16:colId xmlns:a16="http://schemas.microsoft.com/office/drawing/2014/main" val="88541337"/>
                    </a:ext>
                  </a:extLst>
                </a:gridCol>
                <a:gridCol w="1244599">
                  <a:extLst>
                    <a:ext uri="{9D8B030D-6E8A-4147-A177-3AD203B41FA5}">
                      <a16:colId xmlns:a16="http://schemas.microsoft.com/office/drawing/2014/main" val="2483802082"/>
                    </a:ext>
                  </a:extLst>
                </a:gridCol>
                <a:gridCol w="1105408">
                  <a:extLst>
                    <a:ext uri="{9D8B030D-6E8A-4147-A177-3AD203B41FA5}">
                      <a16:colId xmlns:a16="http://schemas.microsoft.com/office/drawing/2014/main" val="3786076838"/>
                    </a:ext>
                  </a:extLst>
                </a:gridCol>
              </a:tblGrid>
              <a:tr h="370840">
                <a:tc>
                  <a:txBody>
                    <a:bodyPr/>
                    <a:lstStyle/>
                    <a:p>
                      <a:pPr algn="l"/>
                      <a:r>
                        <a:rPr lang="en-ZA" sz="1400" dirty="0">
                          <a:effectLst/>
                        </a:rPr>
                        <a:t>Search Country</a:t>
                      </a:r>
                    </a:p>
                  </a:txBody>
                  <a:tcPr marL="57150" marR="57150" marB="28575" anchor="ctr"/>
                </a:tc>
                <a:tc>
                  <a:txBody>
                    <a:bodyPr/>
                    <a:lstStyle/>
                    <a:p>
                      <a:pPr algn="l"/>
                      <a:r>
                        <a:rPr lang="en-ZA" sz="1400" dirty="0">
                          <a:effectLst/>
                        </a:rPr>
                        <a:t>Job Country</a:t>
                      </a:r>
                    </a:p>
                  </a:txBody>
                  <a:tcPr marL="57150" marR="57150" marB="28575" anchor="ctr"/>
                </a:tc>
                <a:tc>
                  <a:txBody>
                    <a:bodyPr/>
                    <a:lstStyle/>
                    <a:p>
                      <a:pPr algn="l"/>
                      <a:r>
                        <a:rPr lang="en-ZA" sz="1400" dirty="0">
                          <a:effectLst/>
                        </a:rPr>
                        <a:t>Occurrence Frequency</a:t>
                      </a:r>
                    </a:p>
                  </a:txBody>
                  <a:tcPr marL="57150" marR="57150" marB="28575" anchor="ctr"/>
                </a:tc>
                <a:tc>
                  <a:txBody>
                    <a:bodyPr/>
                    <a:lstStyle/>
                    <a:p>
                      <a:pPr algn="l"/>
                      <a:r>
                        <a:rPr lang="en-ZA" sz="1400" dirty="0">
                          <a:effectLst/>
                        </a:rPr>
                        <a:t>Relative Frequency</a:t>
                      </a:r>
                    </a:p>
                  </a:txBody>
                  <a:tcPr marL="57150" marR="57150" marB="28575" anchor="ctr"/>
                </a:tc>
                <a:extLst>
                  <a:ext uri="{0D108BD9-81ED-4DB2-BD59-A6C34878D82A}">
                    <a16:rowId xmlns:a16="http://schemas.microsoft.com/office/drawing/2014/main" val="704089134"/>
                  </a:ext>
                </a:extLst>
              </a:tr>
              <a:tr h="370840">
                <a:tc>
                  <a:txBody>
                    <a:bodyPr/>
                    <a:lstStyle/>
                    <a:p>
                      <a:pPr algn="l"/>
                      <a:r>
                        <a:rPr lang="en-ZA" sz="1400" dirty="0">
                          <a:effectLst/>
                        </a:rPr>
                        <a:t>United States</a:t>
                      </a:r>
                    </a:p>
                  </a:txBody>
                  <a:tcPr marL="57150" marR="57150" marT="19050" marB="19050" anchor="ctr"/>
                </a:tc>
                <a:tc>
                  <a:txBody>
                    <a:bodyPr/>
                    <a:lstStyle/>
                    <a:p>
                      <a:pPr algn="l"/>
                      <a:r>
                        <a:rPr lang="en-ZA" sz="1400">
                          <a:effectLst/>
                        </a:rPr>
                        <a:t>United States</a:t>
                      </a:r>
                    </a:p>
                  </a:txBody>
                  <a:tcPr marL="57150" marR="57150" marT="19050" marB="19050" anchor="ctr"/>
                </a:tc>
                <a:tc>
                  <a:txBody>
                    <a:bodyPr/>
                    <a:lstStyle/>
                    <a:p>
                      <a:pPr algn="r"/>
                      <a:r>
                        <a:rPr lang="en-ZA" sz="1400" dirty="0">
                          <a:effectLst/>
                        </a:rPr>
                        <a:t>10 235</a:t>
                      </a:r>
                    </a:p>
                  </a:txBody>
                  <a:tcPr marL="57150" marR="57150" marT="19050" marB="19050" anchor="ctr"/>
                </a:tc>
                <a:tc>
                  <a:txBody>
                    <a:bodyPr/>
                    <a:lstStyle/>
                    <a:p>
                      <a:pPr algn="r"/>
                      <a:r>
                        <a:rPr lang="en-ZA" sz="1400" dirty="0">
                          <a:effectLst/>
                        </a:rPr>
                        <a:t>84.1%</a:t>
                      </a:r>
                    </a:p>
                  </a:txBody>
                  <a:tcPr marL="57150" marR="57150" marT="19050" marB="19050" anchor="ctr"/>
                </a:tc>
                <a:extLst>
                  <a:ext uri="{0D108BD9-81ED-4DB2-BD59-A6C34878D82A}">
                    <a16:rowId xmlns:a16="http://schemas.microsoft.com/office/drawing/2014/main" val="4192020622"/>
                  </a:ext>
                </a:extLst>
              </a:tr>
              <a:tr h="370840">
                <a:tc>
                  <a:txBody>
                    <a:bodyPr/>
                    <a:lstStyle/>
                    <a:p>
                      <a:pPr algn="l"/>
                      <a:r>
                        <a:rPr lang="en-ZA" sz="1400">
                          <a:effectLst/>
                        </a:rPr>
                        <a:t>United Kingdom</a:t>
                      </a:r>
                    </a:p>
                  </a:txBody>
                  <a:tcPr marL="57150" marR="57150" marT="19050" marB="19050" anchor="ctr"/>
                </a:tc>
                <a:tc>
                  <a:txBody>
                    <a:bodyPr/>
                    <a:lstStyle/>
                    <a:p>
                      <a:pPr algn="l"/>
                      <a:r>
                        <a:rPr lang="en-ZA" sz="1400" dirty="0">
                          <a:effectLst/>
                        </a:rPr>
                        <a:t>United Kingdom</a:t>
                      </a:r>
                    </a:p>
                  </a:txBody>
                  <a:tcPr marL="57150" marR="57150" marT="19050" marB="19050" anchor="ctr"/>
                </a:tc>
                <a:tc>
                  <a:txBody>
                    <a:bodyPr/>
                    <a:lstStyle/>
                    <a:p>
                      <a:pPr algn="r"/>
                      <a:r>
                        <a:rPr lang="en-ZA" sz="1400" dirty="0">
                          <a:effectLst/>
                        </a:rPr>
                        <a:t>994</a:t>
                      </a:r>
                    </a:p>
                  </a:txBody>
                  <a:tcPr marL="57150" marR="57150" marT="19050" marB="19050" anchor="ctr"/>
                </a:tc>
                <a:tc>
                  <a:txBody>
                    <a:bodyPr/>
                    <a:lstStyle/>
                    <a:p>
                      <a:pPr algn="r"/>
                      <a:r>
                        <a:rPr lang="en-ZA" sz="1400" dirty="0">
                          <a:effectLst/>
                        </a:rPr>
                        <a:t>8.2%</a:t>
                      </a:r>
                    </a:p>
                  </a:txBody>
                  <a:tcPr marL="57150" marR="57150" marT="19050" marB="19050" anchor="ctr"/>
                </a:tc>
                <a:extLst>
                  <a:ext uri="{0D108BD9-81ED-4DB2-BD59-A6C34878D82A}">
                    <a16:rowId xmlns:a16="http://schemas.microsoft.com/office/drawing/2014/main" val="1984399260"/>
                  </a:ext>
                </a:extLst>
              </a:tr>
              <a:tr h="370840">
                <a:tc>
                  <a:txBody>
                    <a:bodyPr/>
                    <a:lstStyle/>
                    <a:p>
                      <a:pPr algn="l"/>
                      <a:r>
                        <a:rPr lang="en-ZA" sz="1400">
                          <a:effectLst/>
                        </a:rPr>
                        <a:t>Canada</a:t>
                      </a:r>
                    </a:p>
                  </a:txBody>
                  <a:tcPr marL="57150" marR="57150" marT="19050" marB="19050" anchor="ctr"/>
                </a:tc>
                <a:tc>
                  <a:txBody>
                    <a:bodyPr/>
                    <a:lstStyle/>
                    <a:p>
                      <a:pPr algn="l"/>
                      <a:r>
                        <a:rPr lang="en-ZA" sz="1400" dirty="0">
                          <a:effectLst/>
                        </a:rPr>
                        <a:t>Canada</a:t>
                      </a:r>
                    </a:p>
                  </a:txBody>
                  <a:tcPr marL="57150" marR="57150" marT="19050" marB="19050" anchor="ctr"/>
                </a:tc>
                <a:tc>
                  <a:txBody>
                    <a:bodyPr/>
                    <a:lstStyle/>
                    <a:p>
                      <a:pPr algn="r"/>
                      <a:r>
                        <a:rPr lang="en-ZA" sz="1400" dirty="0">
                          <a:effectLst/>
                        </a:rPr>
                        <a:t>624</a:t>
                      </a:r>
                    </a:p>
                  </a:txBody>
                  <a:tcPr marL="57150" marR="57150" marT="19050" marB="19050" anchor="ctr"/>
                </a:tc>
                <a:tc>
                  <a:txBody>
                    <a:bodyPr/>
                    <a:lstStyle/>
                    <a:p>
                      <a:pPr algn="r"/>
                      <a:r>
                        <a:rPr lang="en-ZA" sz="1400" dirty="0">
                          <a:effectLst/>
                        </a:rPr>
                        <a:t>5.1%</a:t>
                      </a:r>
                    </a:p>
                  </a:txBody>
                  <a:tcPr marL="57150" marR="57150" marT="19050" marB="19050" anchor="ctr"/>
                </a:tc>
                <a:extLst>
                  <a:ext uri="{0D108BD9-81ED-4DB2-BD59-A6C34878D82A}">
                    <a16:rowId xmlns:a16="http://schemas.microsoft.com/office/drawing/2014/main" val="1331005820"/>
                  </a:ext>
                </a:extLst>
              </a:tr>
              <a:tr h="370840">
                <a:tc>
                  <a:txBody>
                    <a:bodyPr/>
                    <a:lstStyle/>
                    <a:p>
                      <a:pPr algn="l"/>
                      <a:r>
                        <a:rPr lang="en-ZA" sz="1400">
                          <a:effectLst/>
                        </a:rPr>
                        <a:t>Australia</a:t>
                      </a:r>
                    </a:p>
                  </a:txBody>
                  <a:tcPr marL="57150" marR="57150" marT="19050" marB="19050" anchor="ctr"/>
                </a:tc>
                <a:tc>
                  <a:txBody>
                    <a:bodyPr/>
                    <a:lstStyle/>
                    <a:p>
                      <a:pPr algn="l"/>
                      <a:r>
                        <a:rPr lang="en-ZA" sz="1400" dirty="0">
                          <a:effectLst/>
                        </a:rPr>
                        <a:t>Australia</a:t>
                      </a:r>
                    </a:p>
                  </a:txBody>
                  <a:tcPr marL="57150" marR="57150" marT="19050" marB="19050" anchor="ctr"/>
                </a:tc>
                <a:tc>
                  <a:txBody>
                    <a:bodyPr/>
                    <a:lstStyle/>
                    <a:p>
                      <a:pPr algn="r"/>
                      <a:r>
                        <a:rPr lang="en-ZA" sz="1400" dirty="0">
                          <a:effectLst/>
                        </a:rPr>
                        <a:t>301</a:t>
                      </a:r>
                    </a:p>
                  </a:txBody>
                  <a:tcPr marL="57150" marR="57150" marT="19050" marB="19050" anchor="ctr"/>
                </a:tc>
                <a:tc>
                  <a:txBody>
                    <a:bodyPr/>
                    <a:lstStyle/>
                    <a:p>
                      <a:pPr algn="r"/>
                      <a:r>
                        <a:rPr lang="en-ZA" sz="1400" dirty="0">
                          <a:effectLst/>
                        </a:rPr>
                        <a:t>2.5%</a:t>
                      </a:r>
                    </a:p>
                  </a:txBody>
                  <a:tcPr marL="57150" marR="57150" marT="19050" marB="19050" anchor="ctr"/>
                </a:tc>
                <a:extLst>
                  <a:ext uri="{0D108BD9-81ED-4DB2-BD59-A6C34878D82A}">
                    <a16:rowId xmlns:a16="http://schemas.microsoft.com/office/drawing/2014/main" val="3721434414"/>
                  </a:ext>
                </a:extLst>
              </a:tr>
              <a:tr h="370840">
                <a:tc>
                  <a:txBody>
                    <a:bodyPr/>
                    <a:lstStyle/>
                    <a:p>
                      <a:pPr algn="l"/>
                      <a:r>
                        <a:rPr lang="en-ZA" sz="1400">
                          <a:effectLst/>
                        </a:rPr>
                        <a:t>United States</a:t>
                      </a:r>
                    </a:p>
                  </a:txBody>
                  <a:tcPr marL="57150" marR="57150" marT="19050" marB="19050" anchor="ctr"/>
                </a:tc>
                <a:tc>
                  <a:txBody>
                    <a:bodyPr/>
                    <a:lstStyle/>
                    <a:p>
                      <a:pPr algn="l"/>
                      <a:r>
                        <a:rPr lang="en-ZA" sz="1400">
                          <a:effectLst/>
                        </a:rPr>
                        <a:t>Mexico</a:t>
                      </a:r>
                    </a:p>
                  </a:txBody>
                  <a:tcPr marL="57150" marR="57150" marT="19050" marB="19050" anchor="ctr"/>
                </a:tc>
                <a:tc>
                  <a:txBody>
                    <a:bodyPr/>
                    <a:lstStyle/>
                    <a:p>
                      <a:pPr algn="r"/>
                      <a:r>
                        <a:rPr lang="en-ZA" sz="1400" dirty="0">
                          <a:effectLst/>
                        </a:rPr>
                        <a:t>10</a:t>
                      </a:r>
                    </a:p>
                  </a:txBody>
                  <a:tcPr marL="57150" marR="57150" marT="19050" marB="19050" anchor="ctr"/>
                </a:tc>
                <a:tc>
                  <a:txBody>
                    <a:bodyPr/>
                    <a:lstStyle/>
                    <a:p>
                      <a:pPr algn="r"/>
                      <a:r>
                        <a:rPr lang="en-ZA" sz="1400" dirty="0">
                          <a:effectLst/>
                        </a:rPr>
                        <a:t>0.1%</a:t>
                      </a:r>
                    </a:p>
                  </a:txBody>
                  <a:tcPr marL="57150" marR="57150" marT="19050" marB="19050" anchor="ctr"/>
                </a:tc>
                <a:extLst>
                  <a:ext uri="{0D108BD9-81ED-4DB2-BD59-A6C34878D82A}">
                    <a16:rowId xmlns:a16="http://schemas.microsoft.com/office/drawing/2014/main" val="1091578006"/>
                  </a:ext>
                </a:extLst>
              </a:tr>
              <a:tr h="370840">
                <a:tc>
                  <a:txBody>
                    <a:bodyPr/>
                    <a:lstStyle/>
                    <a:p>
                      <a:pPr algn="l"/>
                      <a:r>
                        <a:rPr lang="en-ZA" sz="1400">
                          <a:effectLst/>
                        </a:rPr>
                        <a:t>United States</a:t>
                      </a:r>
                    </a:p>
                  </a:txBody>
                  <a:tcPr marL="57150" marR="57150" marT="19050" marB="19050" anchor="ctr"/>
                </a:tc>
                <a:tc>
                  <a:txBody>
                    <a:bodyPr/>
                    <a:lstStyle/>
                    <a:p>
                      <a:pPr algn="l"/>
                      <a:r>
                        <a:rPr lang="en-ZA" sz="1400">
                          <a:effectLst/>
                        </a:rPr>
                        <a:t>Canada</a:t>
                      </a:r>
                    </a:p>
                  </a:txBody>
                  <a:tcPr marL="57150" marR="57150" marT="19050" marB="19050" anchor="ctr"/>
                </a:tc>
                <a:tc>
                  <a:txBody>
                    <a:bodyPr/>
                    <a:lstStyle/>
                    <a:p>
                      <a:pPr algn="r"/>
                      <a:r>
                        <a:rPr lang="en-ZA" sz="1400" dirty="0">
                          <a:effectLst/>
                        </a:rPr>
                        <a:t>1</a:t>
                      </a:r>
                    </a:p>
                  </a:txBody>
                  <a:tcPr marL="57150" marR="57150" marT="19050" marB="19050" anchor="ctr"/>
                </a:tc>
                <a:tc>
                  <a:txBody>
                    <a:bodyPr/>
                    <a:lstStyle/>
                    <a:p>
                      <a:pPr algn="r"/>
                      <a:r>
                        <a:rPr lang="en-ZA" sz="1400" dirty="0">
                          <a:effectLst/>
                        </a:rPr>
                        <a:t>0.0%</a:t>
                      </a:r>
                    </a:p>
                  </a:txBody>
                  <a:tcPr marL="57150" marR="57150" marT="19050" marB="19050" anchor="ctr"/>
                </a:tc>
                <a:extLst>
                  <a:ext uri="{0D108BD9-81ED-4DB2-BD59-A6C34878D82A}">
                    <a16:rowId xmlns:a16="http://schemas.microsoft.com/office/drawing/2014/main" val="3553138461"/>
                  </a:ext>
                </a:extLst>
              </a:tr>
              <a:tr h="370840">
                <a:tc>
                  <a:txBody>
                    <a:bodyPr/>
                    <a:lstStyle/>
                    <a:p>
                      <a:pPr algn="l"/>
                      <a:r>
                        <a:rPr lang="en-ZA" sz="1400">
                          <a:effectLst/>
                        </a:rPr>
                        <a:t>United States</a:t>
                      </a:r>
                    </a:p>
                  </a:txBody>
                  <a:tcPr marL="57150" marR="57150" marT="19050" marB="19050" anchor="ctr"/>
                </a:tc>
                <a:tc>
                  <a:txBody>
                    <a:bodyPr/>
                    <a:lstStyle/>
                    <a:p>
                      <a:pPr algn="l"/>
                      <a:r>
                        <a:rPr lang="en-ZA" sz="1400">
                          <a:effectLst/>
                        </a:rPr>
                        <a:t>India</a:t>
                      </a:r>
                    </a:p>
                  </a:txBody>
                  <a:tcPr marL="57150" marR="57150" marT="19050" marB="19050" anchor="ctr"/>
                </a:tc>
                <a:tc>
                  <a:txBody>
                    <a:bodyPr/>
                    <a:lstStyle/>
                    <a:p>
                      <a:pPr algn="r"/>
                      <a:r>
                        <a:rPr lang="en-ZA" sz="1400" dirty="0">
                          <a:effectLst/>
                        </a:rPr>
                        <a:t>1</a:t>
                      </a:r>
                    </a:p>
                  </a:txBody>
                  <a:tcPr marL="57150" marR="57150" marT="19050" marB="19050" anchor="ctr"/>
                </a:tc>
                <a:tc>
                  <a:txBody>
                    <a:bodyPr/>
                    <a:lstStyle/>
                    <a:p>
                      <a:pPr algn="r"/>
                      <a:r>
                        <a:rPr lang="en-ZA" sz="1400" dirty="0">
                          <a:effectLst/>
                        </a:rPr>
                        <a:t>0.0%</a:t>
                      </a:r>
                    </a:p>
                  </a:txBody>
                  <a:tcPr marL="57150" marR="57150" marT="19050" marB="19050" anchor="ctr"/>
                </a:tc>
                <a:extLst>
                  <a:ext uri="{0D108BD9-81ED-4DB2-BD59-A6C34878D82A}">
                    <a16:rowId xmlns:a16="http://schemas.microsoft.com/office/drawing/2014/main" val="1514306470"/>
                  </a:ext>
                </a:extLst>
              </a:tr>
              <a:tr h="370840">
                <a:tc>
                  <a:txBody>
                    <a:bodyPr/>
                    <a:lstStyle/>
                    <a:p>
                      <a:pPr algn="l"/>
                      <a:r>
                        <a:rPr lang="en-ZA" sz="1400">
                          <a:effectLst/>
                        </a:rPr>
                        <a:t>Canada</a:t>
                      </a:r>
                    </a:p>
                  </a:txBody>
                  <a:tcPr marL="57150" marR="57150" marT="19050" marB="19050" anchor="ctr"/>
                </a:tc>
                <a:tc>
                  <a:txBody>
                    <a:bodyPr/>
                    <a:lstStyle/>
                    <a:p>
                      <a:pPr algn="l"/>
                      <a:r>
                        <a:rPr lang="en-ZA" sz="1400" dirty="0">
                          <a:effectLst/>
                        </a:rPr>
                        <a:t>United States</a:t>
                      </a:r>
                    </a:p>
                  </a:txBody>
                  <a:tcPr marL="57150" marR="57150" marT="19050" marB="19050" anchor="ctr"/>
                </a:tc>
                <a:tc>
                  <a:txBody>
                    <a:bodyPr/>
                    <a:lstStyle/>
                    <a:p>
                      <a:pPr algn="r"/>
                      <a:r>
                        <a:rPr lang="en-ZA" sz="1400" dirty="0">
                          <a:effectLst/>
                        </a:rPr>
                        <a:t>6</a:t>
                      </a:r>
                    </a:p>
                  </a:txBody>
                  <a:tcPr marL="57150" marR="57150" marT="19050" marB="19050" anchor="ctr"/>
                </a:tc>
                <a:tc>
                  <a:txBody>
                    <a:bodyPr/>
                    <a:lstStyle/>
                    <a:p>
                      <a:pPr algn="r"/>
                      <a:r>
                        <a:rPr lang="en-ZA" sz="1400" dirty="0">
                          <a:effectLst/>
                        </a:rPr>
                        <a:t>0.0%</a:t>
                      </a:r>
                    </a:p>
                  </a:txBody>
                  <a:tcPr marL="57150" marR="57150" marT="19050" marB="19050" anchor="ctr"/>
                </a:tc>
                <a:extLst>
                  <a:ext uri="{0D108BD9-81ED-4DB2-BD59-A6C34878D82A}">
                    <a16:rowId xmlns:a16="http://schemas.microsoft.com/office/drawing/2014/main" val="3329190805"/>
                  </a:ext>
                </a:extLst>
              </a:tr>
            </a:tbl>
          </a:graphicData>
        </a:graphic>
      </p:graphicFrame>
    </p:spTree>
    <p:extLst>
      <p:ext uri="{BB962C8B-B14F-4D97-AF65-F5344CB8AC3E}">
        <p14:creationId xmlns:p14="http://schemas.microsoft.com/office/powerpoint/2010/main" val="2674199644"/>
      </p:ext>
    </p:extLst>
  </p:cSld>
  <p:clrMapOvr>
    <a:masterClrMapping/>
  </p:clrMapOvr>
  <p:transition spd="slow" advTm="47992">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5. Conclusion </a:t>
            </a:r>
          </a:p>
        </p:txBody>
      </p:sp>
      <p:sp>
        <p:nvSpPr>
          <p:cNvPr id="2" name="TextBox 1">
            <a:extLst>
              <a:ext uri="{FF2B5EF4-FFF2-40B4-BE49-F238E27FC236}">
                <a16:creationId xmlns:a16="http://schemas.microsoft.com/office/drawing/2014/main" id="{2065F1B6-3E36-9554-2F7B-BE228DE8D00E}"/>
              </a:ext>
            </a:extLst>
          </p:cNvPr>
          <p:cNvSpPr txBox="1"/>
          <p:nvPr/>
        </p:nvSpPr>
        <p:spPr>
          <a:xfrm>
            <a:off x="1743738" y="2212190"/>
            <a:ext cx="9828502" cy="1021883"/>
          </a:xfrm>
          <a:prstGeom prst="rect">
            <a:avLst/>
          </a:prstGeom>
          <a:noFill/>
        </p:spPr>
        <p:txBody>
          <a:bodyPr wrap="square" rtlCol="0">
            <a:spAutoFit/>
          </a:bodyPr>
          <a:lstStyle/>
          <a:p>
            <a:pPr>
              <a:lnSpc>
                <a:spcPct val="150000"/>
              </a:lnSpc>
            </a:pPr>
            <a:r>
              <a:rPr lang="en-ZA" sz="1400" dirty="0">
                <a:latin typeface="Arial" panose="020B0604020202020204" pitchFamily="34" charset="0"/>
                <a:cs typeface="Arial" panose="020B0604020202020204" pitchFamily="34" charset="0"/>
              </a:rPr>
              <a:t>The presentation has provided valuable insights into the data science job market and demanded skills, obtained through the analysis of LinkedIn job postings using R Studio and Orange coding data mining software. Three key insights were derived, each shaping the recruitment agency's hiring strategy.</a:t>
            </a:r>
          </a:p>
        </p:txBody>
      </p:sp>
      <p:cxnSp>
        <p:nvCxnSpPr>
          <p:cNvPr id="4" name="Straight Connector 3">
            <a:extLst>
              <a:ext uri="{FF2B5EF4-FFF2-40B4-BE49-F238E27FC236}">
                <a16:creationId xmlns:a16="http://schemas.microsoft.com/office/drawing/2014/main" id="{3F1C3F29-09E8-F908-D1FB-3BA2F9A9D6EC}"/>
              </a:ext>
            </a:extLst>
          </p:cNvPr>
          <p:cNvCxnSpPr>
            <a:cxnSpLocks/>
          </p:cNvCxnSpPr>
          <p:nvPr/>
        </p:nvCxnSpPr>
        <p:spPr>
          <a:xfrm flipH="1">
            <a:off x="451944" y="3656952"/>
            <a:ext cx="11130456"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Graphic 7" descr="Chess pieces outline">
            <a:extLst>
              <a:ext uri="{FF2B5EF4-FFF2-40B4-BE49-F238E27FC236}">
                <a16:creationId xmlns:a16="http://schemas.microsoft.com/office/drawing/2014/main" id="{CD1FCF00-143F-1A72-C272-298E8C979B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760" y="4088218"/>
            <a:ext cx="914400" cy="914400"/>
          </a:xfrm>
          <a:prstGeom prst="rect">
            <a:avLst/>
          </a:prstGeom>
        </p:spPr>
      </p:pic>
      <p:sp>
        <p:nvSpPr>
          <p:cNvPr id="10" name="TextBox 9">
            <a:extLst>
              <a:ext uri="{FF2B5EF4-FFF2-40B4-BE49-F238E27FC236}">
                <a16:creationId xmlns:a16="http://schemas.microsoft.com/office/drawing/2014/main" id="{19676CC6-A393-B7E4-34A9-3B8AECBF7FE3}"/>
              </a:ext>
            </a:extLst>
          </p:cNvPr>
          <p:cNvSpPr txBox="1"/>
          <p:nvPr/>
        </p:nvSpPr>
        <p:spPr>
          <a:xfrm>
            <a:off x="1743738" y="4029737"/>
            <a:ext cx="9611833" cy="1021883"/>
          </a:xfrm>
          <a:prstGeom prst="rect">
            <a:avLst/>
          </a:prstGeom>
          <a:noFill/>
        </p:spPr>
        <p:txBody>
          <a:bodyPr wrap="square" rtlCol="0">
            <a:spAutoFit/>
          </a:bodyPr>
          <a:lstStyle/>
          <a:p>
            <a:pPr>
              <a:lnSpc>
                <a:spcPct val="150000"/>
              </a:lnSpc>
            </a:pPr>
            <a:r>
              <a:rPr lang="en-ZA" sz="1400" dirty="0">
                <a:latin typeface="Arial" panose="020B0604020202020204" pitchFamily="34" charset="0"/>
                <a:cs typeface="Arial" panose="020B0604020202020204" pitchFamily="34" charset="0"/>
              </a:rPr>
              <a:t>By leveraging these insights and strategies, the recruitment agency is well-positioned to effectively navigate the dynamic landscape of the data science job market and attract top talent to meet their clients' needs through the optimisation of the of the job search, effective communication through advertisement and advanced working conditions. </a:t>
            </a:r>
          </a:p>
        </p:txBody>
      </p:sp>
      <p:pic>
        <p:nvPicPr>
          <p:cNvPr id="12" name="Graphic 11" descr="Target outline">
            <a:extLst>
              <a:ext uri="{FF2B5EF4-FFF2-40B4-BE49-F238E27FC236}">
                <a16:creationId xmlns:a16="http://schemas.microsoft.com/office/drawing/2014/main" id="{1455DDC0-E76C-A90C-3FAC-B98A3F773E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9760" y="2230256"/>
            <a:ext cx="914400" cy="914400"/>
          </a:xfrm>
          <a:prstGeom prst="rect">
            <a:avLst/>
          </a:prstGeom>
        </p:spPr>
      </p:pic>
    </p:spTree>
    <p:extLst>
      <p:ext uri="{BB962C8B-B14F-4D97-AF65-F5344CB8AC3E}">
        <p14:creationId xmlns:p14="http://schemas.microsoft.com/office/powerpoint/2010/main" val="1168752368"/>
      </p:ext>
    </p:extLst>
  </p:cSld>
  <p:clrMapOvr>
    <a:masterClrMapping/>
  </p:clrMapOvr>
  <p:transition spd="slow" advTm="47992">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A0D70C8A-A50E-4B41-86A2-E2F855812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txBody>
          <a:bodyPr/>
          <a:lstStyle/>
          <a:p>
            <a:endParaRPr lang="en-ZA"/>
          </a:p>
        </p:txBody>
      </p:sp>
      <p:sp>
        <p:nvSpPr>
          <p:cNvPr id="26" name="Rectangle 10">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7" name="Rectangle 12">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28" name="Rectangle 14">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ZA"/>
          </a:p>
        </p:txBody>
      </p:sp>
      <p:sp>
        <p:nvSpPr>
          <p:cNvPr id="29" name="Rectangle 16">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ZA"/>
          </a:p>
        </p:txBody>
      </p:sp>
      <p:sp>
        <p:nvSpPr>
          <p:cNvPr id="2" name="Title 1">
            <a:extLst>
              <a:ext uri="{FF2B5EF4-FFF2-40B4-BE49-F238E27FC236}">
                <a16:creationId xmlns:a16="http://schemas.microsoft.com/office/drawing/2014/main" id="{E6FAA6CC-156F-1D3A-43E5-EF73888D4E79}"/>
              </a:ext>
            </a:extLst>
          </p:cNvPr>
          <p:cNvSpPr>
            <a:spLocks noGrp="1"/>
          </p:cNvSpPr>
          <p:nvPr>
            <p:ph type="title"/>
          </p:nvPr>
        </p:nvSpPr>
        <p:spPr>
          <a:xfrm>
            <a:off x="7532835" y="1420706"/>
            <a:ext cx="3466540" cy="4016587"/>
          </a:xfrm>
        </p:spPr>
        <p:txBody>
          <a:bodyPr vert="horz" lIns="91440" tIns="45720" rIns="91440" bIns="45720" rtlCol="0" anchor="ctr">
            <a:normAutofit/>
          </a:bodyPr>
          <a:lstStyle/>
          <a:p>
            <a:r>
              <a:rPr lang="en-US" sz="3600" dirty="0">
                <a:solidFill>
                  <a:srgbClr val="002060"/>
                </a:solidFill>
              </a:rPr>
              <a:t>Thank You </a:t>
            </a:r>
          </a:p>
        </p:txBody>
      </p:sp>
      <p:cxnSp>
        <p:nvCxnSpPr>
          <p:cNvPr id="30" name="Straight Connector 18">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Content Placeholder 11" descr="Smiling Face with No Fill">
            <a:extLst>
              <a:ext uri="{FF2B5EF4-FFF2-40B4-BE49-F238E27FC236}">
                <a16:creationId xmlns:a16="http://schemas.microsoft.com/office/drawing/2014/main" id="{8EDA7579-7AAB-BD74-F253-98D971125DD2}"/>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73865" y="1307805"/>
            <a:ext cx="4424913" cy="4129488"/>
          </a:xfrm>
          <a:prstGeom prst="rect">
            <a:avLst/>
          </a:prstGeom>
        </p:spPr>
      </p:pic>
    </p:spTree>
    <p:extLst>
      <p:ext uri="{BB962C8B-B14F-4D97-AF65-F5344CB8AC3E}">
        <p14:creationId xmlns:p14="http://schemas.microsoft.com/office/powerpoint/2010/main" val="61451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7F36E2D0-8A96-44F9-AE28-821FC5919924}"/>
              </a:ext>
            </a:extLst>
          </p:cNvPr>
          <p:cNvGrpSpPr/>
          <p:nvPr/>
        </p:nvGrpSpPr>
        <p:grpSpPr>
          <a:xfrm>
            <a:off x="585537" y="2499059"/>
            <a:ext cx="11123923" cy="1859882"/>
            <a:chOff x="538163" y="3165705"/>
            <a:chExt cx="9028689" cy="1509566"/>
          </a:xfrm>
        </p:grpSpPr>
        <p:pic>
          <p:nvPicPr>
            <p:cNvPr id="14" name="Graphic 13">
              <a:extLst>
                <a:ext uri="{FF2B5EF4-FFF2-40B4-BE49-F238E27FC236}">
                  <a16:creationId xmlns:a16="http://schemas.microsoft.com/office/drawing/2014/main" id="{F56FA24E-7135-46CB-9F16-ECF21BBBCD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05413" y="3165705"/>
              <a:ext cx="1744662" cy="1509566"/>
            </a:xfrm>
            <a:prstGeom prst="rect">
              <a:avLst/>
            </a:prstGeom>
          </p:spPr>
        </p:pic>
        <p:pic>
          <p:nvPicPr>
            <p:cNvPr id="28" name="Graphic 27">
              <a:extLst>
                <a:ext uri="{FF2B5EF4-FFF2-40B4-BE49-F238E27FC236}">
                  <a16:creationId xmlns:a16="http://schemas.microsoft.com/office/drawing/2014/main" id="{F63BB3BC-BAEF-463D-9262-8C34A40738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8163" y="3165705"/>
              <a:ext cx="1744662" cy="1509566"/>
            </a:xfrm>
            <a:prstGeom prst="rect">
              <a:avLst/>
            </a:prstGeom>
          </p:spPr>
        </p:pic>
        <p:pic>
          <p:nvPicPr>
            <p:cNvPr id="29" name="Graphic 28">
              <a:extLst>
                <a:ext uri="{FF2B5EF4-FFF2-40B4-BE49-F238E27FC236}">
                  <a16:creationId xmlns:a16="http://schemas.microsoft.com/office/drawing/2014/main" id="{201548E5-2875-47F1-BA82-1ED3341876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03713" y="3165705"/>
              <a:ext cx="1744662" cy="1509566"/>
            </a:xfrm>
            <a:prstGeom prst="rect">
              <a:avLst/>
            </a:prstGeom>
          </p:spPr>
        </p:pic>
        <p:pic>
          <p:nvPicPr>
            <p:cNvPr id="30" name="Graphic 29">
              <a:extLst>
                <a:ext uri="{FF2B5EF4-FFF2-40B4-BE49-F238E27FC236}">
                  <a16:creationId xmlns:a16="http://schemas.microsoft.com/office/drawing/2014/main" id="{B8F153BB-CB31-41B7-8AFC-A4C8BD8345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43627" y="3165705"/>
              <a:ext cx="1744662" cy="1509566"/>
            </a:xfrm>
            <a:prstGeom prst="rect">
              <a:avLst/>
            </a:prstGeom>
          </p:spPr>
        </p:pic>
        <p:sp>
          <p:nvSpPr>
            <p:cNvPr id="17" name="Oval 16">
              <a:extLst>
                <a:ext uri="{FF2B5EF4-FFF2-40B4-BE49-F238E27FC236}">
                  <a16:creationId xmlns:a16="http://schemas.microsoft.com/office/drawing/2014/main" id="{C37DCC29-CAB2-4885-A451-7E9B510AABEB}"/>
                </a:ext>
              </a:extLst>
            </p:cNvPr>
            <p:cNvSpPr/>
            <p:nvPr/>
          </p:nvSpPr>
          <p:spPr>
            <a:xfrm>
              <a:off x="8060560" y="3168979"/>
              <a:ext cx="1506292" cy="1506292"/>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grpSp>
      <p:sp>
        <p:nvSpPr>
          <p:cNvPr id="38" name="Oval 37">
            <a:extLst>
              <a:ext uri="{FF2B5EF4-FFF2-40B4-BE49-F238E27FC236}">
                <a16:creationId xmlns:a16="http://schemas.microsoft.com/office/drawing/2014/main" id="{47797F52-4169-4AD7-867B-FD5BBED07CDA}"/>
              </a:ext>
            </a:extLst>
          </p:cNvPr>
          <p:cNvSpPr/>
          <p:nvPr/>
        </p:nvSpPr>
        <p:spPr>
          <a:xfrm>
            <a:off x="387126" y="3180468"/>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1</a:t>
            </a:r>
          </a:p>
        </p:txBody>
      </p:sp>
      <p:sp>
        <p:nvSpPr>
          <p:cNvPr id="39" name="Oval 38">
            <a:extLst>
              <a:ext uri="{FF2B5EF4-FFF2-40B4-BE49-F238E27FC236}">
                <a16:creationId xmlns:a16="http://schemas.microsoft.com/office/drawing/2014/main" id="{2B103B2F-DBA8-45A7-AF68-2CE7C540CBFA}"/>
              </a:ext>
            </a:extLst>
          </p:cNvPr>
          <p:cNvSpPr/>
          <p:nvPr/>
        </p:nvSpPr>
        <p:spPr>
          <a:xfrm>
            <a:off x="2713735" y="3180467"/>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2</a:t>
            </a:r>
          </a:p>
        </p:txBody>
      </p:sp>
      <p:sp>
        <p:nvSpPr>
          <p:cNvPr id="40" name="Oval 39">
            <a:extLst>
              <a:ext uri="{FF2B5EF4-FFF2-40B4-BE49-F238E27FC236}">
                <a16:creationId xmlns:a16="http://schemas.microsoft.com/office/drawing/2014/main" id="{AAB92251-CD4C-465C-960A-2A2B031C9FAB}"/>
              </a:ext>
            </a:extLst>
          </p:cNvPr>
          <p:cNvSpPr/>
          <p:nvPr/>
        </p:nvSpPr>
        <p:spPr>
          <a:xfrm>
            <a:off x="5030240" y="3180466"/>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3</a:t>
            </a:r>
          </a:p>
        </p:txBody>
      </p:sp>
      <p:sp>
        <p:nvSpPr>
          <p:cNvPr id="41" name="Oval 40">
            <a:extLst>
              <a:ext uri="{FF2B5EF4-FFF2-40B4-BE49-F238E27FC236}">
                <a16:creationId xmlns:a16="http://schemas.microsoft.com/office/drawing/2014/main" id="{3C7630D3-D020-4448-9DDE-21C3B5873A02}"/>
              </a:ext>
            </a:extLst>
          </p:cNvPr>
          <p:cNvSpPr/>
          <p:nvPr/>
        </p:nvSpPr>
        <p:spPr>
          <a:xfrm>
            <a:off x="7415441" y="3180465"/>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4</a:t>
            </a:r>
          </a:p>
        </p:txBody>
      </p:sp>
      <p:sp>
        <p:nvSpPr>
          <p:cNvPr id="42" name="Oval 41">
            <a:extLst>
              <a:ext uri="{FF2B5EF4-FFF2-40B4-BE49-F238E27FC236}">
                <a16:creationId xmlns:a16="http://schemas.microsoft.com/office/drawing/2014/main" id="{939ABA0D-C25F-487C-9107-4003FB4B21ED}"/>
              </a:ext>
            </a:extLst>
          </p:cNvPr>
          <p:cNvSpPr/>
          <p:nvPr/>
        </p:nvSpPr>
        <p:spPr>
          <a:xfrm>
            <a:off x="9665594" y="3158802"/>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5</a:t>
            </a:r>
          </a:p>
        </p:txBody>
      </p:sp>
      <p:pic>
        <p:nvPicPr>
          <p:cNvPr id="45" name="Graphic 44">
            <a:extLst>
              <a:ext uri="{FF2B5EF4-FFF2-40B4-BE49-F238E27FC236}">
                <a16:creationId xmlns:a16="http://schemas.microsoft.com/office/drawing/2014/main" id="{70CBA846-E298-46A6-8336-CDA767ABB30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94169" y="2971800"/>
            <a:ext cx="938773" cy="914399"/>
          </a:xfrm>
          <a:prstGeom prst="rect">
            <a:avLst/>
          </a:prstGeom>
        </p:spPr>
      </p:pic>
      <p:sp>
        <p:nvSpPr>
          <p:cNvPr id="27" name="TextBox 26">
            <a:extLst>
              <a:ext uri="{FF2B5EF4-FFF2-40B4-BE49-F238E27FC236}">
                <a16:creationId xmlns:a16="http://schemas.microsoft.com/office/drawing/2014/main" id="{F0B385D1-0189-4A2D-8085-F504D61F5B53}"/>
              </a:ext>
            </a:extLst>
          </p:cNvPr>
          <p:cNvSpPr txBox="1"/>
          <p:nvPr/>
        </p:nvSpPr>
        <p:spPr>
          <a:xfrm>
            <a:off x="3220694" y="4373228"/>
            <a:ext cx="1741438" cy="369332"/>
          </a:xfrm>
          <a:prstGeom prst="rect">
            <a:avLst/>
          </a:prstGeom>
          <a:noFill/>
        </p:spPr>
        <p:txBody>
          <a:bodyPr wrap="square" lIns="0" tIns="0" rIns="0" bIns="0" rtlCol="0" anchor="t">
            <a:spAutoFit/>
          </a:bodyPr>
          <a:lstStyle/>
          <a:p>
            <a:pPr>
              <a:spcBef>
                <a:spcPts val="600"/>
              </a:spcBef>
              <a:buClr>
                <a:schemeClr val="tx1"/>
              </a:buClr>
            </a:pPr>
            <a:r>
              <a:rPr lang="en-GB" sz="1200" b="1" dirty="0">
                <a:solidFill>
                  <a:schemeClr val="tx2"/>
                </a:solidFill>
                <a:latin typeface="Arial" panose="020B0604020202020204" pitchFamily="34" charset="0"/>
                <a:cs typeface="Arial" panose="020B0604020202020204" pitchFamily="34" charset="0"/>
              </a:rPr>
              <a:t>Data Exploration/Cleaning</a:t>
            </a:r>
          </a:p>
        </p:txBody>
      </p:sp>
      <p:sp>
        <p:nvSpPr>
          <p:cNvPr id="31" name="TextBox 30">
            <a:extLst>
              <a:ext uri="{FF2B5EF4-FFF2-40B4-BE49-F238E27FC236}">
                <a16:creationId xmlns:a16="http://schemas.microsoft.com/office/drawing/2014/main" id="{B750067F-D8E4-47E4-A50A-DE20EDD18DBD}"/>
              </a:ext>
            </a:extLst>
          </p:cNvPr>
          <p:cNvSpPr txBox="1"/>
          <p:nvPr/>
        </p:nvSpPr>
        <p:spPr>
          <a:xfrm>
            <a:off x="5296976" y="4525327"/>
            <a:ext cx="2005453"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Data preprocessing </a:t>
            </a:r>
            <a:endParaRPr lang="en-GB" sz="1200" b="1" dirty="0">
              <a:solidFill>
                <a:schemeClr val="tx2"/>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D05563CD-892C-4BAB-AFD8-02FAB9BCF2D1}"/>
              </a:ext>
            </a:extLst>
          </p:cNvPr>
          <p:cNvSpPr txBox="1"/>
          <p:nvPr/>
        </p:nvSpPr>
        <p:spPr>
          <a:xfrm>
            <a:off x="7755997" y="4525327"/>
            <a:ext cx="1877878"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Data analysis/Insights</a:t>
            </a:r>
          </a:p>
        </p:txBody>
      </p:sp>
      <p:sp>
        <p:nvSpPr>
          <p:cNvPr id="50" name="TextBox 49">
            <a:extLst>
              <a:ext uri="{FF2B5EF4-FFF2-40B4-BE49-F238E27FC236}">
                <a16:creationId xmlns:a16="http://schemas.microsoft.com/office/drawing/2014/main" id="{7F2166D6-BE49-4602-A105-0E0E261C1403}"/>
              </a:ext>
            </a:extLst>
          </p:cNvPr>
          <p:cNvSpPr txBox="1"/>
          <p:nvPr/>
        </p:nvSpPr>
        <p:spPr>
          <a:xfrm>
            <a:off x="9853612" y="4557894"/>
            <a:ext cx="2005453"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Conclusion </a:t>
            </a:r>
          </a:p>
        </p:txBody>
      </p:sp>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Content</a:t>
            </a:r>
            <a:endParaRPr lang="en-GB" dirty="0">
              <a:solidFill>
                <a:schemeClr val="bg1"/>
              </a:solidFill>
              <a:latin typeface="Arial" panose="020B0604020202020204" pitchFamily="34" charset="0"/>
              <a:cs typeface="Arial" panose="020B0604020202020204" pitchFamily="34" charset="0"/>
            </a:endParaRPr>
          </a:p>
        </p:txBody>
      </p:sp>
      <p:pic>
        <p:nvPicPr>
          <p:cNvPr id="11" name="Graphic 10" descr="Research outline">
            <a:extLst>
              <a:ext uri="{FF2B5EF4-FFF2-40B4-BE49-F238E27FC236}">
                <a16:creationId xmlns:a16="http://schemas.microsoft.com/office/drawing/2014/main" id="{B2E9EBB3-AFD6-9DEA-1D01-D04EE0E434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95319" y="2971800"/>
            <a:ext cx="914400" cy="914400"/>
          </a:xfrm>
          <a:prstGeom prst="rect">
            <a:avLst/>
          </a:prstGeom>
        </p:spPr>
      </p:pic>
      <p:pic>
        <p:nvPicPr>
          <p:cNvPr id="13" name="Graphic 12" descr="Database outline">
            <a:extLst>
              <a:ext uri="{FF2B5EF4-FFF2-40B4-BE49-F238E27FC236}">
                <a16:creationId xmlns:a16="http://schemas.microsoft.com/office/drawing/2014/main" id="{E4EFB298-2465-3B5F-5DFD-366EA7A5E1A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88128" y="2971800"/>
            <a:ext cx="914400" cy="914400"/>
          </a:xfrm>
          <a:prstGeom prst="rect">
            <a:avLst/>
          </a:prstGeom>
        </p:spPr>
      </p:pic>
      <p:pic>
        <p:nvPicPr>
          <p:cNvPr id="5" name="Graphic 4" descr="Clipboard outline">
            <a:extLst>
              <a:ext uri="{FF2B5EF4-FFF2-40B4-BE49-F238E27FC236}">
                <a16:creationId xmlns:a16="http://schemas.microsoft.com/office/drawing/2014/main" id="{202DC1EA-EC74-D579-3252-A31E01FD1A2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59058" y="2971800"/>
            <a:ext cx="914400" cy="914400"/>
          </a:xfrm>
          <a:prstGeom prst="rect">
            <a:avLst/>
          </a:prstGeom>
        </p:spPr>
      </p:pic>
      <p:sp>
        <p:nvSpPr>
          <p:cNvPr id="8" name="TextBox 7">
            <a:extLst>
              <a:ext uri="{FF2B5EF4-FFF2-40B4-BE49-F238E27FC236}">
                <a16:creationId xmlns:a16="http://schemas.microsoft.com/office/drawing/2014/main" id="{2762ACD7-A83C-5905-425A-05EF8853DB6A}"/>
              </a:ext>
            </a:extLst>
          </p:cNvPr>
          <p:cNvSpPr txBox="1"/>
          <p:nvPr/>
        </p:nvSpPr>
        <p:spPr>
          <a:xfrm>
            <a:off x="878560" y="4525327"/>
            <a:ext cx="2005453"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Introduction</a:t>
            </a:r>
            <a:r>
              <a:rPr lang="en-US" sz="1200" b="1" dirty="0">
                <a:solidFill>
                  <a:schemeClr val="tx2"/>
                </a:solidFill>
              </a:rPr>
              <a:t> </a:t>
            </a:r>
            <a:endParaRPr lang="en-GB" sz="1200" b="1" dirty="0">
              <a:solidFill>
                <a:schemeClr val="tx2"/>
              </a:solidFill>
            </a:endParaRPr>
          </a:p>
        </p:txBody>
      </p:sp>
      <p:pic>
        <p:nvPicPr>
          <p:cNvPr id="3" name="Graphic 2" descr="Lightbulb and gear outline">
            <a:extLst>
              <a:ext uri="{FF2B5EF4-FFF2-40B4-BE49-F238E27FC236}">
                <a16:creationId xmlns:a16="http://schemas.microsoft.com/office/drawing/2014/main" id="{BC16625C-2612-1DE3-8E04-C323DB8D1EA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968247" y="2971800"/>
            <a:ext cx="914400" cy="914400"/>
          </a:xfrm>
          <a:prstGeom prst="rect">
            <a:avLst/>
          </a:prstGeom>
        </p:spPr>
      </p:pic>
    </p:spTree>
    <p:custDataLst>
      <p:custData r:id="rId1"/>
      <p:custData r:id="rId2"/>
      <p:tags r:id="rId3"/>
    </p:custDataLst>
    <p:extLst>
      <p:ext uri="{BB962C8B-B14F-4D97-AF65-F5344CB8AC3E}">
        <p14:creationId xmlns:p14="http://schemas.microsoft.com/office/powerpoint/2010/main" val="2050647882"/>
      </p:ext>
    </p:extLst>
  </p:cSld>
  <p:clrMapOvr>
    <a:masterClrMapping/>
  </p:clrMapOvr>
  <p:transition spd="slow" advTm="23446">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1. Introduction  </a:t>
            </a:r>
          </a:p>
        </p:txBody>
      </p:sp>
      <p:sp>
        <p:nvSpPr>
          <p:cNvPr id="3" name="TextBox 2">
            <a:extLst>
              <a:ext uri="{FF2B5EF4-FFF2-40B4-BE49-F238E27FC236}">
                <a16:creationId xmlns:a16="http://schemas.microsoft.com/office/drawing/2014/main" id="{D62B497F-4D64-7162-6B32-B9B077A7F245}"/>
              </a:ext>
            </a:extLst>
          </p:cNvPr>
          <p:cNvSpPr txBox="1"/>
          <p:nvPr/>
        </p:nvSpPr>
        <p:spPr>
          <a:xfrm>
            <a:off x="619760" y="1553956"/>
            <a:ext cx="5913120" cy="4253537"/>
          </a:xfrm>
          <a:prstGeom prst="rect">
            <a:avLst/>
          </a:prstGeom>
          <a:noFill/>
        </p:spPr>
        <p:txBody>
          <a:bodyPr wrap="square" rtlCol="0">
            <a:spAutoFit/>
          </a:bodyPr>
          <a:lstStyle/>
          <a:p>
            <a:pPr algn="just">
              <a:lnSpc>
                <a:spcPct val="150000"/>
              </a:lnSpc>
            </a:pPr>
            <a:r>
              <a:rPr lang="en-ZA" sz="1400" dirty="0">
                <a:latin typeface="Arial" panose="020B0604020202020204" pitchFamily="34" charset="0"/>
                <a:cs typeface="Arial" panose="020B0604020202020204" pitchFamily="34" charset="0"/>
              </a:rPr>
              <a:t>The presentation aims to provide a recruitment agency with valuable insights into the data science job market and demanded skills. Analysis of LinkedIn job postings using R Studio and Orange coding data mining software yielded three key insights shaping the agency's hiring strategy. The first insight examines the correlation between advertised and searched job titles. Insight two explores hybrid and remote workstyles. The final insight investigates the connection between advertised job locations and search origins, city-based or country-wide. Based on these insights, a comprehensive recruitment strategy was developed.</a:t>
            </a:r>
          </a:p>
          <a:p>
            <a:pPr algn="just">
              <a:lnSpc>
                <a:spcPct val="150000"/>
              </a:lnSpc>
            </a:pPr>
            <a:r>
              <a:rPr lang="en-ZA" sz="1400" dirty="0">
                <a:latin typeface="Arial" panose="020B0604020202020204" pitchFamily="34" charset="0"/>
                <a:cs typeface="Arial" panose="020B0604020202020204" pitchFamily="34" charset="0"/>
              </a:rPr>
              <a:t>Data science utilizes scientific methods, algorithms, insights, and knowledge derived from data. While data science is a burgeoning field, it has become essential for drawing fundamental insights and knowledge from big data. </a:t>
            </a:r>
          </a:p>
        </p:txBody>
      </p:sp>
      <p:pic>
        <p:nvPicPr>
          <p:cNvPr id="5" name="Graphic 4" descr="Artificial Intelligence outline">
            <a:extLst>
              <a:ext uri="{FF2B5EF4-FFF2-40B4-BE49-F238E27FC236}">
                <a16:creationId xmlns:a16="http://schemas.microsoft.com/office/drawing/2014/main" id="{3C15B75A-7BC2-E923-58DC-DB56B8FB93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25704" y="1727524"/>
            <a:ext cx="3958855" cy="4317676"/>
          </a:xfrm>
          <a:prstGeom prst="rect">
            <a:avLst/>
          </a:prstGeom>
        </p:spPr>
      </p:pic>
    </p:spTree>
    <p:extLst>
      <p:ext uri="{BB962C8B-B14F-4D97-AF65-F5344CB8AC3E}">
        <p14:creationId xmlns:p14="http://schemas.microsoft.com/office/powerpoint/2010/main" val="15211335"/>
      </p:ext>
    </p:extLst>
  </p:cSld>
  <p:clrMapOvr>
    <a:masterClrMapping/>
  </p:clrMapOvr>
  <p:transition spd="slow" advTm="47992">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1. Introduction</a:t>
            </a:r>
          </a:p>
        </p:txBody>
      </p:sp>
      <p:sp>
        <p:nvSpPr>
          <p:cNvPr id="2" name="Rectangle 1">
            <a:extLst>
              <a:ext uri="{FF2B5EF4-FFF2-40B4-BE49-F238E27FC236}">
                <a16:creationId xmlns:a16="http://schemas.microsoft.com/office/drawing/2014/main" id="{79F5A6E8-5102-D5B9-17C7-542A4AABA3D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dirty="0"/>
          </a:p>
        </p:txBody>
      </p:sp>
      <p:sp>
        <p:nvSpPr>
          <p:cNvPr id="3" name="Rectangle 2">
            <a:extLst>
              <a:ext uri="{FF2B5EF4-FFF2-40B4-BE49-F238E27FC236}">
                <a16:creationId xmlns:a16="http://schemas.microsoft.com/office/drawing/2014/main" id="{B4619E9E-1621-AD01-4D26-0C20950A2F3E}"/>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dirty="0"/>
          </a:p>
        </p:txBody>
      </p:sp>
      <p:cxnSp>
        <p:nvCxnSpPr>
          <p:cNvPr id="6" name="Straight Connector 5">
            <a:extLst>
              <a:ext uri="{FF2B5EF4-FFF2-40B4-BE49-F238E27FC236}">
                <a16:creationId xmlns:a16="http://schemas.microsoft.com/office/drawing/2014/main" id="{026376D8-C52F-CF48-F356-0F5F8FCBA013}"/>
              </a:ext>
            </a:extLst>
          </p:cNvPr>
          <p:cNvCxnSpPr/>
          <p:nvPr/>
        </p:nvCxnSpPr>
        <p:spPr>
          <a:xfrm>
            <a:off x="6305107" y="235283"/>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973BE6EE-06DD-7B28-3372-44776AEC1A6C}"/>
              </a:ext>
            </a:extLst>
          </p:cNvPr>
          <p:cNvGrpSpPr/>
          <p:nvPr/>
        </p:nvGrpSpPr>
        <p:grpSpPr>
          <a:xfrm>
            <a:off x="619761" y="2190308"/>
            <a:ext cx="4649814" cy="3848985"/>
            <a:chOff x="619761" y="2190308"/>
            <a:chExt cx="4649814" cy="3848985"/>
          </a:xfrm>
        </p:grpSpPr>
        <p:sp>
          <p:nvSpPr>
            <p:cNvPr id="7" name="Rectangle 6">
              <a:extLst>
                <a:ext uri="{FF2B5EF4-FFF2-40B4-BE49-F238E27FC236}">
                  <a16:creationId xmlns:a16="http://schemas.microsoft.com/office/drawing/2014/main" id="{403095A6-0F85-0547-0065-67391C3484C5}"/>
                </a:ext>
              </a:extLst>
            </p:cNvPr>
            <p:cNvSpPr/>
            <p:nvPr/>
          </p:nvSpPr>
          <p:spPr>
            <a:xfrm>
              <a:off x="619761" y="2190308"/>
              <a:ext cx="4649814" cy="3848985"/>
            </a:xfrm>
            <a:prstGeom prst="rect">
              <a:avLst/>
            </a:prstGeom>
            <a:solidFill>
              <a:srgbClr val="002060"/>
            </a:solidFill>
            <a:ln>
              <a:solidFill>
                <a:srgbClr val="002060"/>
              </a:solidFill>
            </a:ln>
            <a:effectLst>
              <a:glow rad="101600">
                <a:srgbClr val="00206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8" name="Picture 7">
              <a:extLst>
                <a:ext uri="{FF2B5EF4-FFF2-40B4-BE49-F238E27FC236}">
                  <a16:creationId xmlns:a16="http://schemas.microsoft.com/office/drawing/2014/main" id="{509000D5-7F48-FF35-3B91-AA3F51B0878F}"/>
                </a:ext>
              </a:extLst>
            </p:cNvPr>
            <p:cNvPicPr>
              <a:picLocks noChangeAspect="1"/>
            </p:cNvPicPr>
            <p:nvPr/>
          </p:nvPicPr>
          <p:blipFill>
            <a:blip r:embed="rId3"/>
            <a:stretch>
              <a:fillRect/>
            </a:stretch>
          </p:blipFill>
          <p:spPr>
            <a:xfrm>
              <a:off x="793427" y="2371060"/>
              <a:ext cx="4320833" cy="3508745"/>
            </a:xfrm>
            <a:prstGeom prst="rect">
              <a:avLst/>
            </a:prstGeom>
          </p:spPr>
        </p:pic>
      </p:grpSp>
      <p:sp>
        <p:nvSpPr>
          <p:cNvPr id="9" name="TextBox 8">
            <a:extLst>
              <a:ext uri="{FF2B5EF4-FFF2-40B4-BE49-F238E27FC236}">
                <a16:creationId xmlns:a16="http://schemas.microsoft.com/office/drawing/2014/main" id="{03AC2508-2B9A-3F4C-B5C5-367993875935}"/>
              </a:ext>
            </a:extLst>
          </p:cNvPr>
          <p:cNvSpPr txBox="1"/>
          <p:nvPr/>
        </p:nvSpPr>
        <p:spPr>
          <a:xfrm>
            <a:off x="596487" y="1712492"/>
            <a:ext cx="2934586" cy="307777"/>
          </a:xfrm>
          <a:prstGeom prst="rect">
            <a:avLst/>
          </a:prstGeom>
          <a:noFill/>
        </p:spPr>
        <p:txBody>
          <a:bodyPr wrap="square" rtlCol="0">
            <a:spAutoFit/>
          </a:bodyPr>
          <a:lstStyle/>
          <a:p>
            <a:r>
              <a:rPr lang="en-ZA" sz="1400" b="1" u="sng" dirty="0">
                <a:solidFill>
                  <a:srgbClr val="002060"/>
                </a:solidFill>
                <a:latin typeface="Arial" panose="020B0604020202020204" pitchFamily="34" charset="0"/>
                <a:cs typeface="Arial" panose="020B0604020202020204" pitchFamily="34" charset="0"/>
              </a:rPr>
              <a:t>Big Data complexities</a:t>
            </a:r>
          </a:p>
        </p:txBody>
      </p:sp>
      <p:cxnSp>
        <p:nvCxnSpPr>
          <p:cNvPr id="10" name="Straight Connector 9">
            <a:extLst>
              <a:ext uri="{FF2B5EF4-FFF2-40B4-BE49-F238E27FC236}">
                <a16:creationId xmlns:a16="http://schemas.microsoft.com/office/drawing/2014/main" id="{CA1D0CFE-7C97-3D7D-C99B-AA4B0B836353}"/>
              </a:ext>
            </a:extLst>
          </p:cNvPr>
          <p:cNvCxnSpPr>
            <a:cxnSpLocks/>
          </p:cNvCxnSpPr>
          <p:nvPr/>
        </p:nvCxnSpPr>
        <p:spPr>
          <a:xfrm flipV="1">
            <a:off x="6010940" y="1330436"/>
            <a:ext cx="0" cy="511289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F08663B-7CE1-9226-1123-0D90036D2146}"/>
              </a:ext>
            </a:extLst>
          </p:cNvPr>
          <p:cNvGrpSpPr/>
          <p:nvPr/>
        </p:nvGrpSpPr>
        <p:grpSpPr>
          <a:xfrm>
            <a:off x="6624084" y="2115880"/>
            <a:ext cx="4774489" cy="3763925"/>
            <a:chOff x="2803011" y="1432619"/>
            <a:chExt cx="5753093" cy="4735033"/>
          </a:xfrm>
        </p:grpSpPr>
        <p:sp>
          <p:nvSpPr>
            <p:cNvPr id="12" name="Flowchart: Connector 11">
              <a:extLst>
                <a:ext uri="{FF2B5EF4-FFF2-40B4-BE49-F238E27FC236}">
                  <a16:creationId xmlns:a16="http://schemas.microsoft.com/office/drawing/2014/main" id="{7EB36556-46A8-BBD0-CE4D-100B3BE50108}"/>
                </a:ext>
              </a:extLst>
            </p:cNvPr>
            <p:cNvSpPr/>
            <p:nvPr/>
          </p:nvSpPr>
          <p:spPr>
            <a:xfrm>
              <a:off x="3615069" y="1892596"/>
              <a:ext cx="4128977" cy="3955312"/>
            </a:xfrm>
            <a:prstGeom prst="flowChartConnector">
              <a:avLst/>
            </a:prstGeom>
            <a:no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TextBox 14">
              <a:extLst>
                <a:ext uri="{FF2B5EF4-FFF2-40B4-BE49-F238E27FC236}">
                  <a16:creationId xmlns:a16="http://schemas.microsoft.com/office/drawing/2014/main" id="{1043F5C2-A6D0-5E12-E8CE-B6EF5FCF8468}"/>
                </a:ext>
              </a:extLst>
            </p:cNvPr>
            <p:cNvSpPr txBox="1"/>
            <p:nvPr/>
          </p:nvSpPr>
          <p:spPr>
            <a:xfrm>
              <a:off x="4754524" y="3429000"/>
              <a:ext cx="1917668" cy="387185"/>
            </a:xfrm>
            <a:prstGeom prst="rect">
              <a:avLst/>
            </a:prstGeom>
            <a:noFill/>
          </p:spPr>
          <p:txBody>
            <a:bodyPr wrap="square" rtlCol="0">
              <a:spAutoFit/>
            </a:bodyPr>
            <a:lstStyle/>
            <a:p>
              <a:r>
                <a:rPr lang="en-ZA" sz="1400" b="1" u="sng" dirty="0">
                  <a:solidFill>
                    <a:srgbClr val="002060"/>
                  </a:solidFill>
                  <a:latin typeface="Arial" panose="020B0604020202020204" pitchFamily="34" charset="0"/>
                  <a:cs typeface="Arial" panose="020B0604020202020204" pitchFamily="34" charset="0"/>
                </a:rPr>
                <a:t>Ethics: Big Data</a:t>
              </a:r>
            </a:p>
          </p:txBody>
        </p:sp>
        <p:sp>
          <p:nvSpPr>
            <p:cNvPr id="16" name="Flowchart: Terminator 15">
              <a:extLst>
                <a:ext uri="{FF2B5EF4-FFF2-40B4-BE49-F238E27FC236}">
                  <a16:creationId xmlns:a16="http://schemas.microsoft.com/office/drawing/2014/main" id="{5BCA2320-8EA7-85D1-0B69-758E0DF97713}"/>
                </a:ext>
              </a:extLst>
            </p:cNvPr>
            <p:cNvSpPr/>
            <p:nvPr/>
          </p:nvSpPr>
          <p:spPr>
            <a:xfrm>
              <a:off x="4859079" y="1432619"/>
              <a:ext cx="1616149"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050" dirty="0">
                  <a:latin typeface="Arial" panose="020B0604020202020204" pitchFamily="34" charset="0"/>
                  <a:cs typeface="Arial" panose="020B0604020202020204" pitchFamily="34" charset="0"/>
                </a:rPr>
                <a:t>Privacy</a:t>
              </a:r>
            </a:p>
          </p:txBody>
        </p:sp>
        <p:sp>
          <p:nvSpPr>
            <p:cNvPr id="17" name="Flowchart: Terminator 16">
              <a:extLst>
                <a:ext uri="{FF2B5EF4-FFF2-40B4-BE49-F238E27FC236}">
                  <a16:creationId xmlns:a16="http://schemas.microsoft.com/office/drawing/2014/main" id="{E9FCE7BA-8161-E5CA-250A-3748C965E8E9}"/>
                </a:ext>
              </a:extLst>
            </p:cNvPr>
            <p:cNvSpPr/>
            <p:nvPr/>
          </p:nvSpPr>
          <p:spPr>
            <a:xfrm>
              <a:off x="4859079" y="5253252"/>
              <a:ext cx="1616149"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100" dirty="0"/>
                <a:t>Accountability</a:t>
              </a:r>
            </a:p>
          </p:txBody>
        </p:sp>
        <p:sp>
          <p:nvSpPr>
            <p:cNvPr id="18" name="Flowchart: Terminator 17">
              <a:extLst>
                <a:ext uri="{FF2B5EF4-FFF2-40B4-BE49-F238E27FC236}">
                  <a16:creationId xmlns:a16="http://schemas.microsoft.com/office/drawing/2014/main" id="{FFB0668E-AA5E-8AFA-FF48-53F0B7135DBA}"/>
                </a:ext>
              </a:extLst>
            </p:cNvPr>
            <p:cNvSpPr/>
            <p:nvPr/>
          </p:nvSpPr>
          <p:spPr>
            <a:xfrm>
              <a:off x="6931987" y="3223609"/>
              <a:ext cx="1624117"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100" dirty="0"/>
                <a:t>Transparency</a:t>
              </a:r>
            </a:p>
          </p:txBody>
        </p:sp>
        <p:sp>
          <p:nvSpPr>
            <p:cNvPr id="19" name="Flowchart: Terminator 18">
              <a:extLst>
                <a:ext uri="{FF2B5EF4-FFF2-40B4-BE49-F238E27FC236}">
                  <a16:creationId xmlns:a16="http://schemas.microsoft.com/office/drawing/2014/main" id="{FC8148F2-35FB-3CB6-5A64-B9FD75FDAF2D}"/>
                </a:ext>
              </a:extLst>
            </p:cNvPr>
            <p:cNvSpPr/>
            <p:nvPr/>
          </p:nvSpPr>
          <p:spPr>
            <a:xfrm>
              <a:off x="2803011" y="3223609"/>
              <a:ext cx="1624117"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100" dirty="0"/>
                <a:t>Fairness </a:t>
              </a:r>
            </a:p>
          </p:txBody>
        </p:sp>
      </p:grpSp>
    </p:spTree>
    <p:extLst>
      <p:ext uri="{BB962C8B-B14F-4D97-AF65-F5344CB8AC3E}">
        <p14:creationId xmlns:p14="http://schemas.microsoft.com/office/powerpoint/2010/main" val="1616458297"/>
      </p:ext>
    </p:extLst>
  </p:cSld>
  <p:clrMapOvr>
    <a:masterClrMapping/>
  </p:clrMapOvr>
  <p:transition spd="slow" advTm="47992">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2. Data Exploration</a:t>
            </a:r>
          </a:p>
        </p:txBody>
      </p:sp>
      <p:cxnSp>
        <p:nvCxnSpPr>
          <p:cNvPr id="4" name="Straight Connector 3">
            <a:extLst>
              <a:ext uri="{FF2B5EF4-FFF2-40B4-BE49-F238E27FC236}">
                <a16:creationId xmlns:a16="http://schemas.microsoft.com/office/drawing/2014/main" id="{0ECD6DD7-6A1F-CC0C-D05A-C12F0BE8FAFD}"/>
              </a:ext>
            </a:extLst>
          </p:cNvPr>
          <p:cNvCxnSpPr>
            <a:cxnSpLocks/>
          </p:cNvCxnSpPr>
          <p:nvPr/>
        </p:nvCxnSpPr>
        <p:spPr>
          <a:xfrm>
            <a:off x="808074" y="2318512"/>
            <a:ext cx="1050496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BB9F244-1839-005A-4D02-33C25831D29B}"/>
              </a:ext>
            </a:extLst>
          </p:cNvPr>
          <p:cNvCxnSpPr>
            <a:cxnSpLocks/>
          </p:cNvCxnSpPr>
          <p:nvPr/>
        </p:nvCxnSpPr>
        <p:spPr>
          <a:xfrm>
            <a:off x="808074" y="3686403"/>
            <a:ext cx="1050496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9848B66-3318-0E46-8852-B72E9FBF35DF}"/>
              </a:ext>
            </a:extLst>
          </p:cNvPr>
          <p:cNvCxnSpPr>
            <a:cxnSpLocks/>
          </p:cNvCxnSpPr>
          <p:nvPr/>
        </p:nvCxnSpPr>
        <p:spPr>
          <a:xfrm>
            <a:off x="843516" y="5325838"/>
            <a:ext cx="1050496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Graphic 15" descr="Table outline">
            <a:extLst>
              <a:ext uri="{FF2B5EF4-FFF2-40B4-BE49-F238E27FC236}">
                <a16:creationId xmlns:a16="http://schemas.microsoft.com/office/drawing/2014/main" id="{12082131-7DAC-2EF7-D95D-1EF35EE1E1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074" y="1341589"/>
            <a:ext cx="914400" cy="914400"/>
          </a:xfrm>
          <a:prstGeom prst="rect">
            <a:avLst/>
          </a:prstGeom>
        </p:spPr>
      </p:pic>
      <p:sp>
        <p:nvSpPr>
          <p:cNvPr id="17" name="TextBox 16">
            <a:extLst>
              <a:ext uri="{FF2B5EF4-FFF2-40B4-BE49-F238E27FC236}">
                <a16:creationId xmlns:a16="http://schemas.microsoft.com/office/drawing/2014/main" id="{D0038554-463A-8C13-4F8C-D3DF0EE69FCA}"/>
              </a:ext>
            </a:extLst>
          </p:cNvPr>
          <p:cNvSpPr txBox="1"/>
          <p:nvPr/>
        </p:nvSpPr>
        <p:spPr>
          <a:xfrm>
            <a:off x="1804440" y="1432549"/>
            <a:ext cx="9287232" cy="591893"/>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Structure </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The table is already in an Analytics Base Table (ABT) format and will not need to be reshaped</a:t>
            </a:r>
          </a:p>
        </p:txBody>
      </p:sp>
      <p:pic>
        <p:nvPicPr>
          <p:cNvPr id="19" name="Graphic 18" descr="Server outline">
            <a:extLst>
              <a:ext uri="{FF2B5EF4-FFF2-40B4-BE49-F238E27FC236}">
                <a16:creationId xmlns:a16="http://schemas.microsoft.com/office/drawing/2014/main" id="{FA8D8786-866B-8E56-4979-BB6D688E81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8074" y="2466696"/>
            <a:ext cx="914400" cy="914400"/>
          </a:xfrm>
          <a:prstGeom prst="rect">
            <a:avLst/>
          </a:prstGeom>
        </p:spPr>
      </p:pic>
      <p:sp>
        <p:nvSpPr>
          <p:cNvPr id="20" name="TextBox 19">
            <a:extLst>
              <a:ext uri="{FF2B5EF4-FFF2-40B4-BE49-F238E27FC236}">
                <a16:creationId xmlns:a16="http://schemas.microsoft.com/office/drawing/2014/main" id="{1ED8E18E-C972-FF05-E887-69562B55AF86}"/>
              </a:ext>
            </a:extLst>
          </p:cNvPr>
          <p:cNvSpPr txBox="1"/>
          <p:nvPr/>
        </p:nvSpPr>
        <p:spPr>
          <a:xfrm>
            <a:off x="1804440" y="2316329"/>
            <a:ext cx="9287232" cy="1353640"/>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Type- Meta data</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'JobLink': URL</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'last_processed_time': Timestamp</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'last_status', 'got_summary', 'got_ner', 'is_being_worked': Boolean</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'job_title', 'company', 'job_location', 'search_city', 'search_country', 'search_position', 'job_level', 'job_type': Categorical</a:t>
            </a:r>
          </a:p>
        </p:txBody>
      </p:sp>
      <p:pic>
        <p:nvPicPr>
          <p:cNvPr id="22" name="Graphic 21" descr="Lightbulb and gear outline">
            <a:extLst>
              <a:ext uri="{FF2B5EF4-FFF2-40B4-BE49-F238E27FC236}">
                <a16:creationId xmlns:a16="http://schemas.microsoft.com/office/drawing/2014/main" id="{5AA4FA59-58A8-4639-DCA3-6CCF286D2D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8074" y="4052010"/>
            <a:ext cx="914400" cy="935665"/>
          </a:xfrm>
          <a:prstGeom prst="rect">
            <a:avLst/>
          </a:prstGeom>
        </p:spPr>
      </p:pic>
      <p:pic>
        <p:nvPicPr>
          <p:cNvPr id="29" name="Graphic 28" descr="Mop and bucket outline">
            <a:extLst>
              <a:ext uri="{FF2B5EF4-FFF2-40B4-BE49-F238E27FC236}">
                <a16:creationId xmlns:a16="http://schemas.microsoft.com/office/drawing/2014/main" id="{C80D995A-33A9-375D-D18A-B83DD013280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8074" y="5386978"/>
            <a:ext cx="914400" cy="914400"/>
          </a:xfrm>
          <a:prstGeom prst="rect">
            <a:avLst/>
          </a:prstGeom>
        </p:spPr>
      </p:pic>
      <p:sp>
        <p:nvSpPr>
          <p:cNvPr id="32" name="TextBox 31">
            <a:extLst>
              <a:ext uri="{FF2B5EF4-FFF2-40B4-BE49-F238E27FC236}">
                <a16:creationId xmlns:a16="http://schemas.microsoft.com/office/drawing/2014/main" id="{FF82AE62-836A-2E74-546C-E55E61A11D66}"/>
              </a:ext>
            </a:extLst>
          </p:cNvPr>
          <p:cNvSpPr txBox="1"/>
          <p:nvPr/>
        </p:nvSpPr>
        <p:spPr>
          <a:xfrm>
            <a:off x="1804440" y="5454184"/>
            <a:ext cx="9287232" cy="845809"/>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Cleaning</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Drop unnecessary columns or rows with missing values if they do not provide relevant information for analysis. </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Identifying and handling missing values.   </a:t>
            </a:r>
          </a:p>
        </p:txBody>
      </p:sp>
      <p:sp>
        <p:nvSpPr>
          <p:cNvPr id="34" name="TextBox 33">
            <a:extLst>
              <a:ext uri="{FF2B5EF4-FFF2-40B4-BE49-F238E27FC236}">
                <a16:creationId xmlns:a16="http://schemas.microsoft.com/office/drawing/2014/main" id="{5C84D122-4B11-8062-39D9-73E17F856ED7}"/>
              </a:ext>
            </a:extLst>
          </p:cNvPr>
          <p:cNvSpPr txBox="1"/>
          <p:nvPr/>
        </p:nvSpPr>
        <p:spPr>
          <a:xfrm>
            <a:off x="1722474" y="3826838"/>
            <a:ext cx="9713574" cy="1261307"/>
          </a:xfrm>
          <a:prstGeom prst="rect">
            <a:avLst/>
          </a:prstGeom>
          <a:noFill/>
        </p:spPr>
        <p:txBody>
          <a:bodyPr wrap="square" rtlCol="0">
            <a:spAutoFit/>
          </a:bodyPr>
          <a:lstStyle/>
          <a:p>
            <a:r>
              <a:rPr lang="en-ZA" sz="1200" b="1" u="sng" dirty="0"/>
              <a:t>Potential Insight- Informed by our questions </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Analysis of job titles and companies can provide insights into which organizations are hiring and the types of roles available in the data science job market.</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Exploring job locations and search cities can help identify geographic trends in demand for data science professionals.</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Investigating job levels and types can reveal the distribution of roles across different seniority levels and employment types (e.g., full-time, contract).</a:t>
            </a:r>
          </a:p>
        </p:txBody>
      </p:sp>
    </p:spTree>
    <p:extLst>
      <p:ext uri="{BB962C8B-B14F-4D97-AF65-F5344CB8AC3E}">
        <p14:creationId xmlns:p14="http://schemas.microsoft.com/office/powerpoint/2010/main" val="1819871480"/>
      </p:ext>
    </p:extLst>
  </p:cSld>
  <p:clrMapOvr>
    <a:masterClrMapping/>
  </p:clrMapOvr>
  <p:transition spd="slow" advTm="47992">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rPr>
              <a:t>2. Data Exploration</a:t>
            </a:r>
          </a:p>
        </p:txBody>
      </p:sp>
      <p:pic>
        <p:nvPicPr>
          <p:cNvPr id="5" name="Graphic 4" descr="Illustrator outline">
            <a:extLst>
              <a:ext uri="{FF2B5EF4-FFF2-40B4-BE49-F238E27FC236}">
                <a16:creationId xmlns:a16="http://schemas.microsoft.com/office/drawing/2014/main" id="{ADAC554A-F905-B1E1-055F-7C2CE811D2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196" y="1246663"/>
            <a:ext cx="914400" cy="914400"/>
          </a:xfrm>
          <a:prstGeom prst="rect">
            <a:avLst/>
          </a:prstGeom>
        </p:spPr>
      </p:pic>
      <p:sp>
        <p:nvSpPr>
          <p:cNvPr id="6" name="TextBox 5">
            <a:extLst>
              <a:ext uri="{FF2B5EF4-FFF2-40B4-BE49-F238E27FC236}">
                <a16:creationId xmlns:a16="http://schemas.microsoft.com/office/drawing/2014/main" id="{04DF7649-1145-43F4-9363-07356B141623}"/>
              </a:ext>
            </a:extLst>
          </p:cNvPr>
          <p:cNvSpPr txBox="1"/>
          <p:nvPr/>
        </p:nvSpPr>
        <p:spPr>
          <a:xfrm>
            <a:off x="1259087" y="1312061"/>
            <a:ext cx="4506206" cy="889154"/>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visualisation – Feature Statistics </a:t>
            </a:r>
          </a:p>
          <a:p>
            <a:pPr marL="171450" indent="-171450">
              <a:lnSpc>
                <a:spcPct val="150000"/>
              </a:lnSpc>
              <a:buFont typeface="Arial" panose="020B0604020202020204" pitchFamily="34" charset="0"/>
              <a:buChar char="•"/>
            </a:pPr>
            <a:r>
              <a:rPr lang="en-ZA" sz="1200" dirty="0">
                <a:latin typeface="Arial" panose="020B0604020202020204" pitchFamily="34" charset="0"/>
                <a:cs typeface="Arial" panose="020B0604020202020204" pitchFamily="34" charset="0"/>
              </a:rPr>
              <a:t>General visualisations that illustrate the distribution of the features </a:t>
            </a:r>
          </a:p>
        </p:txBody>
      </p:sp>
      <p:pic>
        <p:nvPicPr>
          <p:cNvPr id="8" name="Graphic 7" descr="Rating Star outline">
            <a:extLst>
              <a:ext uri="{FF2B5EF4-FFF2-40B4-BE49-F238E27FC236}">
                <a16:creationId xmlns:a16="http://schemas.microsoft.com/office/drawing/2014/main" id="{E517B606-9B80-4BCC-EFD2-89F577E9B2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29492" y="1170907"/>
            <a:ext cx="989927" cy="954552"/>
          </a:xfrm>
          <a:prstGeom prst="rect">
            <a:avLst/>
          </a:prstGeom>
        </p:spPr>
      </p:pic>
      <p:cxnSp>
        <p:nvCxnSpPr>
          <p:cNvPr id="9" name="Straight Connector 8">
            <a:extLst>
              <a:ext uri="{FF2B5EF4-FFF2-40B4-BE49-F238E27FC236}">
                <a16:creationId xmlns:a16="http://schemas.microsoft.com/office/drawing/2014/main" id="{C4E14095-C4A3-0340-0EF0-B3FAC8FDB594}"/>
              </a:ext>
            </a:extLst>
          </p:cNvPr>
          <p:cNvCxnSpPr>
            <a:cxnSpLocks/>
          </p:cNvCxnSpPr>
          <p:nvPr/>
        </p:nvCxnSpPr>
        <p:spPr>
          <a:xfrm flipV="1">
            <a:off x="6498620" y="1491427"/>
            <a:ext cx="0" cy="511289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887749D-64D9-DF29-8DFF-92B54CCF7BDE}"/>
              </a:ext>
            </a:extLst>
          </p:cNvPr>
          <p:cNvSpPr txBox="1"/>
          <p:nvPr/>
        </p:nvSpPr>
        <p:spPr>
          <a:xfrm>
            <a:off x="8077200" y="1570273"/>
            <a:ext cx="3533552" cy="2477601"/>
          </a:xfrm>
          <a:prstGeom prst="rect">
            <a:avLst/>
          </a:prstGeom>
          <a:noFill/>
        </p:spPr>
        <p:txBody>
          <a:bodyPr wrap="square">
            <a:spAutoFit/>
          </a:bodyPr>
          <a:lstStyle/>
          <a:p>
            <a:r>
              <a:rPr lang="en-ZA" sz="1200" b="1" u="sng" dirty="0">
                <a:latin typeface="Arial" panose="020B0604020202020204" pitchFamily="34" charset="0"/>
                <a:cs typeface="Arial" panose="020B0604020202020204" pitchFamily="34" charset="0"/>
              </a:rPr>
              <a:t>Data Quality</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The overall  quality of the data was high this is attributed to : </a:t>
            </a:r>
          </a:p>
          <a:p>
            <a:pPr marL="171450" indent="-171450">
              <a:lnSpc>
                <a:spcPct val="150000"/>
              </a:lnSpc>
              <a:buFont typeface="Wingdings" panose="05000000000000000000" pitchFamily="2" charset="2"/>
              <a:buChar char="q"/>
            </a:pPr>
            <a:r>
              <a:rPr lang="en-ZA" sz="1100" b="1" dirty="0">
                <a:latin typeface="Arial" panose="020B0604020202020204" pitchFamily="34" charset="0"/>
                <a:cs typeface="Arial" panose="020B0604020202020204" pitchFamily="34" charset="0"/>
              </a:rPr>
              <a:t>Completeness of information, </a:t>
            </a:r>
            <a:r>
              <a:rPr lang="en-ZA" sz="1100" dirty="0">
                <a:latin typeface="Arial" panose="020B0604020202020204" pitchFamily="34" charset="0"/>
                <a:cs typeface="Arial" panose="020B0604020202020204" pitchFamily="34" charset="0"/>
              </a:rPr>
              <a:t>there are no missing values within the dataset. </a:t>
            </a:r>
          </a:p>
          <a:p>
            <a:pPr marL="171450" indent="-171450">
              <a:lnSpc>
                <a:spcPct val="150000"/>
              </a:lnSpc>
              <a:buFont typeface="Wingdings" panose="05000000000000000000" pitchFamily="2" charset="2"/>
              <a:buChar char="q"/>
            </a:pPr>
            <a:r>
              <a:rPr lang="en-ZA" sz="1100" b="1" dirty="0">
                <a:latin typeface="Arial" panose="020B0604020202020204" pitchFamily="34" charset="0"/>
                <a:cs typeface="Arial" panose="020B0604020202020204" pitchFamily="34" charset="0"/>
              </a:rPr>
              <a:t>Relevance and consistency of categorical data</a:t>
            </a:r>
            <a:r>
              <a:rPr lang="en-ZA" sz="1100" dirty="0">
                <a:latin typeface="Arial" panose="020B0604020202020204" pitchFamily="34" charset="0"/>
                <a:cs typeface="Arial" panose="020B0604020202020204" pitchFamily="34" charset="0"/>
              </a:rPr>
              <a:t>, the values in these categorical columns are consistent and follow similar format </a:t>
            </a:r>
          </a:p>
          <a:p>
            <a:pPr marL="171450" indent="-171450">
              <a:lnSpc>
                <a:spcPct val="150000"/>
              </a:lnSpc>
              <a:buFont typeface="Wingdings" panose="05000000000000000000" pitchFamily="2" charset="2"/>
              <a:buChar char="q"/>
            </a:pPr>
            <a:r>
              <a:rPr lang="en-ZA" sz="1100" dirty="0">
                <a:latin typeface="Arial" panose="020B0604020202020204" pitchFamily="34" charset="0"/>
                <a:cs typeface="Arial" panose="020B0604020202020204" pitchFamily="34" charset="0"/>
              </a:rPr>
              <a:t>Cardinality </a:t>
            </a:r>
          </a:p>
          <a:p>
            <a:pPr marL="171450" indent="-171450">
              <a:buFont typeface="Wingdings" panose="05000000000000000000" pitchFamily="2" charset="2"/>
              <a:buChar char="q"/>
            </a:pPr>
            <a:endParaRPr lang="en-ZA" sz="1100" dirty="0">
              <a:latin typeface="Arial" panose="020B0604020202020204" pitchFamily="34" charset="0"/>
              <a:cs typeface="Arial" panose="020B0604020202020204" pitchFamily="34" charset="0"/>
            </a:endParaRPr>
          </a:p>
        </p:txBody>
      </p:sp>
      <p:pic>
        <p:nvPicPr>
          <p:cNvPr id="27" name="Picture 26">
            <a:extLst>
              <a:ext uri="{FF2B5EF4-FFF2-40B4-BE49-F238E27FC236}">
                <a16:creationId xmlns:a16="http://schemas.microsoft.com/office/drawing/2014/main" id="{D7B1D42B-1D91-8917-2EEB-5CBD0733A3F9}"/>
              </a:ext>
            </a:extLst>
          </p:cNvPr>
          <p:cNvPicPr>
            <a:picLocks noChangeAspect="1"/>
          </p:cNvPicPr>
          <p:nvPr/>
        </p:nvPicPr>
        <p:blipFill rotWithShape="1">
          <a:blip r:embed="rId7">
            <a:clrChange>
              <a:clrFrom>
                <a:srgbClr val="FFFFFF"/>
              </a:clrFrom>
              <a:clrTo>
                <a:srgbClr val="FFFFFF">
                  <a:alpha val="0"/>
                </a:srgbClr>
              </a:clrTo>
            </a:clrChange>
            <a:duotone>
              <a:schemeClr val="accent1">
                <a:shade val="45000"/>
                <a:satMod val="135000"/>
              </a:schemeClr>
              <a:prstClr val="white"/>
            </a:duotone>
          </a:blip>
          <a:srcRect r="2366"/>
          <a:stretch/>
        </p:blipFill>
        <p:spPr>
          <a:xfrm>
            <a:off x="378196" y="2201215"/>
            <a:ext cx="2586068" cy="2020187"/>
          </a:xfrm>
          <a:prstGeom prst="rect">
            <a:avLst/>
          </a:prstGeom>
        </p:spPr>
      </p:pic>
      <p:pic>
        <p:nvPicPr>
          <p:cNvPr id="29" name="Picture 28">
            <a:extLst>
              <a:ext uri="{FF2B5EF4-FFF2-40B4-BE49-F238E27FC236}">
                <a16:creationId xmlns:a16="http://schemas.microsoft.com/office/drawing/2014/main" id="{D71E940E-57E7-66B9-A242-1B3B2F57D8C0}"/>
              </a:ext>
            </a:extLst>
          </p:cNvPr>
          <p:cNvPicPr>
            <a:picLocks noChangeAspect="1"/>
          </p:cNvPicPr>
          <p:nvPr/>
        </p:nvPicPr>
        <p:blipFill>
          <a:blip r:embed="rId8">
            <a:clrChange>
              <a:clrFrom>
                <a:srgbClr val="FFFFFF"/>
              </a:clrFrom>
              <a:clrTo>
                <a:srgbClr val="FFFFFF">
                  <a:alpha val="0"/>
                </a:srgbClr>
              </a:clrTo>
            </a:clrChange>
            <a:duotone>
              <a:schemeClr val="accent1">
                <a:shade val="45000"/>
                <a:satMod val="135000"/>
              </a:schemeClr>
              <a:prstClr val="white"/>
            </a:duotone>
          </a:blip>
          <a:stretch>
            <a:fillRect/>
          </a:stretch>
        </p:blipFill>
        <p:spPr>
          <a:xfrm>
            <a:off x="3160183" y="2201215"/>
            <a:ext cx="2648738" cy="2020187"/>
          </a:xfrm>
          <a:prstGeom prst="rect">
            <a:avLst/>
          </a:prstGeom>
        </p:spPr>
      </p:pic>
      <p:pic>
        <p:nvPicPr>
          <p:cNvPr id="31" name="Picture 30">
            <a:extLst>
              <a:ext uri="{FF2B5EF4-FFF2-40B4-BE49-F238E27FC236}">
                <a16:creationId xmlns:a16="http://schemas.microsoft.com/office/drawing/2014/main" id="{B8690C54-8BC9-9A9F-A789-1E69EA2BBE83}"/>
              </a:ext>
            </a:extLst>
          </p:cNvPr>
          <p:cNvPicPr>
            <a:picLocks noChangeAspect="1"/>
          </p:cNvPicPr>
          <p:nvPr/>
        </p:nvPicPr>
        <p:blipFill rotWithShape="1">
          <a:blip r:embed="rId9">
            <a:clrChange>
              <a:clrFrom>
                <a:srgbClr val="FFFFFF"/>
              </a:clrFrom>
              <a:clrTo>
                <a:srgbClr val="FFFFFF">
                  <a:alpha val="0"/>
                </a:srgbClr>
              </a:clrTo>
            </a:clrChange>
            <a:duotone>
              <a:schemeClr val="accent1">
                <a:shade val="45000"/>
                <a:satMod val="135000"/>
              </a:schemeClr>
              <a:prstClr val="white"/>
            </a:duotone>
          </a:blip>
          <a:srcRect r="1608" b="658"/>
          <a:stretch/>
        </p:blipFill>
        <p:spPr>
          <a:xfrm>
            <a:off x="378196" y="4393903"/>
            <a:ext cx="2606164" cy="2006898"/>
          </a:xfrm>
          <a:prstGeom prst="rect">
            <a:avLst/>
          </a:prstGeom>
        </p:spPr>
      </p:pic>
      <p:pic>
        <p:nvPicPr>
          <p:cNvPr id="3" name="Picture 2">
            <a:extLst>
              <a:ext uri="{FF2B5EF4-FFF2-40B4-BE49-F238E27FC236}">
                <a16:creationId xmlns:a16="http://schemas.microsoft.com/office/drawing/2014/main" id="{B7C210CE-43CC-1FCB-3F09-14819DC2E929}"/>
              </a:ext>
            </a:extLst>
          </p:cNvPr>
          <p:cNvPicPr>
            <a:picLocks noChangeAspect="1"/>
          </p:cNvPicPr>
          <p:nvPr/>
        </p:nvPicPr>
        <p:blipFill>
          <a:blip r:embed="rId10">
            <a:clrChange>
              <a:clrFrom>
                <a:srgbClr val="FFFFFF"/>
              </a:clrFrom>
              <a:clrTo>
                <a:srgbClr val="FFFFFF">
                  <a:alpha val="0"/>
                </a:srgbClr>
              </a:clrTo>
            </a:clrChange>
            <a:duotone>
              <a:prstClr val="black"/>
              <a:schemeClr val="accent1">
                <a:tint val="45000"/>
                <a:satMod val="400000"/>
              </a:schemeClr>
            </a:duotone>
          </a:blip>
          <a:stretch>
            <a:fillRect/>
          </a:stretch>
        </p:blipFill>
        <p:spPr>
          <a:xfrm>
            <a:off x="3116553" y="4393903"/>
            <a:ext cx="2648740" cy="2020187"/>
          </a:xfrm>
          <a:prstGeom prst="rect">
            <a:avLst/>
          </a:prstGeom>
        </p:spPr>
      </p:pic>
    </p:spTree>
    <p:extLst>
      <p:ext uri="{BB962C8B-B14F-4D97-AF65-F5344CB8AC3E}">
        <p14:creationId xmlns:p14="http://schemas.microsoft.com/office/powerpoint/2010/main" val="1034654032"/>
      </p:ext>
    </p:extLst>
  </p:cSld>
  <p:clrMapOvr>
    <a:masterClrMapping/>
  </p:clrMapOvr>
  <p:transition spd="slow" advTm="47992">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3. Data Preprocessing</a:t>
            </a:r>
          </a:p>
        </p:txBody>
      </p:sp>
      <p:grpSp>
        <p:nvGrpSpPr>
          <p:cNvPr id="26" name="Group 25">
            <a:extLst>
              <a:ext uri="{FF2B5EF4-FFF2-40B4-BE49-F238E27FC236}">
                <a16:creationId xmlns:a16="http://schemas.microsoft.com/office/drawing/2014/main" id="{EE66584D-911B-7270-8E25-A75DB9BBDB85}"/>
              </a:ext>
            </a:extLst>
          </p:cNvPr>
          <p:cNvGrpSpPr/>
          <p:nvPr/>
        </p:nvGrpSpPr>
        <p:grpSpPr>
          <a:xfrm>
            <a:off x="2803011" y="1432619"/>
            <a:ext cx="5753093" cy="4735033"/>
            <a:chOff x="2803011" y="1432619"/>
            <a:chExt cx="5753093" cy="4735033"/>
          </a:xfrm>
        </p:grpSpPr>
        <p:sp>
          <p:nvSpPr>
            <p:cNvPr id="18" name="Flowchart: Connector 17">
              <a:extLst>
                <a:ext uri="{FF2B5EF4-FFF2-40B4-BE49-F238E27FC236}">
                  <a16:creationId xmlns:a16="http://schemas.microsoft.com/office/drawing/2014/main" id="{C3A21ED6-E6AB-6D58-ADA7-DA2BB96CA747}"/>
                </a:ext>
              </a:extLst>
            </p:cNvPr>
            <p:cNvSpPr/>
            <p:nvPr/>
          </p:nvSpPr>
          <p:spPr>
            <a:xfrm>
              <a:off x="3615069" y="1892596"/>
              <a:ext cx="4128977" cy="3955312"/>
            </a:xfrm>
            <a:prstGeom prst="flowChartConnector">
              <a:avLst/>
            </a:prstGeom>
            <a:no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TextBox 20">
              <a:extLst>
                <a:ext uri="{FF2B5EF4-FFF2-40B4-BE49-F238E27FC236}">
                  <a16:creationId xmlns:a16="http://schemas.microsoft.com/office/drawing/2014/main" id="{2144E0C5-E2C2-8922-16FE-C0514685428B}"/>
                </a:ext>
              </a:extLst>
            </p:cNvPr>
            <p:cNvSpPr txBox="1"/>
            <p:nvPr/>
          </p:nvSpPr>
          <p:spPr>
            <a:xfrm>
              <a:off x="4754524" y="3429000"/>
              <a:ext cx="1848294" cy="307777"/>
            </a:xfrm>
            <a:prstGeom prst="rect">
              <a:avLst/>
            </a:prstGeom>
            <a:noFill/>
          </p:spPr>
          <p:txBody>
            <a:bodyPr wrap="square" rtlCol="0">
              <a:spAutoFit/>
            </a:bodyPr>
            <a:lstStyle/>
            <a:p>
              <a:r>
                <a:rPr lang="en-ZA" sz="1400" b="1" u="sng" dirty="0">
                  <a:solidFill>
                    <a:srgbClr val="002060"/>
                  </a:solidFill>
                  <a:latin typeface="Arial" panose="020B0604020202020204" pitchFamily="34" charset="0"/>
                  <a:cs typeface="Arial" panose="020B0604020202020204" pitchFamily="34" charset="0"/>
                </a:rPr>
                <a:t>Data Preprocessing</a:t>
              </a:r>
            </a:p>
          </p:txBody>
        </p:sp>
        <p:sp>
          <p:nvSpPr>
            <p:cNvPr id="22" name="Flowchart: Terminator 21">
              <a:extLst>
                <a:ext uri="{FF2B5EF4-FFF2-40B4-BE49-F238E27FC236}">
                  <a16:creationId xmlns:a16="http://schemas.microsoft.com/office/drawing/2014/main" id="{7C15BE9C-2877-4171-7EA4-7D613C4415BB}"/>
                </a:ext>
              </a:extLst>
            </p:cNvPr>
            <p:cNvSpPr/>
            <p:nvPr/>
          </p:nvSpPr>
          <p:spPr>
            <a:xfrm>
              <a:off x="4859079" y="1432619"/>
              <a:ext cx="1616149"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050" dirty="0">
                  <a:latin typeface="Arial" panose="020B0604020202020204" pitchFamily="34" charset="0"/>
                  <a:cs typeface="Arial" panose="020B0604020202020204" pitchFamily="34" charset="0"/>
                </a:rPr>
                <a:t>Convert data types</a:t>
              </a:r>
            </a:p>
          </p:txBody>
        </p:sp>
        <p:sp>
          <p:nvSpPr>
            <p:cNvPr id="23" name="Flowchart: Terminator 22">
              <a:extLst>
                <a:ext uri="{FF2B5EF4-FFF2-40B4-BE49-F238E27FC236}">
                  <a16:creationId xmlns:a16="http://schemas.microsoft.com/office/drawing/2014/main" id="{66AEE850-B28B-6894-ECCB-9DCBA21A98F4}"/>
                </a:ext>
              </a:extLst>
            </p:cNvPr>
            <p:cNvSpPr/>
            <p:nvPr/>
          </p:nvSpPr>
          <p:spPr>
            <a:xfrm>
              <a:off x="4859079" y="5253252"/>
              <a:ext cx="1616149"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100" dirty="0"/>
                <a:t>Standardise text data</a:t>
              </a:r>
            </a:p>
          </p:txBody>
        </p:sp>
        <p:sp>
          <p:nvSpPr>
            <p:cNvPr id="24" name="Flowchart: Terminator 23">
              <a:extLst>
                <a:ext uri="{FF2B5EF4-FFF2-40B4-BE49-F238E27FC236}">
                  <a16:creationId xmlns:a16="http://schemas.microsoft.com/office/drawing/2014/main" id="{4FA38169-0B2B-9881-348B-20072AC7D3F7}"/>
                </a:ext>
              </a:extLst>
            </p:cNvPr>
            <p:cNvSpPr/>
            <p:nvPr/>
          </p:nvSpPr>
          <p:spPr>
            <a:xfrm>
              <a:off x="6931987" y="3223609"/>
              <a:ext cx="1624117"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100" dirty="0"/>
                <a:t>Normalize text data</a:t>
              </a:r>
            </a:p>
          </p:txBody>
        </p:sp>
        <p:sp>
          <p:nvSpPr>
            <p:cNvPr id="25" name="Flowchart: Terminator 24">
              <a:extLst>
                <a:ext uri="{FF2B5EF4-FFF2-40B4-BE49-F238E27FC236}">
                  <a16:creationId xmlns:a16="http://schemas.microsoft.com/office/drawing/2014/main" id="{1BFAF21B-C157-186A-1078-AE9BEEF42D29}"/>
                </a:ext>
              </a:extLst>
            </p:cNvPr>
            <p:cNvSpPr/>
            <p:nvPr/>
          </p:nvSpPr>
          <p:spPr>
            <a:xfrm>
              <a:off x="2803011" y="3223609"/>
              <a:ext cx="1624117"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100" dirty="0"/>
                <a:t>Remove irrelevant features</a:t>
              </a:r>
            </a:p>
          </p:txBody>
        </p:sp>
      </p:grpSp>
    </p:spTree>
    <p:extLst>
      <p:ext uri="{BB962C8B-B14F-4D97-AF65-F5344CB8AC3E}">
        <p14:creationId xmlns:p14="http://schemas.microsoft.com/office/powerpoint/2010/main" val="927687495"/>
      </p:ext>
    </p:extLst>
  </p:cSld>
  <p:clrMapOvr>
    <a:masterClrMapping/>
  </p:clrMapOvr>
  <p:transition spd="slow" advTm="47992">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67579"/>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5. Data Analysis: Insight 1 </a:t>
            </a:r>
          </a:p>
        </p:txBody>
      </p:sp>
      <p:sp>
        <p:nvSpPr>
          <p:cNvPr id="3" name="Rectangle 2">
            <a:extLst>
              <a:ext uri="{FF2B5EF4-FFF2-40B4-BE49-F238E27FC236}">
                <a16:creationId xmlns:a16="http://schemas.microsoft.com/office/drawing/2014/main" id="{CF9D3274-B428-8A54-166B-2C7AEBB4BCD2}"/>
              </a:ext>
            </a:extLst>
          </p:cNvPr>
          <p:cNvSpPr/>
          <p:nvPr/>
        </p:nvSpPr>
        <p:spPr>
          <a:xfrm>
            <a:off x="1103659" y="1150874"/>
            <a:ext cx="3976337" cy="2277840"/>
          </a:xfrm>
          <a:prstGeom prst="rect">
            <a:avLst/>
          </a:prstGeom>
          <a:noFill/>
          <a:ln>
            <a:solidFill>
              <a:srgbClr val="002060"/>
            </a:solidFill>
          </a:ln>
          <a:effectLst>
            <a:glow rad="101600">
              <a:srgbClr val="00206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extBox 1">
            <a:extLst>
              <a:ext uri="{FF2B5EF4-FFF2-40B4-BE49-F238E27FC236}">
                <a16:creationId xmlns:a16="http://schemas.microsoft.com/office/drawing/2014/main" id="{CB011768-5583-CA4A-8797-CD5F2ECBE58F}"/>
              </a:ext>
            </a:extLst>
          </p:cNvPr>
          <p:cNvSpPr txBox="1"/>
          <p:nvPr/>
        </p:nvSpPr>
        <p:spPr>
          <a:xfrm>
            <a:off x="6746240" y="2194128"/>
            <a:ext cx="4403061" cy="1997150"/>
          </a:xfrm>
          <a:prstGeom prst="rect">
            <a:avLst/>
          </a:prstGeom>
          <a:noFill/>
        </p:spPr>
        <p:txBody>
          <a:bodyPr wrap="square" rtlCol="0">
            <a:spAutoFit/>
          </a:bodyPr>
          <a:lstStyle/>
          <a:p>
            <a:pPr>
              <a:lnSpc>
                <a:spcPct val="150000"/>
              </a:lnSpc>
            </a:pPr>
            <a:r>
              <a:rPr lang="en-ZA" sz="1200" b="1" dirty="0">
                <a:latin typeface="Arial" panose="020B0604020202020204" pitchFamily="34" charset="0"/>
                <a:cs typeface="Arial" panose="020B0604020202020204" pitchFamily="34" charset="0"/>
              </a:rPr>
              <a:t>Insight </a:t>
            </a:r>
          </a:p>
          <a:p>
            <a:pPr marL="171450" indent="-171450">
              <a:lnSpc>
                <a:spcPct val="150000"/>
              </a:lnSpc>
              <a:buFont typeface="Arial" panose="020B0604020202020204" pitchFamily="34" charset="0"/>
              <a:buChar char="•"/>
            </a:pPr>
            <a:r>
              <a:rPr lang="en-ZA" sz="1200" dirty="0">
                <a:latin typeface="Arial" panose="020B0604020202020204" pitchFamily="34" charset="0"/>
                <a:cs typeface="Arial" panose="020B0604020202020204" pitchFamily="34" charset="0"/>
              </a:rPr>
              <a:t>The initial insight highlights the correlation between advertised job titles and searched titles.</a:t>
            </a:r>
          </a:p>
          <a:p>
            <a:pPr>
              <a:lnSpc>
                <a:spcPct val="150000"/>
              </a:lnSpc>
            </a:pPr>
            <a:r>
              <a:rPr lang="en-ZA" sz="1200" dirty="0">
                <a:latin typeface="Arial" panose="020B0604020202020204" pitchFamily="34" charset="0"/>
                <a:cs typeface="Arial" panose="020B0604020202020204" pitchFamily="34" charset="0"/>
              </a:rPr>
              <a:t> </a:t>
            </a:r>
            <a:r>
              <a:rPr lang="en-ZA" sz="1200" b="1" dirty="0">
                <a:latin typeface="Arial" panose="020B0604020202020204" pitchFamily="34" charset="0"/>
                <a:cs typeface="Arial" panose="020B0604020202020204" pitchFamily="34" charset="0"/>
              </a:rPr>
              <a:t>Recruitment strategy</a:t>
            </a:r>
          </a:p>
          <a:p>
            <a:pPr marL="171450" indent="-171450">
              <a:lnSpc>
                <a:spcPct val="150000"/>
              </a:lnSpc>
              <a:buFont typeface="Arial" panose="020B0604020202020204" pitchFamily="34" charset="0"/>
              <a:buChar char="•"/>
            </a:pPr>
            <a:r>
              <a:rPr lang="en-ZA" sz="1200" dirty="0">
                <a:latin typeface="Arial" panose="020B0604020202020204" pitchFamily="34" charset="0"/>
                <a:cs typeface="Arial" panose="020B0604020202020204" pitchFamily="34" charset="0"/>
              </a:rPr>
              <a:t>Optimizing Search Terms and Keywords for Enhanced Advertisement Awareness.</a:t>
            </a:r>
          </a:p>
          <a:p>
            <a:pPr>
              <a:lnSpc>
                <a:spcPct val="150000"/>
              </a:lnSpc>
            </a:pPr>
            <a:endParaRPr lang="en-ZA" sz="12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CC9D9EF-12EC-0D5B-AD79-236285DB9B67}"/>
              </a:ext>
            </a:extLst>
          </p:cNvPr>
          <p:cNvPicPr>
            <a:picLocks noChangeAspect="1"/>
          </p:cNvPicPr>
          <p:nvPr/>
        </p:nvPicPr>
        <p:blipFill>
          <a:blip r:embed="rId3"/>
          <a:stretch>
            <a:fillRect/>
          </a:stretch>
        </p:blipFill>
        <p:spPr>
          <a:xfrm>
            <a:off x="1323666" y="1247339"/>
            <a:ext cx="3272159" cy="2116233"/>
          </a:xfrm>
          <a:prstGeom prst="rect">
            <a:avLst/>
          </a:prstGeom>
        </p:spPr>
      </p:pic>
      <p:sp>
        <p:nvSpPr>
          <p:cNvPr id="8" name="Rectangle 7">
            <a:extLst>
              <a:ext uri="{FF2B5EF4-FFF2-40B4-BE49-F238E27FC236}">
                <a16:creationId xmlns:a16="http://schemas.microsoft.com/office/drawing/2014/main" id="{B927E124-D4E0-228C-EBB8-385358AEFF11}"/>
              </a:ext>
            </a:extLst>
          </p:cNvPr>
          <p:cNvSpPr/>
          <p:nvPr/>
        </p:nvSpPr>
        <p:spPr>
          <a:xfrm>
            <a:off x="1103658" y="4082320"/>
            <a:ext cx="3976337" cy="2277840"/>
          </a:xfrm>
          <a:prstGeom prst="rect">
            <a:avLst/>
          </a:prstGeom>
          <a:noFill/>
          <a:ln>
            <a:solidFill>
              <a:srgbClr val="002060"/>
            </a:solidFill>
          </a:ln>
          <a:effectLst>
            <a:glow rad="101600">
              <a:srgbClr val="00206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cxnSp>
        <p:nvCxnSpPr>
          <p:cNvPr id="10" name="Straight Arrow Connector 9">
            <a:extLst>
              <a:ext uri="{FF2B5EF4-FFF2-40B4-BE49-F238E27FC236}">
                <a16:creationId xmlns:a16="http://schemas.microsoft.com/office/drawing/2014/main" id="{CFE6042E-DAB5-CFBB-7001-BE41B3A5D791}"/>
              </a:ext>
            </a:extLst>
          </p:cNvPr>
          <p:cNvCxnSpPr>
            <a:cxnSpLocks/>
          </p:cNvCxnSpPr>
          <p:nvPr/>
        </p:nvCxnSpPr>
        <p:spPr>
          <a:xfrm>
            <a:off x="2959746" y="3637280"/>
            <a:ext cx="0" cy="375000"/>
          </a:xfrm>
          <a:prstGeom prst="straightConnector1">
            <a:avLst/>
          </a:prstGeom>
          <a:ln w="127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CBCC23-1ACF-EC91-564E-830E92E04DE9}"/>
              </a:ext>
            </a:extLst>
          </p:cNvPr>
          <p:cNvCxnSpPr>
            <a:cxnSpLocks/>
          </p:cNvCxnSpPr>
          <p:nvPr/>
        </p:nvCxnSpPr>
        <p:spPr>
          <a:xfrm flipV="1">
            <a:off x="6112540" y="1334833"/>
            <a:ext cx="0" cy="511289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13800FD0-AAC0-48AF-493B-BADBEB694C5C}"/>
              </a:ext>
            </a:extLst>
          </p:cNvPr>
          <p:cNvPicPr>
            <a:picLocks noChangeAspect="1"/>
          </p:cNvPicPr>
          <p:nvPr/>
        </p:nvPicPr>
        <p:blipFill>
          <a:blip r:embed="rId4"/>
          <a:stretch>
            <a:fillRect/>
          </a:stretch>
        </p:blipFill>
        <p:spPr>
          <a:xfrm>
            <a:off x="1323666" y="4280232"/>
            <a:ext cx="3280639" cy="1905389"/>
          </a:xfrm>
          <a:prstGeom prst="rect">
            <a:avLst/>
          </a:prstGeom>
        </p:spPr>
      </p:pic>
      <p:sp>
        <p:nvSpPr>
          <p:cNvPr id="18" name="TextBox 17">
            <a:extLst>
              <a:ext uri="{FF2B5EF4-FFF2-40B4-BE49-F238E27FC236}">
                <a16:creationId xmlns:a16="http://schemas.microsoft.com/office/drawing/2014/main" id="{495DF280-64EA-6CAA-BFB7-94ECB6BE2C60}"/>
              </a:ext>
            </a:extLst>
          </p:cNvPr>
          <p:cNvSpPr txBox="1"/>
          <p:nvPr/>
        </p:nvSpPr>
        <p:spPr>
          <a:xfrm>
            <a:off x="1042699" y="3425222"/>
            <a:ext cx="3158777" cy="215444"/>
          </a:xfrm>
          <a:prstGeom prst="rect">
            <a:avLst/>
          </a:prstGeom>
          <a:noFill/>
        </p:spPr>
        <p:txBody>
          <a:bodyPr wrap="square">
            <a:spAutoFit/>
          </a:bodyPr>
          <a:lstStyle/>
          <a:p>
            <a:pPr rtl="0">
              <a:spcBef>
                <a:spcPts val="0"/>
              </a:spcBef>
              <a:spcAft>
                <a:spcPts val="0"/>
              </a:spcAft>
            </a:pPr>
            <a:r>
              <a:rPr lang="en-ZA" sz="800" i="0" u="none" strike="noStrike" dirty="0">
                <a:effectLst/>
                <a:latin typeface="Arial" panose="020B0604020202020204" pitchFamily="34" charset="0"/>
              </a:rPr>
              <a:t>Word Cloud of the job titles = Advertised jobs</a:t>
            </a:r>
            <a:endParaRPr lang="en-ZA" sz="800" dirty="0">
              <a:effectLst/>
            </a:endParaRPr>
          </a:p>
        </p:txBody>
      </p:sp>
      <p:sp>
        <p:nvSpPr>
          <p:cNvPr id="22" name="TextBox 21">
            <a:extLst>
              <a:ext uri="{FF2B5EF4-FFF2-40B4-BE49-F238E27FC236}">
                <a16:creationId xmlns:a16="http://schemas.microsoft.com/office/drawing/2014/main" id="{0548C136-544D-3766-D8BF-2954BAC452FB}"/>
              </a:ext>
            </a:extLst>
          </p:cNvPr>
          <p:cNvSpPr txBox="1"/>
          <p:nvPr/>
        </p:nvSpPr>
        <p:spPr>
          <a:xfrm>
            <a:off x="1103659" y="6390604"/>
            <a:ext cx="3500646" cy="215444"/>
          </a:xfrm>
          <a:prstGeom prst="rect">
            <a:avLst/>
          </a:prstGeom>
          <a:noFill/>
        </p:spPr>
        <p:txBody>
          <a:bodyPr wrap="square">
            <a:spAutoFit/>
          </a:bodyPr>
          <a:lstStyle/>
          <a:p>
            <a:pPr rtl="0">
              <a:spcBef>
                <a:spcPts val="0"/>
              </a:spcBef>
              <a:spcAft>
                <a:spcPts val="0"/>
              </a:spcAft>
            </a:pPr>
            <a:r>
              <a:rPr lang="en-ZA" sz="800" i="0" u="none" strike="noStrike" dirty="0">
                <a:effectLst/>
                <a:latin typeface="Arial" panose="020B0604020202020204" pitchFamily="34" charset="0"/>
              </a:rPr>
              <a:t>Word Cloud of the search position: jobs searched</a:t>
            </a:r>
            <a:endParaRPr lang="en-ZA" sz="800" dirty="0">
              <a:effectLst/>
            </a:endParaRPr>
          </a:p>
        </p:txBody>
      </p:sp>
    </p:spTree>
    <p:extLst>
      <p:ext uri="{BB962C8B-B14F-4D97-AF65-F5344CB8AC3E}">
        <p14:creationId xmlns:p14="http://schemas.microsoft.com/office/powerpoint/2010/main" val="735616630"/>
      </p:ext>
    </p:extLst>
  </p:cSld>
  <p:clrMapOvr>
    <a:masterClrMapping/>
  </p:clrMapOvr>
  <p:transition spd="slow" advTm="95518">
    <p:push/>
  </p:transition>
  <p:extLst>
    <p:ext uri="{3A86A75C-4F4B-4683-9AE1-C65F6400EC91}">
      <p14:laserTraceLst xmlns:p14="http://schemas.microsoft.com/office/powerpoint/2010/main">
        <p14:tracePtLst>
          <p14:tracePt t="21102" x="4071938" y="6604000"/>
          <p14:tracePt t="21107" x="3995738" y="6408738"/>
          <p14:tracePt t="21121" x="3878263" y="6078538"/>
          <p14:tracePt t="21139" x="3802063" y="5791200"/>
          <p14:tracePt t="21155" x="3767138" y="5554663"/>
          <p14:tracePt t="21172" x="3741738" y="5359400"/>
          <p14:tracePt t="21188" x="3690938" y="5029200"/>
          <p14:tracePt t="21204" x="3606800" y="4579938"/>
          <p14:tracePt t="21222" x="3471863" y="4191000"/>
          <p14:tracePt t="21238" x="3243263" y="3708400"/>
          <p14:tracePt t="21255" x="3106738" y="3436938"/>
          <p14:tracePt t="21271" x="3030538" y="3284538"/>
          <p14:tracePt t="21289" x="3005138" y="3208338"/>
          <p14:tracePt t="21305" x="2971800" y="3182938"/>
          <p14:tracePt t="21321" x="2954338" y="3149600"/>
          <p14:tracePt t="21338" x="2954338" y="3132138"/>
          <p14:tracePt t="21506" x="2954338" y="3124200"/>
          <p14:tracePt t="21516" x="2971800" y="3073400"/>
          <p14:tracePt t="21523" x="2971800" y="2997200"/>
          <p14:tracePt t="21538" x="2971800" y="2928938"/>
          <p14:tracePt t="21555" x="2946400" y="2836863"/>
          <p14:tracePt t="21571" x="2776538" y="2489200"/>
          <p14:tracePt t="21588" x="2641600" y="2278063"/>
          <p14:tracePt t="21605" x="2522538" y="2100263"/>
          <p14:tracePt t="21622" x="2489200" y="2074863"/>
          <p14:tracePt t="21860" x="2489200" y="2082800"/>
          <p14:tracePt t="21882" x="2506663" y="2082800"/>
          <p14:tracePt t="22190" x="2506663" y="2100263"/>
          <p14:tracePt t="22199" x="2489200" y="2116138"/>
          <p14:tracePt t="22205" x="2481263" y="2133600"/>
          <p14:tracePt t="22238" x="2481263" y="2141538"/>
          <p14:tracePt t="22255" x="2463800" y="2159000"/>
          <p14:tracePt t="22271" x="2446338" y="2192338"/>
          <p14:tracePt t="22288" x="2446338" y="2209800"/>
          <p14:tracePt t="22305" x="2430463" y="2235200"/>
          <p14:tracePt t="22322" x="2420938" y="2268538"/>
          <p14:tracePt t="22338" x="2420938" y="2278063"/>
          <p14:tracePt t="22355" x="2405063" y="2293938"/>
          <p14:tracePt t="22372" x="2387600" y="2328863"/>
          <p14:tracePt t="22389" x="2354263" y="2387600"/>
          <p14:tracePt t="22405" x="2344738" y="2430463"/>
          <p14:tracePt t="22422" x="2344738" y="2471738"/>
          <p14:tracePt t="22438" x="2344738" y="2565400"/>
          <p14:tracePt t="22455" x="2344738" y="2659063"/>
          <p14:tracePt t="22471" x="2354263" y="2735263"/>
          <p14:tracePt t="22489" x="2387600" y="2819400"/>
          <p14:tracePt t="22506" x="2430463" y="2913063"/>
          <p14:tracePt t="22522" x="2506663" y="3030538"/>
          <p14:tracePt t="22538" x="2547938" y="3106738"/>
          <p14:tracePt t="22555" x="2565400" y="3132138"/>
          <p14:tracePt t="22573" x="2616200" y="3182938"/>
          <p14:tracePt t="22589" x="2659063" y="3200400"/>
          <p14:tracePt t="22605" x="2717800" y="3259138"/>
          <p14:tracePt t="22622" x="2776538" y="3302000"/>
          <p14:tracePt t="22639" x="2852738" y="3344863"/>
          <p14:tracePt t="22655" x="2913063" y="3403600"/>
          <p14:tracePt t="22672" x="3005138" y="3436938"/>
          <p14:tracePt t="22688" x="3124200" y="3479800"/>
          <p14:tracePt t="22705" x="3259138" y="3556000"/>
          <p14:tracePt t="22722" x="3395663" y="3614738"/>
          <p14:tracePt t="22739" x="3513138" y="3675063"/>
          <p14:tracePt t="22755" x="3665538" y="3751263"/>
          <p14:tracePt t="22773" x="3708400" y="3751263"/>
          <p14:tracePt t="25557" x="3708400" y="3733800"/>
          <p14:tracePt t="25581" x="3708400" y="3725863"/>
          <p14:tracePt t="25601" x="3708400" y="3708400"/>
          <p14:tracePt t="25619" x="3725863" y="3708400"/>
          <p14:tracePt t="25633" x="3725863" y="3690938"/>
          <p14:tracePt t="25688" x="3725863" y="3675063"/>
          <p14:tracePt t="25723" x="3725863" y="3657600"/>
          <p14:tracePt t="26151" x="3725863" y="3649663"/>
          <p14:tracePt t="26159" x="3725863" y="3632200"/>
          <p14:tracePt t="26166" x="3708400" y="3614738"/>
          <p14:tracePt t="26179" x="3708400" y="3598863"/>
          <p14:tracePt t="26186" x="3690938" y="3573463"/>
          <p14:tracePt t="26204" x="3690938" y="3530600"/>
          <p14:tracePt t="26222" x="3665538" y="3479800"/>
          <p14:tracePt t="26238" x="3649663" y="3421063"/>
          <p14:tracePt t="26255" x="3614738" y="3327400"/>
          <p14:tracePt t="26271" x="3589338" y="3243263"/>
          <p14:tracePt t="26289" x="3573463" y="3200400"/>
          <p14:tracePt t="26305" x="3573463" y="3182938"/>
          <p14:tracePt t="26322" x="3573463" y="3149600"/>
          <p14:tracePt t="26338" x="3573463" y="3132138"/>
          <p14:tracePt t="26355" x="3573463" y="3124200"/>
          <p14:tracePt t="26371" x="3573463" y="3106738"/>
          <p14:tracePt t="26389" x="3556000" y="3090863"/>
          <p14:tracePt t="26405" x="3556000" y="3073400"/>
          <p14:tracePt t="26421" x="3556000" y="3065463"/>
          <p14:tracePt t="26487" x="3556000" y="3048000"/>
          <p14:tracePt t="26530" x="3556000" y="3030538"/>
          <p14:tracePt t="26538" x="3556000" y="3014663"/>
          <p14:tracePt t="26588" x="3556000" y="2997200"/>
          <p14:tracePt t="26602" x="3548063" y="2997200"/>
          <p14:tracePt t="27132" x="3548063" y="2989263"/>
          <p14:tracePt t="27140" x="3548063" y="2971800"/>
          <p14:tracePt t="27155" x="3548063" y="2928938"/>
          <p14:tracePt t="27171" x="3548063" y="2913063"/>
          <p14:tracePt t="27187" x="3548063" y="2895600"/>
          <p14:tracePt t="27205" x="3530600" y="2870200"/>
          <p14:tracePt t="27221" x="3530600" y="2836863"/>
          <p14:tracePt t="27238" x="3497263" y="2801938"/>
          <p14:tracePt t="27255" x="3471863" y="2794000"/>
          <p14:tracePt t="27272" x="3454400" y="2819400"/>
          <p14:tracePt t="27289" x="3421063" y="2928938"/>
          <p14:tracePt t="27305" x="3378200" y="3030538"/>
          <p14:tracePt t="27322" x="3378200" y="3065463"/>
          <p14:tracePt t="27882" x="3378200" y="3048000"/>
          <p14:tracePt t="27889" x="3378200" y="3030538"/>
          <p14:tracePt t="27904" x="3378200" y="2997200"/>
          <p14:tracePt t="27921" x="3378200" y="2989263"/>
          <p14:tracePt t="27955" x="3378200" y="2971800"/>
          <p14:tracePt t="27971" x="3378200" y="2954338"/>
          <p14:tracePt t="27988" x="3378200" y="2928938"/>
          <p14:tracePt t="28005" x="3378200" y="2895600"/>
          <p14:tracePt t="28055" x="3360738" y="2852738"/>
          <p14:tracePt t="28072" x="3319463" y="2760663"/>
          <p14:tracePt t="28089" x="3284538" y="2735263"/>
          <p14:tracePt t="28105" x="3243263" y="2659063"/>
          <p14:tracePt t="28122" x="3141663" y="2547938"/>
          <p14:tracePt t="28139" x="3081338" y="2489200"/>
          <p14:tracePt t="28155" x="3048000" y="2463800"/>
          <p14:tracePt t="28171" x="3014663" y="2430463"/>
          <p14:tracePt t="28188" x="3005138" y="2430463"/>
          <p14:tracePt t="28205" x="2989263" y="2413000"/>
          <p14:tracePt t="28222" x="2946400" y="2387600"/>
          <p14:tracePt t="28239" x="2913063" y="2354263"/>
          <p14:tracePt t="28256" x="2852738" y="2328863"/>
          <p14:tracePt t="28273" x="2776538" y="2268538"/>
          <p14:tracePt t="28290" x="2684463" y="2192338"/>
          <p14:tracePt t="28306" x="2598738" y="2141538"/>
          <p14:tracePt t="28308" x="2598738" y="2133600"/>
          <p14:tracePt t="28829" x="2700338" y="2159000"/>
          <p14:tracePt t="28836" x="2895600" y="2192338"/>
          <p14:tracePt t="28855" x="3090863" y="2209800"/>
          <p14:tracePt t="28872" x="3319463" y="2217738"/>
          <p14:tracePt t="28888" x="3843338" y="2293938"/>
          <p14:tracePt t="28905" x="4564063" y="2413000"/>
          <p14:tracePt t="28922" x="5011738" y="2540000"/>
          <p14:tracePt t="28938" x="5300663" y="2624138"/>
          <p14:tracePt t="28955" x="5435600" y="2659063"/>
          <p14:tracePt t="28972" x="5478463" y="2667000"/>
          <p14:tracePt t="29005" x="5478463" y="2641600"/>
          <p14:tracePt t="29022" x="5478463" y="2608263"/>
          <p14:tracePt t="29055" x="5478463" y="2547938"/>
          <p14:tracePt t="29072" x="5453063" y="2506663"/>
          <p14:tracePt t="29075" x="5435600" y="2471738"/>
          <p14:tracePt t="29089" x="5435600" y="2463800"/>
          <p14:tracePt t="29105" x="5435600" y="2446338"/>
          <p14:tracePt t="29121" x="5418138" y="2446338"/>
          <p14:tracePt t="29139" x="5418138" y="2430463"/>
          <p14:tracePt t="29908" x="5392738" y="2413000"/>
          <p14:tracePt t="29914" x="5376863" y="2405063"/>
          <p14:tracePt t="29921" x="5334000" y="2387600"/>
          <p14:tracePt t="29938" x="5316538" y="2387600"/>
          <p14:tracePt t="29955" x="5265738" y="2370138"/>
          <p14:tracePt t="29972" x="5181600" y="2336800"/>
          <p14:tracePt t="29988" x="5105400" y="2328863"/>
          <p14:tracePt t="30005" x="5029200" y="2311400"/>
          <p14:tracePt t="30022" x="5003800" y="2311400"/>
          <p14:tracePt t="30402" x="4986338" y="2336800"/>
          <p14:tracePt t="30412" x="4970463" y="2354263"/>
          <p14:tracePt t="30438" x="4970463" y="2370138"/>
          <p14:tracePt t="30455" x="4953000" y="2387600"/>
          <p14:tracePt t="30559" x="4953000" y="2405063"/>
          <p14:tracePt t="30568" x="4953000" y="2413000"/>
          <p14:tracePt t="30586" x="4953000" y="2430463"/>
          <p14:tracePt t="30605" x="4953000" y="2446338"/>
          <p14:tracePt t="30622" x="4953000" y="2463800"/>
          <p14:tracePt t="30638" x="4953000" y="2471738"/>
          <p14:tracePt t="30808" x="4953000" y="2489200"/>
          <p14:tracePt t="30822" x="4935538" y="2489200"/>
          <p14:tracePt t="30846" x="4935538" y="2506663"/>
          <p14:tracePt t="30905" x="4935538" y="2522538"/>
          <p14:tracePt t="30914" x="4927600" y="2522538"/>
          <p14:tracePt t="30938" x="4927600" y="2540000"/>
          <p14:tracePt t="30955" x="4910138" y="2540000"/>
          <p14:tracePt t="30972" x="4894263" y="2547938"/>
          <p14:tracePt t="30988" x="4876800" y="2565400"/>
          <p14:tracePt t="31005" x="4851400" y="2598738"/>
          <p14:tracePt t="31022" x="4833938" y="2598738"/>
          <p14:tracePt t="31039" x="4818063" y="2598738"/>
          <p14:tracePt t="31055" x="4800600" y="2608263"/>
          <p14:tracePt t="31198" x="4757738" y="2624138"/>
          <p14:tracePt t="31207" x="4741863" y="2624138"/>
          <p14:tracePt t="31220" x="4716463" y="2641600"/>
          <p14:tracePt t="31238" x="4673600" y="2659063"/>
          <p14:tracePt t="31255" x="4605338" y="2667000"/>
          <p14:tracePt t="31272" x="4579938" y="2684463"/>
          <p14:tracePt t="31288" x="4564063" y="2684463"/>
          <p14:tracePt t="31446" x="4538663" y="2684463"/>
          <p14:tracePt t="31471" x="4503738" y="2684463"/>
          <p14:tracePt t="31488" x="4470400" y="2684463"/>
          <p14:tracePt t="31505" x="4386263" y="2684463"/>
          <p14:tracePt t="31520" x="4140200" y="2700338"/>
          <p14:tracePt t="31538" x="3903663" y="2717800"/>
          <p14:tracePt t="31555" x="3708400" y="2700338"/>
          <p14:tracePt t="31572" x="3589338" y="2667000"/>
          <p14:tracePt t="31589" x="3378200" y="2624138"/>
          <p14:tracePt t="31605" x="3259138" y="2598738"/>
          <p14:tracePt t="31622" x="3225800" y="2582863"/>
          <p14:tracePt t="31702" x="3217863" y="2582863"/>
          <p14:tracePt t="31712" x="3217863" y="2565400"/>
          <p14:tracePt t="31730" x="3200400" y="2565400"/>
          <p14:tracePt t="31738" x="3200400" y="2547938"/>
          <p14:tracePt t="31772" x="3182938" y="2540000"/>
          <p14:tracePt t="31788" x="3182938" y="2522538"/>
          <p14:tracePt t="31822" x="3167063" y="2506663"/>
          <p14:tracePt t="32707" x="3167063" y="2522538"/>
          <p14:tracePt t="32713" x="3167063" y="2540000"/>
          <p14:tracePt t="32721" x="3182938" y="2547938"/>
          <p14:tracePt t="32738" x="3182938" y="2582863"/>
          <p14:tracePt t="32755" x="3200400" y="2598738"/>
          <p14:tracePt t="32772" x="3200400" y="2641600"/>
          <p14:tracePt t="32788" x="3217863" y="2684463"/>
          <p14:tracePt t="32805" x="3217863" y="2700338"/>
          <p14:tracePt t="32822" x="3225800" y="2700338"/>
          <p14:tracePt t="32839" x="3225800" y="2717800"/>
          <p14:tracePt t="32855" x="3243263" y="2735263"/>
          <p14:tracePt t="32872" x="3243263" y="2743200"/>
          <p14:tracePt t="32888" x="3259138" y="2743200"/>
          <p14:tracePt t="32890" x="3259138" y="2760663"/>
          <p14:tracePt t="32922" x="3259138" y="2776538"/>
          <p14:tracePt t="32931" x="3276600" y="2776538"/>
          <p14:tracePt t="32971" x="3276600" y="2794000"/>
          <p14:tracePt t="33035" x="3284538" y="2794000"/>
          <p14:tracePt t="33560" x="3276600" y="2794000"/>
          <p14:tracePt t="33589" x="3276600" y="2776538"/>
          <p14:tracePt t="33599" x="3259138" y="2776538"/>
          <p14:tracePt t="33607" x="3259138" y="2760663"/>
          <p14:tracePt t="33638" x="3243263" y="2760663"/>
          <p14:tracePt t="33655" x="3243263" y="2743200"/>
          <p14:tracePt t="33671" x="3243263" y="2735263"/>
          <p14:tracePt t="33688" x="3243263" y="2717800"/>
          <p14:tracePt t="33705" x="3225800" y="2684463"/>
          <p14:tracePt t="33722" x="3217863" y="2667000"/>
          <p14:tracePt t="33738" x="3217863" y="2641600"/>
          <p14:tracePt t="33755" x="3217863" y="2624138"/>
          <p14:tracePt t="33772" x="3200400" y="2608263"/>
          <p14:tracePt t="33793" x="3200400" y="2598738"/>
          <p14:tracePt t="33982" x="3200400" y="2582863"/>
          <p14:tracePt t="33989" x="3200400" y="2565400"/>
          <p14:tracePt t="34003" x="3182938" y="2540000"/>
          <p14:tracePt t="34022" x="3167063" y="2522538"/>
          <p14:tracePt t="34038" x="3149600" y="2463800"/>
          <p14:tracePt t="34055" x="3141663" y="2405063"/>
          <p14:tracePt t="34072" x="3124200" y="2387600"/>
          <p14:tracePt t="34088" x="3124200" y="2370138"/>
          <p14:tracePt t="34105" x="3106738" y="2370138"/>
          <p14:tracePt t="34122" x="3106738" y="2354263"/>
          <p14:tracePt t="34155" x="3106738" y="2336800"/>
          <p14:tracePt t="34171" x="3106738" y="2328863"/>
          <p14:tracePt t="34189" x="3106738" y="2311400"/>
          <p14:tracePt t="34986" x="3106738" y="2328863"/>
          <p14:tracePt t="35000" x="3090863" y="2328863"/>
          <p14:tracePt t="35098" x="3090863" y="2336800"/>
          <p14:tracePt t="35144" x="3090863" y="2354263"/>
          <p14:tracePt t="35151" x="3081338" y="2354263"/>
          <p14:tracePt t="36914" x="3065463" y="2405063"/>
          <p14:tracePt t="36921" x="3048000" y="2446338"/>
          <p14:tracePt t="36938" x="3030538" y="2463800"/>
          <p14:tracePt t="36955" x="3030538" y="2471738"/>
          <p14:tracePt t="36971" x="3014663" y="2506663"/>
          <p14:tracePt t="36987" x="3014663" y="2522538"/>
          <p14:tracePt t="41097" x="2946400" y="2489200"/>
          <p14:tracePt t="41107" x="2928938" y="2471738"/>
          <p14:tracePt t="41121" x="2913063" y="2471738"/>
          <p14:tracePt t="41138" x="2895600" y="2471738"/>
          <p14:tracePt t="41155" x="2870200" y="2463800"/>
          <p14:tracePt t="41171" x="2735263" y="2446338"/>
          <p14:tracePt t="41188" x="2582863" y="2471738"/>
          <p14:tracePt t="41205" x="2370138" y="2547938"/>
          <p14:tracePt t="41221" x="2116138" y="2684463"/>
          <p14:tracePt t="41239" x="1998663" y="2776538"/>
          <p14:tracePt t="41255" x="1938338" y="2836863"/>
          <p14:tracePt t="41271" x="1938338" y="2895600"/>
          <p14:tracePt t="41288" x="1905000" y="2997200"/>
          <p14:tracePt t="41304" x="1887538" y="3124200"/>
          <p14:tracePt t="41322" x="1879600" y="3243263"/>
          <p14:tracePt t="41338" x="1879600" y="3395663"/>
          <p14:tracePt t="41355" x="1887538" y="3530600"/>
          <p14:tracePt t="41372" x="1905000" y="3632200"/>
          <p14:tracePt t="41389" x="1922463" y="3725863"/>
          <p14:tracePt t="41406" x="1922463" y="3784600"/>
          <p14:tracePt t="41423" x="1938338" y="3868738"/>
          <p14:tracePt t="41438" x="1955800" y="4114800"/>
          <p14:tracePt t="41455" x="1981200" y="4249738"/>
          <p14:tracePt t="41471" x="1998663" y="4335463"/>
          <p14:tracePt t="41489" x="2014538" y="4368800"/>
          <p14:tracePt t="41506" x="2024063" y="4386263"/>
          <p14:tracePt t="41522" x="2039938" y="4411663"/>
          <p14:tracePt t="41539" x="2057400" y="4445000"/>
          <p14:tracePt t="41556" x="2074863" y="4452938"/>
          <p14:tracePt t="41572" x="2090738" y="4487863"/>
          <p14:tracePt t="41589" x="2100263" y="4546600"/>
          <p14:tracePt t="41605" x="2133600" y="4589463"/>
          <p14:tracePt t="41622" x="2176463" y="4622800"/>
          <p14:tracePt t="41639" x="2209800" y="4622800"/>
          <p14:tracePt t="41656" x="2235200" y="4622800"/>
          <p14:tracePt t="41708" x="2235200" y="4640263"/>
          <p14:tracePt t="41719" x="2217738" y="4648200"/>
          <p14:tracePt t="41726" x="2217738" y="4665663"/>
          <p14:tracePt t="41737" x="2217738" y="4681538"/>
          <p14:tracePt t="41754" x="2217738" y="4699000"/>
          <p14:tracePt t="41771" x="2217738" y="4724400"/>
          <p14:tracePt t="41788" x="2217738" y="4757738"/>
          <p14:tracePt t="41804" x="2217738" y="4775200"/>
          <p14:tracePt t="41983" x="2252663" y="4775200"/>
          <p14:tracePt t="41992" x="2268538" y="4775200"/>
          <p14:tracePt t="42004" x="2286000" y="4775200"/>
          <p14:tracePt t="42021" x="2293938" y="4757738"/>
          <p14:tracePt t="42055" x="2328863" y="4757738"/>
          <p14:tracePt t="42071" x="2370138" y="4757738"/>
          <p14:tracePt t="42087" x="2387600" y="4757738"/>
          <p14:tracePt t="42089" x="2405063" y="4757738"/>
          <p14:tracePt t="42130" x="2420938" y="4741863"/>
          <p14:tracePt t="42390" x="2420938" y="4724400"/>
          <p14:tracePt t="42396" x="2420938" y="4716463"/>
          <p14:tracePt t="42403" x="2420938" y="4699000"/>
          <p14:tracePt t="42437" x="2405063" y="4665663"/>
          <p14:tracePt t="42454" x="2405063" y="4640263"/>
          <p14:tracePt t="42471" x="2370138" y="4579938"/>
          <p14:tracePt t="42488" x="2344738" y="4521200"/>
          <p14:tracePt t="42504" x="2344738" y="4503738"/>
          <p14:tracePt t="42537" x="2328863" y="4503738"/>
          <p14:tracePt t="42539" x="2328863" y="4487863"/>
          <p14:tracePt t="42571" x="2328863" y="4470400"/>
          <p14:tracePt t="42588" x="2311400" y="4470400"/>
          <p14:tracePt t="42622" x="2293938" y="4470400"/>
          <p14:tracePt t="42638" x="2286000" y="4452938"/>
          <p14:tracePt t="42654" x="2252663" y="4445000"/>
          <p14:tracePt t="42671" x="2192338" y="4445000"/>
          <p14:tracePt t="42689" x="2100263" y="4394200"/>
          <p14:tracePt t="42705" x="1938338" y="4351338"/>
          <p14:tracePt t="42722" x="1803400" y="4318000"/>
          <p14:tracePt t="42739" x="1684338" y="4292600"/>
          <p14:tracePt t="42755" x="1549400" y="4275138"/>
          <p14:tracePt t="42773" x="1473200" y="4259263"/>
          <p14:tracePt t="42789" x="1422400" y="4249738"/>
          <p14:tracePt t="42810" x="1414463" y="4249738"/>
          <p14:tracePt t="42864" x="1397000" y="4249738"/>
          <p14:tracePt t="42871" x="1379538" y="4249738"/>
          <p14:tracePt t="42905" x="1363663" y="4249738"/>
          <p14:tracePt t="42921" x="1354138" y="4233863"/>
          <p14:tracePt t="42938" x="1338263" y="4233863"/>
          <p14:tracePt t="42971" x="1303338" y="4233863"/>
          <p14:tracePt t="42989" x="1295400" y="4233863"/>
          <p14:tracePt t="43005" x="1277938" y="4233863"/>
          <p14:tracePt t="43416" x="1295400" y="4259263"/>
          <p14:tracePt t="43424" x="1320800" y="4292600"/>
          <p14:tracePt t="43432" x="1320800" y="4310063"/>
          <p14:tracePt t="43440" x="1354138" y="4335463"/>
          <p14:tracePt t="43471" x="1363663" y="4368800"/>
          <p14:tracePt t="43488" x="1397000" y="4386263"/>
          <p14:tracePt t="43504" x="1397000" y="4394200"/>
          <p14:tracePt t="43521" x="1414463" y="4394200"/>
          <p14:tracePt t="43536" x="1414463" y="4411663"/>
          <p14:tracePt t="43555" x="1422400" y="4411663"/>
          <p14:tracePt t="43571" x="1422400" y="4427538"/>
          <p14:tracePt t="43588" x="1439863" y="4427538"/>
          <p14:tracePt t="43604" x="1455738" y="4445000"/>
          <p14:tracePt t="43622" x="1473200" y="4452938"/>
          <p14:tracePt t="43638" x="1473200" y="4470400"/>
          <p14:tracePt t="43655" x="1490663" y="4470400"/>
          <p14:tracePt t="43671" x="1490663" y="4487863"/>
          <p14:tracePt t="43688" x="1498600" y="4503738"/>
          <p14:tracePt t="43942" x="1574800" y="4564063"/>
          <p14:tracePt t="43954" x="1608138" y="4589463"/>
          <p14:tracePt t="43971" x="1668463" y="4622800"/>
          <p14:tracePt t="43988" x="1744663" y="4681538"/>
          <p14:tracePt t="44004" x="1803400" y="4724400"/>
          <p14:tracePt t="44021" x="1905000" y="4800600"/>
          <p14:tracePt t="44038" x="1998663" y="4843463"/>
          <p14:tracePt t="44055" x="2133600" y="4935538"/>
          <p14:tracePt t="44071" x="2176463" y="4970463"/>
          <p14:tracePt t="44088" x="2209800" y="4978400"/>
          <p14:tracePt t="44091" x="2209800" y="4995863"/>
          <p14:tracePt t="44104" x="2217738" y="5011738"/>
          <p14:tracePt t="44138" x="2235200" y="5046663"/>
          <p14:tracePt t="44155" x="2252663" y="5087938"/>
          <p14:tracePt t="44172" x="2293938" y="5164138"/>
          <p14:tracePt t="44189" x="2344738" y="5249863"/>
          <p14:tracePt t="44204" x="2405063" y="5341938"/>
          <p14:tracePt t="44221" x="2522538" y="5478463"/>
          <p14:tracePt t="44238" x="2616200" y="5580063"/>
          <p14:tracePt t="44255" x="2684463" y="5656263"/>
          <p14:tracePt t="44271" x="2776538" y="5732463"/>
          <p14:tracePt t="44288" x="2870200" y="5791200"/>
          <p14:tracePt t="44305" x="2954338" y="5834063"/>
          <p14:tracePt t="44322" x="3065463" y="5867400"/>
          <p14:tracePt t="44338" x="3167063" y="5884863"/>
          <p14:tracePt t="44355" x="3302000" y="5900738"/>
          <p14:tracePt t="44371" x="3421063" y="5910263"/>
          <p14:tracePt t="44388" x="3513138" y="5910263"/>
          <p14:tracePt t="44405" x="3556000" y="5910263"/>
          <p14:tracePt t="44422" x="3573463" y="5910263"/>
          <p14:tracePt t="44438" x="3589338" y="5926138"/>
          <p14:tracePt t="44455" x="3606800" y="5926138"/>
          <p14:tracePt t="44472" x="3649663" y="5943600"/>
          <p14:tracePt t="44489" x="3690938" y="5943600"/>
          <p14:tracePt t="44505" x="3767138" y="5969000"/>
          <p14:tracePt t="44522" x="3784600" y="5969000"/>
          <p14:tracePt t="44539" x="3810000" y="5969000"/>
          <p14:tracePt t="44573" x="3827463" y="5969000"/>
          <p14:tracePt t="44625" x="3827463" y="5986463"/>
          <p14:tracePt t="44931" x="3827463" y="5969000"/>
          <p14:tracePt t="44947" x="3827463" y="5961063"/>
          <p14:tracePt t="45044" x="3827463" y="5943600"/>
          <p14:tracePt t="45053" x="3843338" y="5943600"/>
          <p14:tracePt t="45087" x="3860800" y="5926138"/>
          <p14:tracePt t="45105" x="3878263" y="5910263"/>
          <p14:tracePt t="45121" x="3937000" y="5900738"/>
          <p14:tracePt t="45138" x="3944938" y="5884863"/>
          <p14:tracePt t="45155" x="3962400" y="5884863"/>
          <p14:tracePt t="45210" x="3962400" y="5867400"/>
          <p14:tracePt t="45224" x="3962400" y="5849938"/>
          <p14:tracePt t="45254" x="3944938" y="5824538"/>
          <p14:tracePt t="45288" x="3937000" y="5765800"/>
          <p14:tracePt t="45304" x="3919538" y="5732463"/>
          <p14:tracePt t="45321" x="3886200" y="5672138"/>
          <p14:tracePt t="45337" x="3843338" y="5613400"/>
          <p14:tracePt t="45355" x="3827463" y="5580063"/>
          <p14:tracePt t="45371" x="3827463" y="5570538"/>
          <p14:tracePt t="45388" x="3827463" y="5554663"/>
          <p14:tracePt t="45404" x="3827463" y="5519738"/>
          <p14:tracePt t="45422" x="3810000" y="5519738"/>
          <p14:tracePt t="45438" x="3810000" y="5503863"/>
          <p14:tracePt t="45456" x="3810000" y="5494338"/>
          <p14:tracePt t="45503" x="3810000" y="5478463"/>
          <p14:tracePt t="45520" x="3802063" y="5478463"/>
          <p14:tracePt t="45538" x="3802063" y="5461000"/>
          <p14:tracePt t="45571" x="3784600" y="5435600"/>
          <p14:tracePt t="45622" x="3784600" y="5418138"/>
          <p14:tracePt t="45654" x="3767138" y="5418138"/>
          <p14:tracePt t="45682" x="3767138" y="5402263"/>
          <p14:tracePt t="45720" x="3767138" y="5384800"/>
          <p14:tracePt t="46363" x="3802063" y="5384800"/>
          <p14:tracePt t="46372" x="3886200" y="5384800"/>
          <p14:tracePt t="46388" x="3995738" y="5384800"/>
          <p14:tracePt t="46403" x="4097338" y="5402263"/>
          <p14:tracePt t="46421" x="4411663" y="5443538"/>
          <p14:tracePt t="46438" x="4868863" y="5519738"/>
          <p14:tracePt t="46455" x="5402263" y="5595938"/>
          <p14:tracePt t="46471" x="7129463" y="5961063"/>
          <p14:tracePt t="46487" x="8847138" y="6375400"/>
          <p14:tracePt t="46505" x="10371138" y="6764338"/>
          <p14:tracePt t="49172" x="10853738" y="6840538"/>
          <p14:tracePt t="49187" x="10769600" y="6824663"/>
          <p14:tracePt t="49204" x="10718800" y="6815138"/>
          <p14:tracePt t="49222" x="10660063" y="6799263"/>
          <p14:tracePt t="49237" x="10541000" y="6781800"/>
          <p14:tracePt t="49254" x="10507663" y="6781800"/>
          <p14:tracePt t="49271" x="10447338" y="6764338"/>
          <p14:tracePt t="49288" x="10421938" y="6764338"/>
          <p14:tracePt t="49305" x="10388600" y="6756400"/>
          <p14:tracePt t="49322" x="10304463" y="6738938"/>
          <p14:tracePt t="49338" x="10193338" y="6705600"/>
          <p14:tracePt t="49355" x="10117138" y="6697663"/>
          <p14:tracePt t="49372" x="9982200" y="6629400"/>
          <p14:tracePt t="49388" x="9923463" y="6604000"/>
          <p14:tracePt t="49405" x="9880600" y="6570663"/>
          <p14:tracePt t="49422" x="9847263" y="6570663"/>
          <p14:tracePt t="49438" x="9804400" y="6561138"/>
          <p14:tracePt t="49456" x="9804400" y="6545263"/>
          <p14:tracePt t="49487" x="9786938" y="6545263"/>
          <p14:tracePt t="49570" x="9786938" y="6527800"/>
          <p14:tracePt t="49575" x="9771063" y="6494463"/>
          <p14:tracePt t="49587" x="9761538" y="6484938"/>
          <p14:tracePt t="49605" x="9745663" y="6451600"/>
          <p14:tracePt t="49621" x="9710738" y="6408738"/>
          <p14:tracePt t="49638" x="9685338" y="6350000"/>
          <p14:tracePt t="49654" x="9644063" y="6291263"/>
          <p14:tracePt t="49672" x="9593263" y="6197600"/>
          <p14:tracePt t="49688" x="9507538" y="6096000"/>
          <p14:tracePt t="49703" x="9507538" y="6078538"/>
          <p14:tracePt t="49721" x="9491663" y="6062663"/>
          <p14:tracePt t="54333" x="9532938" y="6037263"/>
          <p14:tracePt t="54339" x="9652000" y="5961063"/>
          <p14:tracePt t="54354" x="9761538" y="5884863"/>
          <p14:tracePt t="54371" x="9821863" y="5824538"/>
          <p14:tracePt t="54387" x="9837738" y="5808663"/>
          <p14:tracePt t="54403" x="9847263" y="5791200"/>
          <p14:tracePt t="54421" x="9880600" y="5824538"/>
          <p14:tracePt t="54438" x="10228263" y="5961063"/>
          <p14:tracePt t="54454" x="10752138" y="6062663"/>
          <p14:tracePt t="54470" x="11785600" y="6180138"/>
          <p14:tracePt t="56503" x="10304463" y="6824663"/>
          <p14:tracePt t="56520" x="10304463" y="6799263"/>
          <p14:tracePt t="56554" x="10304463" y="6781800"/>
          <p14:tracePt t="56571" x="10304463" y="6764338"/>
          <p14:tracePt t="56588" x="10287000" y="6705600"/>
          <p14:tracePt t="56605" x="10269538" y="6680200"/>
          <p14:tracePt t="56621" x="10236200" y="6604000"/>
          <p14:tracePt t="56638" x="10236200" y="6586538"/>
          <p14:tracePt t="56655" x="10210800" y="6451600"/>
          <p14:tracePt t="56671" x="10167938" y="6316663"/>
          <p14:tracePt t="56673" x="10134600" y="6197600"/>
          <p14:tracePt t="56687" x="10134600" y="6138863"/>
          <p14:tracePt t="56704" x="10101263" y="6062663"/>
          <p14:tracePt t="56721" x="10101263" y="6002338"/>
          <p14:tracePt t="56738" x="10091738" y="5943600"/>
          <p14:tracePt t="56753" x="10075863" y="5900738"/>
          <p14:tracePt t="56771" x="10058400" y="5849938"/>
          <p14:tracePt t="56787" x="10040938" y="5808663"/>
          <p14:tracePt t="56805" x="10015538" y="5765800"/>
          <p14:tracePt t="56821" x="9999663" y="5732463"/>
          <p14:tracePt t="56838" x="9956800" y="5630863"/>
          <p14:tracePt t="56855" x="9898063" y="5537200"/>
          <p14:tracePt t="56872" x="9847263" y="5443538"/>
          <p14:tracePt t="56888" x="9821863" y="5376863"/>
          <p14:tracePt t="56905" x="9786938" y="5308600"/>
          <p14:tracePt t="56986" x="9786938" y="5300663"/>
          <p14:tracePt t="57019" x="9771063" y="5283200"/>
          <p14:tracePt t="57055" x="9771063" y="5265738"/>
          <p14:tracePt t="57087" x="9761538" y="5265738"/>
          <p14:tracePt t="57104" x="9761538" y="5249863"/>
          <p14:tracePt t="67387" x="9771063" y="5249863"/>
          <p14:tracePt t="67398" x="10312400" y="5570538"/>
          <p14:tracePt t="67404" x="11031538" y="6002338"/>
          <p14:tracePt t="67420" x="11904663" y="6494463"/>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5. Data Analysis: Insight 2 </a:t>
            </a:r>
          </a:p>
        </p:txBody>
      </p:sp>
      <p:pic>
        <p:nvPicPr>
          <p:cNvPr id="3" name="Picture 2">
            <a:extLst>
              <a:ext uri="{FF2B5EF4-FFF2-40B4-BE49-F238E27FC236}">
                <a16:creationId xmlns:a16="http://schemas.microsoft.com/office/drawing/2014/main" id="{AF3C7C9A-EF17-23C6-8AC1-E8B18BFA3A43}"/>
              </a:ext>
            </a:extLst>
          </p:cNvPr>
          <p:cNvPicPr>
            <a:picLocks noChangeAspect="1"/>
          </p:cNvPicPr>
          <p:nvPr/>
        </p:nvPicPr>
        <p:blipFill>
          <a:blip r:embed="rId3"/>
          <a:stretch>
            <a:fillRect/>
          </a:stretch>
        </p:blipFill>
        <p:spPr>
          <a:xfrm>
            <a:off x="6073647" y="2835683"/>
            <a:ext cx="8903" cy="3744000"/>
          </a:xfrm>
          <a:prstGeom prst="rect">
            <a:avLst/>
          </a:prstGeom>
        </p:spPr>
      </p:pic>
      <p:sp>
        <p:nvSpPr>
          <p:cNvPr id="4" name="TextBox 3">
            <a:extLst>
              <a:ext uri="{FF2B5EF4-FFF2-40B4-BE49-F238E27FC236}">
                <a16:creationId xmlns:a16="http://schemas.microsoft.com/office/drawing/2014/main" id="{C0BD86A1-7F7C-FADB-4A5E-551CE4A30B63}"/>
              </a:ext>
            </a:extLst>
          </p:cNvPr>
          <p:cNvSpPr txBox="1"/>
          <p:nvPr/>
        </p:nvSpPr>
        <p:spPr>
          <a:xfrm rot="10800000" flipV="1">
            <a:off x="393492" y="1267288"/>
            <a:ext cx="11405015" cy="1443087"/>
          </a:xfrm>
          <a:prstGeom prst="rect">
            <a:avLst/>
          </a:prstGeom>
          <a:noFill/>
        </p:spPr>
        <p:txBody>
          <a:bodyPr wrap="square" rtlCol="0">
            <a:spAutoFit/>
          </a:bodyPr>
          <a:lstStyle/>
          <a:p>
            <a:pPr>
              <a:lnSpc>
                <a:spcPct val="150000"/>
              </a:lnSpc>
            </a:pPr>
            <a:r>
              <a:rPr lang="en-ZA" sz="1200" b="1" dirty="0">
                <a:latin typeface="Arial" panose="020B0604020202020204" pitchFamily="34" charset="0"/>
                <a:cs typeface="Arial" panose="020B0604020202020204" pitchFamily="34" charset="0"/>
              </a:rPr>
              <a:t>Insight </a:t>
            </a:r>
          </a:p>
          <a:p>
            <a:pPr marL="171450" indent="-171450">
              <a:lnSpc>
                <a:spcPct val="150000"/>
              </a:lnSpc>
              <a:buFont typeface="Arial" panose="020B0604020202020204" pitchFamily="34" charset="0"/>
              <a:buChar char="•"/>
            </a:pPr>
            <a:r>
              <a:rPr lang="en-ZA" sz="1200" dirty="0">
                <a:latin typeface="Arial" panose="020B0604020202020204" pitchFamily="34" charset="0"/>
                <a:cs typeface="Arial" panose="020B0604020202020204" pitchFamily="34" charset="0"/>
              </a:rPr>
              <a:t>Insight two delves into the dynamics of hybrid and remote work arrangements, shedding light on their impact, benefits, and challenges in today's professional landscape.</a:t>
            </a:r>
          </a:p>
          <a:p>
            <a:pPr>
              <a:lnSpc>
                <a:spcPct val="150000"/>
              </a:lnSpc>
            </a:pPr>
            <a:r>
              <a:rPr lang="en-ZA" sz="1200" b="1" dirty="0">
                <a:latin typeface="Arial" panose="020B0604020202020204" pitchFamily="34" charset="0"/>
                <a:cs typeface="Arial" panose="020B0604020202020204" pitchFamily="34" charset="0"/>
              </a:rPr>
              <a:t>Recruitment Strategy</a:t>
            </a:r>
          </a:p>
          <a:p>
            <a:pPr marL="171450" indent="-171450">
              <a:lnSpc>
                <a:spcPct val="150000"/>
              </a:lnSpc>
              <a:buFont typeface="Arial" panose="020B0604020202020204" pitchFamily="34" charset="0"/>
              <a:buChar char="•"/>
            </a:pPr>
            <a:r>
              <a:rPr lang="en-ZA" sz="1200" dirty="0">
                <a:solidFill>
                  <a:srgbClr val="0D0D0D"/>
                </a:solidFill>
                <a:latin typeface="Arial" panose="020B0604020202020204" pitchFamily="34" charset="0"/>
                <a:cs typeface="Arial" panose="020B0604020202020204" pitchFamily="34" charset="0"/>
              </a:rPr>
              <a:t>Explore </a:t>
            </a:r>
            <a:r>
              <a:rPr lang="en-ZA" sz="1200" b="0" i="0" dirty="0">
                <a:solidFill>
                  <a:srgbClr val="0D0D0D"/>
                </a:solidFill>
                <a:effectLst/>
                <a:latin typeface="Arial" panose="020B0604020202020204" pitchFamily="34" charset="0"/>
                <a:cs typeface="Arial" panose="020B0604020202020204" pitchFamily="34" charset="0"/>
              </a:rPr>
              <a:t> the advantages of adopting hybrid and remote work setups, especially emphasizing the benefits they offer to Associates.</a:t>
            </a:r>
            <a:endParaRPr lang="en-ZA" sz="1200" dirty="0">
              <a:latin typeface="Arial" panose="020B0604020202020204" pitchFamily="34" charset="0"/>
              <a:cs typeface="Arial" panose="020B0604020202020204" pitchFamily="34" charset="0"/>
            </a:endParaRPr>
          </a:p>
        </p:txBody>
      </p:sp>
      <p:pic>
        <p:nvPicPr>
          <p:cNvPr id="6" name="Picture 5" descr="A graph showing a number of people sitting on their backs&#10;&#10;Description automatically generated with medium confidence">
            <a:extLst>
              <a:ext uri="{FF2B5EF4-FFF2-40B4-BE49-F238E27FC236}">
                <a16:creationId xmlns:a16="http://schemas.microsoft.com/office/drawing/2014/main" id="{D1320F33-3192-DDC3-B584-4C1BEAEDBF36}"/>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34689" y="3184967"/>
            <a:ext cx="5494395" cy="3437750"/>
          </a:xfrm>
          <a:prstGeom prst="rect">
            <a:avLst/>
          </a:prstGeom>
        </p:spPr>
      </p:pic>
      <p:pic>
        <p:nvPicPr>
          <p:cNvPr id="8" name="Picture 7" descr="A graph showing a number of jobs&#10;&#10;Description automatically generated">
            <a:extLst>
              <a:ext uri="{FF2B5EF4-FFF2-40B4-BE49-F238E27FC236}">
                <a16:creationId xmlns:a16="http://schemas.microsoft.com/office/drawing/2014/main" id="{2A313A99-5A62-F891-E964-08B8699BBB48}"/>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3492" y="3184967"/>
            <a:ext cx="5380826" cy="3437750"/>
          </a:xfrm>
          <a:prstGeom prst="rect">
            <a:avLst/>
          </a:prstGeom>
        </p:spPr>
      </p:pic>
    </p:spTree>
    <p:extLst>
      <p:ext uri="{BB962C8B-B14F-4D97-AF65-F5344CB8AC3E}">
        <p14:creationId xmlns:p14="http://schemas.microsoft.com/office/powerpoint/2010/main" val="2407512375"/>
      </p:ext>
    </p:extLst>
  </p:cSld>
  <p:clrMapOvr>
    <a:masterClrMapping/>
  </p:clrMapOvr>
  <p:transition spd="slow" advTm="69235">
    <p:push/>
  </p:transition>
  <p:extLst>
    <p:ext uri="{3A86A75C-4F4B-4683-9AE1-C65F6400EC91}">
      <p14:laserTraceLst xmlns:p14="http://schemas.microsoft.com/office/powerpoint/2010/main">
        <p14:tracePtLst>
          <p14:tracePt t="25228" x="12174538" y="119063"/>
          <p14:tracePt t="62920" x="12115800" y="423863"/>
          <p14:tracePt t="62933" x="12022138" y="312738"/>
          <p14:tracePt t="62945" x="11980863" y="236538"/>
          <p14:tracePt t="62962" x="11895138" y="119063"/>
          <p14:tracePt t="66633" x="9626600" y="642938"/>
          <p14:tracePt t="66646" x="4986338" y="1084263"/>
          <p14:tracePt t="66662" x="693738" y="1727200"/>
          <p14:tracePt t="66716" x="6367463" y="914400"/>
          <p14:tracePt t="66729" x="10718800" y="101600"/>
          <p14:tracePt t="67746" x="3810000" y="93663"/>
          <p14:tracePt t="67762" x="3827463" y="101600"/>
          <p14:tracePt t="67781" x="4021138" y="101600"/>
        </p14:tracePtLst>
      </p14:laserTraceLst>
    </p:ext>
  </p:extLst>
</p:sld>
</file>

<file path=ppt/tags/tag1.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heme/_rels/theme2.xml.rels><?xml version="1.0" encoding="UTF-8" standalone="yes"?>
<Relationships xmlns="http://schemas.openxmlformats.org/package/2006/relationships"><Relationship Id="rId1" Type="http://schemas.openxmlformats.org/officeDocument/2006/relationships/image" Target="../media/image18.jpeg"/></Relationships>
</file>

<file path=ppt/theme/theme1.xml><?xml version="1.0" encoding="utf-8"?>
<a:theme xmlns:a="http://schemas.openxmlformats.org/drawingml/2006/main" name="DSV Templat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500" noProof="0" dirty="0" err="1" smtClean="0">
            <a:solidFill>
              <a:schemeClr val="bg1"/>
            </a:solidFill>
          </a:defRPr>
        </a:defPPr>
      </a:lst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500" dirty="0" err="1" smtClean="0"/>
        </a:defPPr>
      </a:lstStyle>
    </a:txDef>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Blank.potx" id="{28284086-7A12-4262-9044-C9F8E6DD62E6}" vid="{B3E5F076-49CF-497E-A0C4-B5A6051EFD10}"/>
    </a:ext>
  </a:extLst>
</a:theme>
</file>

<file path=ppt/theme/theme2.xml><?xml version="1.0" encoding="utf-8"?>
<a:theme xmlns:a="http://schemas.openxmlformats.org/drawingml/2006/main" name="Sav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tema">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TemplafyFormConfiguration><![CDATA[{"formFields":[],"formDataEntries":[]}]]></TemplafyFormConfiguration>
</file>

<file path=customXml/item2.xml><?xml version="1.0" encoding="utf-8"?>
<TemplafySlideFormConfiguration><![CDATA[{"formFields":[],"formDataEntries":[]}]]></TemplafySlideFormConfiguration>
</file>

<file path=customXml/item3.xml><?xml version="1.0" encoding="utf-8"?>
<TemplafySlideTemplateConfiguration><![CDATA[{"slideVersion":1,"isValidatorEnabled":false,"isLocked":false,"elementsMetadata":[],"slideId":"638048769900279182","enableDocumentContentUpdater":false,"version":"2.0"}]]></TemplafySlideTemplateConfiguration>
</file>

<file path=customXml/item4.xml><?xml version="1.0" encoding="utf-8"?>
<TemplafyTemplateConfiguration><![CDATA[{"elementsMetadata":[],"transformationConfigurations":[],"templateName":"Template 2024","templateDescription":"","enableDocumentContentUpdater":false,"version":"2.0"}]]></TemplafyTemplateConfiguration>
</file>

<file path=customXml/itemProps1.xml><?xml version="1.0" encoding="utf-8"?>
<ds:datastoreItem xmlns:ds="http://schemas.openxmlformats.org/officeDocument/2006/customXml" ds:itemID="{9A03A13C-D5E3-49F8-B37D-AFA024345652}">
  <ds:schemaRefs/>
</ds:datastoreItem>
</file>

<file path=customXml/itemProps2.xml><?xml version="1.0" encoding="utf-8"?>
<ds:datastoreItem xmlns:ds="http://schemas.openxmlformats.org/officeDocument/2006/customXml" ds:itemID="{318FE172-2E4A-41F3-98F3-1CD8CCD9375A}">
  <ds:schemaRefs/>
</ds:datastoreItem>
</file>

<file path=customXml/itemProps3.xml><?xml version="1.0" encoding="utf-8"?>
<ds:datastoreItem xmlns:ds="http://schemas.openxmlformats.org/officeDocument/2006/customXml" ds:itemID="{31A6E273-308C-4E61-93A6-3725B57DDBD2}">
  <ds:schemaRefs/>
</ds:datastoreItem>
</file>

<file path=customXml/itemProps4.xml><?xml version="1.0" encoding="utf-8"?>
<ds:datastoreItem xmlns:ds="http://schemas.openxmlformats.org/officeDocument/2006/customXml" ds:itemID="{43877E11-121F-45E2-A0FE-16DFA988BBD5}">
  <ds:schemaRefs/>
</ds:datastoreItem>
</file>

<file path=docProps/app.xml><?xml version="1.0" encoding="utf-8"?>
<Properties xmlns="http://schemas.openxmlformats.org/officeDocument/2006/extended-properties" xmlns:vt="http://schemas.openxmlformats.org/officeDocument/2006/docPropsVTypes">
  <Template/>
  <TotalTime>0</TotalTime>
  <Words>1925</Words>
  <Application>Microsoft Office PowerPoint</Application>
  <PresentationFormat>Widescreen</PresentationFormat>
  <Paragraphs>162</Paragraphs>
  <Slides>12</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Century Gothic</vt:lpstr>
      <vt:lpstr>Garamond</vt:lpstr>
      <vt:lpstr>Wingdings</vt:lpstr>
      <vt:lpstr>DSV Template</vt:lpstr>
      <vt:lpstr>Savon</vt:lpstr>
      <vt:lpstr>Data Science Assignment 2</vt:lpstr>
      <vt:lpstr>Content</vt:lpstr>
      <vt:lpstr>1. Introduction  </vt:lpstr>
      <vt:lpstr>1. Introduction</vt:lpstr>
      <vt:lpstr>2. Data Exploration</vt:lpstr>
      <vt:lpstr>2. Data Exploration</vt:lpstr>
      <vt:lpstr>3. Data Preprocessing</vt:lpstr>
      <vt:lpstr>5. Data Analysis: Insight 1 </vt:lpstr>
      <vt:lpstr>5. Data Analysis: Insight 2 </vt:lpstr>
      <vt:lpstr>5. Data Analysis: Insight 3 </vt:lpstr>
      <vt:lpstr>5. 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2024-03-26T05:44:43Z</dcterms:created>
  <dcterms:modified xsi:type="dcterms:W3CDTF">2024-05-16T20:59:06Z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2024-02-07T10:44:26</vt:lpwstr>
  </property>
  <property fmtid="{D5CDD505-2E9C-101B-9397-08002B2CF9AE}" pid="3" name="TemplafyTenantId">
    <vt:lpwstr>dsv</vt:lpwstr>
  </property>
  <property fmtid="{D5CDD505-2E9C-101B-9397-08002B2CF9AE}" pid="4" name="TemplafyTemplateId">
    <vt:lpwstr>840468974189936750</vt:lpwstr>
  </property>
  <property fmtid="{D5CDD505-2E9C-101B-9397-08002B2CF9AE}" pid="5" name="TemplafyUserProfileId">
    <vt:lpwstr>637995348054930316</vt:lpwstr>
  </property>
  <property fmtid="{D5CDD505-2E9C-101B-9397-08002B2CF9AE}" pid="6" name="TemplafyLanguageCode">
    <vt:lpwstr>en-GB</vt:lpwstr>
  </property>
  <property fmtid="{D5CDD505-2E9C-101B-9397-08002B2CF9AE}" pid="7" name="TemplafyFromBlank">
    <vt:bool>true</vt:bool>
  </property>
</Properties>
</file>