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1"/>
    <p:sldMasterId id="2147483783" r:id="rId12"/>
  </p:sldMasterIdLst>
  <p:notesMasterIdLst>
    <p:notesMasterId r:id="rId24"/>
  </p:notesMasterIdLst>
  <p:handoutMasterIdLst>
    <p:handoutMasterId r:id="rId25"/>
  </p:handoutMasterIdLst>
  <p:sldIdLst>
    <p:sldId id="257" r:id="rId13"/>
    <p:sldId id="259" r:id="rId14"/>
    <p:sldId id="260" r:id="rId15"/>
    <p:sldId id="261" r:id="rId16"/>
    <p:sldId id="267" r:id="rId17"/>
    <p:sldId id="262" r:id="rId18"/>
    <p:sldId id="266" r:id="rId19"/>
    <p:sldId id="263" r:id="rId20"/>
    <p:sldId id="268" r:id="rId21"/>
    <p:sldId id="264" r:id="rId22"/>
    <p:sldId id="265" r:id="rId23"/>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6C157-DF1F-4A24-98C8-4870E664E0EE}" v="2" dt="2024-05-16T08:47:1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5231" autoAdjust="0"/>
  </p:normalViewPr>
  <p:slideViewPr>
    <p:cSldViewPr snapToGrid="0" showGuides="1">
      <p:cViewPr varScale="1">
        <p:scale>
          <a:sx n="83" d="100"/>
          <a:sy n="83" d="100"/>
        </p:scale>
        <p:origin x="1736" y="18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Classification Tree: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Control(Accuracy)</c:v>
                </c:pt>
              </c:strCache>
            </c:strRef>
          </c:tx>
          <c:spPr>
            <a:solidFill>
              <a:schemeClr val="bg1">
                <a:lumMod val="65000"/>
              </a:schemeClr>
            </a:solidFill>
            <a:ln>
              <a:noFill/>
            </a:ln>
            <a:effectLst/>
          </c:spPr>
          <c:invertIfNegative val="0"/>
          <c:cat>
            <c:numRef>
              <c:f>'NewResults_End)'!$A$4:$A$6</c:f>
              <c:numCache>
                <c:formatCode>0%</c:formatCode>
                <c:ptCount val="3"/>
                <c:pt idx="0">
                  <c:v>0.1</c:v>
                </c:pt>
                <c:pt idx="1">
                  <c:v>0.4</c:v>
                </c:pt>
                <c:pt idx="2">
                  <c:v>0.7</c:v>
                </c:pt>
              </c:numCache>
            </c:numRef>
          </c:cat>
          <c:val>
            <c:numRef>
              <c:f>'NewResults_End)'!$B$4:$B$6</c:f>
              <c:numCache>
                <c:formatCode>General</c:formatCode>
                <c:ptCount val="3"/>
                <c:pt idx="0">
                  <c:v>0.81113727095915655</c:v>
                </c:pt>
                <c:pt idx="1">
                  <c:v>0.81113727095915655</c:v>
                </c:pt>
                <c:pt idx="2">
                  <c:v>0.81113727095915655</c:v>
                </c:pt>
              </c:numCache>
            </c:numRef>
          </c:val>
          <c:extLst>
            <c:ext xmlns:c16="http://schemas.microsoft.com/office/drawing/2014/chart" uri="{C3380CC4-5D6E-409C-BE32-E72D297353CC}">
              <c16:uniqueId val="{00000000-F81B-B847-8544-95B2502BCB9E}"/>
            </c:ext>
          </c:extLst>
        </c:ser>
        <c:ser>
          <c:idx val="1"/>
          <c:order val="1"/>
          <c:tx>
            <c:strRef>
              <c:f>'NewResults_End)'!$C$3</c:f>
              <c:strCache>
                <c:ptCount val="1"/>
                <c:pt idx="0">
                  <c:v>Mean(Accuracy)</c:v>
                </c:pt>
              </c:strCache>
            </c:strRef>
          </c:tx>
          <c:spPr>
            <a:solidFill>
              <a:schemeClr val="accent2"/>
            </a:solidFill>
            <a:ln>
              <a:noFill/>
            </a:ln>
            <a:effectLst/>
          </c:spPr>
          <c:invertIfNegative val="0"/>
          <c:cat>
            <c:numRef>
              <c:f>'NewResults_End)'!$A$4:$A$6</c:f>
              <c:numCache>
                <c:formatCode>0%</c:formatCode>
                <c:ptCount val="3"/>
                <c:pt idx="0">
                  <c:v>0.1</c:v>
                </c:pt>
                <c:pt idx="1">
                  <c:v>0.4</c:v>
                </c:pt>
                <c:pt idx="2">
                  <c:v>0.7</c:v>
                </c:pt>
              </c:numCache>
            </c:numRef>
          </c:cat>
          <c:val>
            <c:numRef>
              <c:f>'NewResults_End)'!$C$4:$C$6</c:f>
              <c:numCache>
                <c:formatCode>General</c:formatCode>
                <c:ptCount val="3"/>
                <c:pt idx="0">
                  <c:v>0.8123656464325929</c:v>
                </c:pt>
                <c:pt idx="1">
                  <c:v>0.78104207185996521</c:v>
                </c:pt>
                <c:pt idx="2">
                  <c:v>0.76292353362677856</c:v>
                </c:pt>
              </c:numCache>
            </c:numRef>
          </c:val>
          <c:extLst>
            <c:ext xmlns:c16="http://schemas.microsoft.com/office/drawing/2014/chart" uri="{C3380CC4-5D6E-409C-BE32-E72D297353CC}">
              <c16:uniqueId val="{00000001-F81B-B847-8544-95B2502BCB9E}"/>
            </c:ext>
          </c:extLst>
        </c:ser>
        <c:ser>
          <c:idx val="2"/>
          <c:order val="2"/>
          <c:tx>
            <c:strRef>
              <c:f>'NewResults_End)'!$D$3</c:f>
              <c:strCache>
                <c:ptCount val="1"/>
                <c:pt idx="0">
                  <c:v>k-NN(Accuracy)</c:v>
                </c:pt>
              </c:strCache>
            </c:strRef>
          </c:tx>
          <c:spPr>
            <a:solidFill>
              <a:schemeClr val="accent1">
                <a:lumMod val="75000"/>
              </a:schemeClr>
            </a:solidFill>
            <a:ln>
              <a:noFill/>
            </a:ln>
            <a:effectLst/>
          </c:spPr>
          <c:invertIfNegative val="0"/>
          <c:cat>
            <c:numRef>
              <c:f>'NewResults_End)'!$A$4:$A$6</c:f>
              <c:numCache>
                <c:formatCode>0%</c:formatCode>
                <c:ptCount val="3"/>
                <c:pt idx="0">
                  <c:v>0.1</c:v>
                </c:pt>
                <c:pt idx="1">
                  <c:v>0.4</c:v>
                </c:pt>
                <c:pt idx="2">
                  <c:v>0.7</c:v>
                </c:pt>
              </c:numCache>
            </c:numRef>
          </c:cat>
          <c:val>
            <c:numRef>
              <c:f>'NewResults_End)'!$D$4:$D$6</c:f>
              <c:numCache>
                <c:formatCode>General</c:formatCode>
                <c:ptCount val="3"/>
                <c:pt idx="0">
                  <c:v>0.80663300000000004</c:v>
                </c:pt>
                <c:pt idx="1">
                  <c:v>0.56658799999999998</c:v>
                </c:pt>
                <c:pt idx="2">
                  <c:v>0.26164399999999999</c:v>
                </c:pt>
              </c:numCache>
            </c:numRef>
          </c:val>
          <c:extLst>
            <c:ext xmlns:c16="http://schemas.microsoft.com/office/drawing/2014/chart" uri="{C3380CC4-5D6E-409C-BE32-E72D297353CC}">
              <c16:uniqueId val="{00000002-F81B-B847-8544-95B2502BCB9E}"/>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Classification Tree: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Control(F1)</c:v>
                </c:pt>
              </c:strCache>
            </c:strRef>
          </c:tx>
          <c:spPr>
            <a:solidFill>
              <a:schemeClr val="bg1">
                <a:lumMod val="65000"/>
              </a:schemeClr>
            </a:solidFill>
            <a:ln>
              <a:noFill/>
            </a:ln>
            <a:effectLst/>
          </c:spPr>
          <c:invertIfNegative val="0"/>
          <c:cat>
            <c:numRef>
              <c:f>'NewResults_End)'!$A$4:$A$6</c:f>
              <c:numCache>
                <c:formatCode>0%</c:formatCode>
                <c:ptCount val="3"/>
                <c:pt idx="0">
                  <c:v>0.1</c:v>
                </c:pt>
                <c:pt idx="1">
                  <c:v>0.4</c:v>
                </c:pt>
                <c:pt idx="2">
                  <c:v>0.7</c:v>
                </c:pt>
              </c:numCache>
            </c:numRef>
          </c:cat>
          <c:val>
            <c:numRef>
              <c:f>'NewResults_End)'!$N$4:$N$6</c:f>
              <c:numCache>
                <c:formatCode>General</c:formatCode>
                <c:ptCount val="3"/>
                <c:pt idx="0">
                  <c:v>0.78879480622315157</c:v>
                </c:pt>
                <c:pt idx="1">
                  <c:v>0.78879480622315157</c:v>
                </c:pt>
                <c:pt idx="2">
                  <c:v>0.78879480622315157</c:v>
                </c:pt>
              </c:numCache>
            </c:numRef>
          </c:val>
          <c:extLst>
            <c:ext xmlns:c16="http://schemas.microsoft.com/office/drawing/2014/chart" uri="{C3380CC4-5D6E-409C-BE32-E72D297353CC}">
              <c16:uniqueId val="{00000000-0280-8E43-8D0D-010B05E2BCF7}"/>
            </c:ext>
          </c:extLst>
        </c:ser>
        <c:ser>
          <c:idx val="1"/>
          <c:order val="1"/>
          <c:tx>
            <c:strRef>
              <c:f>'NewResults_End)'!$O$3</c:f>
              <c:strCache>
                <c:ptCount val="1"/>
                <c:pt idx="0">
                  <c:v>Mean(F1)</c:v>
                </c:pt>
              </c:strCache>
            </c:strRef>
          </c:tx>
          <c:spPr>
            <a:solidFill>
              <a:schemeClr val="accent2"/>
            </a:solidFill>
            <a:ln>
              <a:noFill/>
            </a:ln>
            <a:effectLst/>
          </c:spPr>
          <c:invertIfNegative val="0"/>
          <c:cat>
            <c:numRef>
              <c:f>'NewResults_End)'!$A$4:$A$6</c:f>
              <c:numCache>
                <c:formatCode>0%</c:formatCode>
                <c:ptCount val="3"/>
                <c:pt idx="0">
                  <c:v>0.1</c:v>
                </c:pt>
                <c:pt idx="1">
                  <c:v>0.4</c:v>
                </c:pt>
                <c:pt idx="2">
                  <c:v>0.7</c:v>
                </c:pt>
              </c:numCache>
            </c:numRef>
          </c:cat>
          <c:val>
            <c:numRef>
              <c:f>'NewResults_End)'!$O$4:$O$6</c:f>
              <c:numCache>
                <c:formatCode>General</c:formatCode>
                <c:ptCount val="3"/>
                <c:pt idx="0">
                  <c:v>0.78560311502942748</c:v>
                </c:pt>
                <c:pt idx="1">
                  <c:v>0.71767430595285797</c:v>
                </c:pt>
                <c:pt idx="2">
                  <c:v>0.661535050357556</c:v>
                </c:pt>
              </c:numCache>
            </c:numRef>
          </c:val>
          <c:extLst>
            <c:ext xmlns:c16="http://schemas.microsoft.com/office/drawing/2014/chart" uri="{C3380CC4-5D6E-409C-BE32-E72D297353CC}">
              <c16:uniqueId val="{00000001-0280-8E43-8D0D-010B05E2BCF7}"/>
            </c:ext>
          </c:extLst>
        </c:ser>
        <c:ser>
          <c:idx val="2"/>
          <c:order val="2"/>
          <c:tx>
            <c:strRef>
              <c:f>'NewResults_End)'!$P$3</c:f>
              <c:strCache>
                <c:ptCount val="1"/>
                <c:pt idx="0">
                  <c:v>k-NN(F1)</c:v>
                </c:pt>
              </c:strCache>
            </c:strRef>
          </c:tx>
          <c:spPr>
            <a:solidFill>
              <a:schemeClr val="accent1">
                <a:lumMod val="75000"/>
              </a:schemeClr>
            </a:solidFill>
            <a:ln>
              <a:noFill/>
            </a:ln>
            <a:effectLst/>
          </c:spPr>
          <c:invertIfNegative val="0"/>
          <c:cat>
            <c:numRef>
              <c:f>'NewResults_End)'!$A$4:$A$6</c:f>
              <c:numCache>
                <c:formatCode>0%</c:formatCode>
                <c:ptCount val="3"/>
                <c:pt idx="0">
                  <c:v>0.1</c:v>
                </c:pt>
                <c:pt idx="1">
                  <c:v>0.4</c:v>
                </c:pt>
                <c:pt idx="2">
                  <c:v>0.7</c:v>
                </c:pt>
              </c:numCache>
            </c:numRef>
          </c:cat>
          <c:val>
            <c:numRef>
              <c:f>'NewResults_End)'!$P$4:$P$6</c:f>
              <c:numCache>
                <c:formatCode>General</c:formatCode>
                <c:ptCount val="3"/>
                <c:pt idx="0">
                  <c:v>0.79250100000000001</c:v>
                </c:pt>
                <c:pt idx="1">
                  <c:v>0.59484599999999999</c:v>
                </c:pt>
                <c:pt idx="2">
                  <c:v>0.14568900000000001</c:v>
                </c:pt>
              </c:numCache>
            </c:numRef>
          </c:val>
          <c:extLst>
            <c:ext xmlns:c16="http://schemas.microsoft.com/office/drawing/2014/chart" uri="{C3380CC4-5D6E-409C-BE32-E72D297353CC}">
              <c16:uniqueId val="{00000002-0280-8E43-8D0D-010B05E2BCF7}"/>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F1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Control(Accuracy)</c:v>
                </c:pt>
              </c:strCache>
            </c:strRef>
          </c:tx>
          <c:spPr>
            <a:solidFill>
              <a:schemeClr val="bg1">
                <a:lumMod val="6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'NewResults_End)'!$B$27:$B$29</c:f>
              <c:numCache>
                <c:formatCode>General</c:formatCode>
                <c:ptCount val="3"/>
                <c:pt idx="0">
                  <c:v>0.80745214453884695</c:v>
                </c:pt>
                <c:pt idx="1">
                  <c:v>0.80745214453884695</c:v>
                </c:pt>
                <c:pt idx="2">
                  <c:v>0.80745214453884695</c:v>
                </c:pt>
              </c:numCache>
            </c:numRef>
          </c:val>
          <c:extLst>
            <c:ext xmlns:c16="http://schemas.microsoft.com/office/drawing/2014/chart" uri="{C3380CC4-5D6E-409C-BE32-E72D297353CC}">
              <c16:uniqueId val="{00000000-0918-274F-B194-CE5307256D03}"/>
            </c:ext>
          </c:extLst>
        </c:ser>
        <c:ser>
          <c:idx val="1"/>
          <c:order val="1"/>
          <c:tx>
            <c:strRef>
              <c:f>'NewResults_End)'!$C$3</c:f>
              <c:strCache>
                <c:ptCount val="1"/>
                <c:pt idx="0">
                  <c:v>Mean(Accuracy)</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'NewResults_End)'!$C$27:$C$29</c:f>
              <c:numCache>
                <c:formatCode>General</c:formatCode>
                <c:ptCount val="3"/>
                <c:pt idx="0">
                  <c:v>0.78513665677141975</c:v>
                </c:pt>
                <c:pt idx="1">
                  <c:v>0.77459310062442421</c:v>
                </c:pt>
                <c:pt idx="2">
                  <c:v>0.74961613266455118</c:v>
                </c:pt>
              </c:numCache>
            </c:numRef>
          </c:val>
          <c:extLst>
            <c:ext xmlns:c16="http://schemas.microsoft.com/office/drawing/2014/chart" uri="{C3380CC4-5D6E-409C-BE32-E72D297353CC}">
              <c16:uniqueId val="{00000001-0918-274F-B194-CE5307256D03}"/>
            </c:ext>
          </c:extLst>
        </c:ser>
        <c:ser>
          <c:idx val="2"/>
          <c:order val="2"/>
          <c:tx>
            <c:strRef>
              <c:f>'NewResults_End)'!$D$3</c:f>
              <c:strCache>
                <c:ptCount val="1"/>
                <c:pt idx="0">
                  <c:v>k-NN(Accuracy)</c:v>
                </c:pt>
              </c:strCache>
            </c:strRef>
          </c:tx>
          <c:spPr>
            <a:solidFill>
              <a:schemeClr val="accent1">
                <a:lumMod val="7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'NewResults_End)'!$D$27:$D$29</c:f>
              <c:numCache>
                <c:formatCode>General</c:formatCode>
                <c:ptCount val="3"/>
                <c:pt idx="0">
                  <c:v>0.78431799999999996</c:v>
                </c:pt>
                <c:pt idx="1">
                  <c:v>0.61203799999999997</c:v>
                </c:pt>
                <c:pt idx="2">
                  <c:v>0.31958199999999998</c:v>
                </c:pt>
              </c:numCache>
            </c:numRef>
          </c:val>
          <c:extLst>
            <c:ext xmlns:c16="http://schemas.microsoft.com/office/drawing/2014/chart" uri="{C3380CC4-5D6E-409C-BE32-E72D297353CC}">
              <c16:uniqueId val="{00000002-0918-274F-B194-CE5307256D03}"/>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Control(F1)</c:v>
                </c:pt>
              </c:strCache>
            </c:strRef>
          </c:tx>
          <c:spPr>
            <a:solidFill>
              <a:schemeClr val="bg1">
                <a:lumMod val="6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'NewResults_End)'!$N$27:$N$29</c:f>
              <c:numCache>
                <c:formatCode>General</c:formatCode>
                <c:ptCount val="3"/>
                <c:pt idx="0">
                  <c:v>0.80039686949754418</c:v>
                </c:pt>
                <c:pt idx="1">
                  <c:v>0.80039686949754418</c:v>
                </c:pt>
                <c:pt idx="2">
                  <c:v>0.80039686949754418</c:v>
                </c:pt>
              </c:numCache>
            </c:numRef>
          </c:val>
          <c:extLst>
            <c:ext xmlns:c16="http://schemas.microsoft.com/office/drawing/2014/chart" uri="{C3380CC4-5D6E-409C-BE32-E72D297353CC}">
              <c16:uniqueId val="{00000000-5FB9-E64C-91E1-678DEDBBA450}"/>
            </c:ext>
          </c:extLst>
        </c:ser>
        <c:ser>
          <c:idx val="1"/>
          <c:order val="1"/>
          <c:tx>
            <c:strRef>
              <c:f>'NewResults_End)'!$O$3</c:f>
              <c:strCache>
                <c:ptCount val="1"/>
                <c:pt idx="0">
                  <c:v>Mean(F1)</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'NewResults_End)'!$O$27:$O$29</c:f>
              <c:numCache>
                <c:formatCode>General</c:formatCode>
                <c:ptCount val="3"/>
                <c:pt idx="0">
                  <c:v>0.77208995728365548</c:v>
                </c:pt>
                <c:pt idx="1">
                  <c:v>0.74705270822564263</c:v>
                </c:pt>
                <c:pt idx="2">
                  <c:v>0.71571575033308343</c:v>
                </c:pt>
              </c:numCache>
            </c:numRef>
          </c:val>
          <c:extLst>
            <c:ext xmlns:c16="http://schemas.microsoft.com/office/drawing/2014/chart" uri="{C3380CC4-5D6E-409C-BE32-E72D297353CC}">
              <c16:uniqueId val="{00000001-5FB9-E64C-91E1-678DEDBBA450}"/>
            </c:ext>
          </c:extLst>
        </c:ser>
        <c:ser>
          <c:idx val="2"/>
          <c:order val="2"/>
          <c:tx>
            <c:strRef>
              <c:f>'NewResults_End)'!$P$3</c:f>
              <c:strCache>
                <c:ptCount val="1"/>
                <c:pt idx="0">
                  <c:v>k-NN(F1)</c:v>
                </c:pt>
              </c:strCache>
            </c:strRef>
          </c:tx>
          <c:spPr>
            <a:solidFill>
              <a:schemeClr val="accent1">
                <a:lumMod val="7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'NewResults_End)'!$P$27:$P$29</c:f>
              <c:numCache>
                <c:formatCode>General</c:formatCode>
                <c:ptCount val="3"/>
                <c:pt idx="0">
                  <c:v>0.78365399999999996</c:v>
                </c:pt>
                <c:pt idx="1">
                  <c:v>0.64047299999999996</c:v>
                </c:pt>
                <c:pt idx="2">
                  <c:v>0.26821</c:v>
                </c:pt>
              </c:numCache>
            </c:numRef>
          </c:val>
          <c:extLst>
            <c:ext xmlns:c16="http://schemas.microsoft.com/office/drawing/2014/chart" uri="{C3380CC4-5D6E-409C-BE32-E72D297353CC}">
              <c16:uniqueId val="{00000002-5FB9-E64C-91E1-678DEDBBA450}"/>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F1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18/05/2024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18/05/2024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402391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Thanks </a:t>
            </a:r>
            <a:r>
              <a:rPr lang="en-ZA" b="0" i="0" dirty="0" err="1">
                <a:solidFill>
                  <a:srgbClr val="0D0D0D"/>
                </a:solidFill>
                <a:effectLst/>
                <a:latin typeface="Söhne"/>
              </a:rPr>
              <a:t>Difedile</a:t>
            </a:r>
            <a:r>
              <a:rPr lang="en-ZA" b="0" i="0" dirty="0">
                <a:solidFill>
                  <a:srgbClr val="0D0D0D"/>
                </a:solidFill>
                <a:effectLst/>
                <a:latin typeface="Söhne"/>
              </a:rPr>
              <a:t>, as she just mentioned, we chose two models and used their performance as a metric to determine how effective the imputation was. </a:t>
            </a:r>
          </a:p>
          <a:p>
            <a:endParaRPr lang="en-ZA" b="0" i="0" dirty="0">
              <a:solidFill>
                <a:srgbClr val="0D0D0D"/>
              </a:solidFill>
              <a:effectLst/>
              <a:latin typeface="Söhne"/>
            </a:endParaRPr>
          </a:p>
          <a:p>
            <a:r>
              <a:rPr lang="en-ZA" dirty="0"/>
              <a:t>We chose the same two models as in task A. This enabled us to also compare the imputation of numeric values to that of categorical.</a:t>
            </a:r>
          </a:p>
          <a:p>
            <a:endParaRPr lang="en-ZA" dirty="0"/>
          </a:p>
          <a:p>
            <a:r>
              <a:rPr lang="en-ZA" dirty="0"/>
              <a:t>The choice of the two models were to have one that is robust to missing values ( the classification tree) and one that is sensitive to missing values (the k-NN)</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2656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Looking at the performance of the classification tree. When one compares the the performance of the model trained mean imputed (the orange bars) and the </a:t>
            </a:r>
            <a:r>
              <a:rPr lang="en-GB" dirty="0" err="1"/>
              <a:t>knn</a:t>
            </a:r>
            <a:r>
              <a:rPr lang="en-GB" dirty="0"/>
              <a:t>-imputed (blue bars) datasets, to that of the control(original dataset, in grey), one can see that at a low proportion of imputed values, both mean imputed and </a:t>
            </a:r>
            <a:r>
              <a:rPr lang="en-GB" dirty="0" err="1"/>
              <a:t>knn</a:t>
            </a:r>
            <a:r>
              <a:rPr lang="en-GB" dirty="0"/>
              <a:t> imputed performed quite well. At larger proportions, the performance of the models trained with </a:t>
            </a:r>
            <a:r>
              <a:rPr lang="en-GB" dirty="0" err="1"/>
              <a:t>knn</a:t>
            </a:r>
            <a:r>
              <a:rPr lang="en-GB" dirty="0"/>
              <a:t>-imputed values decreased rapidly, where the mean imputation remained surprisingly constant.</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to the k-Nearest Neighbour model. Here we can observe almost the exact same pattern as in the classification tree. Again both imputation methods performed better at low levels of imputed data, with the mean only slightly decreasing as the imputation proportion increases, with the models’ performance that were trained with the k-</a:t>
            </a:r>
            <a:r>
              <a:rPr lang="en-GB" dirty="0" err="1"/>
              <a:t>nn</a:t>
            </a:r>
            <a:r>
              <a:rPr lang="en-GB" dirty="0"/>
              <a:t> imputed datasets decreasing rapidly as the proportion of imputed values increase.</a:t>
            </a:r>
          </a:p>
          <a:p>
            <a:endParaRPr lang="en-GB" dirty="0"/>
          </a:p>
          <a:p>
            <a:r>
              <a:rPr lang="en-GB" dirty="0"/>
              <a:t>Again, it is in contrast to what we found in literature</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01013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similar study was done by Suh and Song, also utilising the same dataset. </a:t>
            </a:r>
          </a:p>
          <a:p>
            <a:endParaRPr lang="en-GB" dirty="0"/>
          </a:p>
          <a:p>
            <a:r>
              <a:rPr lang="en-GB" dirty="0"/>
              <a:t>Their study was significantly </a:t>
            </a:r>
            <a:r>
              <a:rPr lang="en-GB"/>
              <a:t>more complicated</a:t>
            </a:r>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277608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5/18/24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jpg"/><Relationship Id="rId1" Type="http://schemas.openxmlformats.org/officeDocument/2006/relationships/slideLayout" Target="../slideLayouts/slideLayout40.xml"/><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4.xml"/><Relationship Id="rId16" Type="http://schemas.openxmlformats.org/officeDocument/2006/relationships/image" Target="../media/image30.png"/><Relationship Id="rId1" Type="http://schemas.openxmlformats.org/officeDocument/2006/relationships/customXml" Target="../../customXml/item7.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1.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0.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customXml" Target="../../customXml/item1.xml"/><Relationship Id="rId1" Type="http://schemas.openxmlformats.org/officeDocument/2006/relationships/customXml" Target="../../customXml/item6.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slideLayout" Target="../slideLayouts/slideLayout41.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10.xml"/><Relationship Id="rId1" Type="http://schemas.openxmlformats.org/officeDocument/2006/relationships/customXml" Target="../../customXml/item9.xml"/><Relationship Id="rId5" Type="http://schemas.openxmlformats.org/officeDocument/2006/relationships/notesSlide" Target="../notesSlides/notesSlide5.xml"/><Relationship Id="rId4"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0.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18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612155"/>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5.Conclusion   </a:t>
            </a:r>
          </a:p>
        </p:txBody>
      </p:sp>
    </p:spTree>
    <p:extLst>
      <p:ext uri="{BB962C8B-B14F-4D97-AF65-F5344CB8AC3E}">
        <p14:creationId xmlns:p14="http://schemas.microsoft.com/office/powerpoint/2010/main" val="370431153"/>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GB"/>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3212" y="1307805"/>
            <a:ext cx="4285566"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19433" y="4623012"/>
            <a:ext cx="183622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Decision Tree</a:t>
            </a:r>
          </a:p>
        </p:txBody>
      </p:sp>
      <p:sp>
        <p:nvSpPr>
          <p:cNvPr id="50" name="TextBox 49">
            <a:extLst>
              <a:ext uri="{FF2B5EF4-FFF2-40B4-BE49-F238E27FC236}">
                <a16:creationId xmlns:a16="http://schemas.microsoft.com/office/drawing/2014/main" id="{7F2166D6-BE49-4602-A105-0E0E261C1403}"/>
              </a:ext>
            </a:extLst>
          </p:cNvPr>
          <p:cNvSpPr txBox="1"/>
          <p:nvPr/>
        </p:nvSpPr>
        <p:spPr>
          <a:xfrm>
            <a:off x="5452542" y="4639864"/>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797798" y="4601964"/>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0829" y="3413759"/>
            <a:ext cx="803887"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58981" y="329469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6030" y="3294691"/>
            <a:ext cx="878680" cy="809513"/>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454342" y="1330436"/>
            <a:ext cx="5720080" cy="4885376"/>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GB" sz="1100" kern="100" dirty="0">
                <a:effectLst/>
                <a:latin typeface="Arial" panose="020B0604020202020204" pitchFamily="34" charset="0"/>
                <a:ea typeface="Aptos" panose="020B0004020202020204" pitchFamily="34" charset="0"/>
                <a:cs typeface="Times New Roman" panose="02020603050405020304" pitchFamily="18" charset="0"/>
              </a:rPr>
              <a:t>Missing values are a common occurrence in datasets. It's not unusual to encounter datasets where a significant portion, sometimes up to half, of the entries are missing. Such datasets pose challenges for data analysis methods that require complete data. To address this issue, imputation methods are often employed to fill in the missing values. This paper delves into the influence of various imputation methods on classifier performance when applied to imputed data. Specifically, it investigates the effects of mean imputation and K-nearest neighbour classifier imputation. The evaluation employs two widely used classifiers, K-nearest-neighbour, and decision tree classifiers, to gauge the effectiveness of these imputation techniques.</a:t>
            </a:r>
          </a:p>
          <a:p>
            <a:pPr marL="252095" algn="just">
              <a:lnSpc>
                <a:spcPct val="150000"/>
              </a:lnSpc>
            </a:pPr>
            <a:r>
              <a:rPr lang="en-GB" sz="1100" b="1" kern="100" dirty="0">
                <a:latin typeface="Arial" panose="020B0604020202020204" pitchFamily="34" charset="0"/>
                <a:ea typeface="Aptos" panose="020B0004020202020204" pitchFamily="34" charset="0"/>
                <a:cs typeface="Times New Roman" panose="02020603050405020304" pitchFamily="18" charset="0"/>
              </a:rPr>
              <a:t>Objectives</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A: </a:t>
            </a:r>
            <a:r>
              <a:rPr lang="en-ZA" sz="1100" kern="100" dirty="0">
                <a:latin typeface="Arial" panose="020B0604020202020204" pitchFamily="34" charset="0"/>
                <a:ea typeface="Aptos" panose="020B0004020202020204" pitchFamily="34" charset="0"/>
                <a:cs typeface="Times New Roman" panose="02020603050405020304" pitchFamily="18" charset="0"/>
              </a:rPr>
              <a:t>The objective is to evaluate the effectiveness of a baseline imputation compared to Naïve Bayes imputation on classification model performance. Additionally, the study explores the influence of the proportion of missing values on the effectiveness of the imputation method.</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B: </a:t>
            </a:r>
            <a:r>
              <a:rPr lang="en-ZA" sz="1100" kern="100" dirty="0">
                <a:latin typeface="Arial" panose="020B0604020202020204" pitchFamily="34" charset="0"/>
                <a:ea typeface="Aptos" panose="020B0004020202020204" pitchFamily="34" charset="0"/>
                <a:cs typeface="Times New Roman" panose="02020603050405020304" pitchFamily="18" charset="0"/>
              </a:rPr>
              <a:t>Building upon Task A, this objective involves using the K Nearest Neighbours classifier to address missing numerical values. Furthermore, this approach's effectiveness will be compared against a baseline numerical value imputation method using two distinct machine learning models.</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2.Methodology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127241" y="1715007"/>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7079740" y="2238246"/>
            <a:ext cx="846839" cy="124816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121776" y="4558916"/>
            <a:ext cx="773686" cy="1259082"/>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138160" y="4851400"/>
            <a:ext cx="313868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963684" y="1715007"/>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71">
            <a:extLst>
              <a:ext uri="{FF2B5EF4-FFF2-40B4-BE49-F238E27FC236}">
                <a16:creationId xmlns:a16="http://schemas.microsoft.com/office/drawing/2014/main" id="{A12D5440-F5D9-750C-C294-0220C8A05500}"/>
              </a:ext>
            </a:extLst>
          </p:cNvPr>
          <p:cNvSpPr/>
          <p:nvPr/>
        </p:nvSpPr>
        <p:spPr>
          <a:xfrm>
            <a:off x="963683" y="4851400"/>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4265421" y="2238245"/>
            <a:ext cx="846839" cy="124816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301997" y="4564375"/>
            <a:ext cx="773686" cy="124816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8660" y="2228626"/>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27242" y="2143442"/>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76450" y="5243411"/>
            <a:ext cx="640048" cy="618910"/>
          </a:xfrm>
          <a:prstGeom prst="rect">
            <a:avLst/>
          </a:prstGeom>
        </p:spPr>
      </p:pic>
      <p:sp>
        <p:nvSpPr>
          <p:cNvPr id="122" name="TextBox 121">
            <a:extLst>
              <a:ext uri="{FF2B5EF4-FFF2-40B4-BE49-F238E27FC236}">
                <a16:creationId xmlns:a16="http://schemas.microsoft.com/office/drawing/2014/main" id="{B6C11191-F72E-E07E-0F7D-C75098843691}"/>
              </a:ext>
            </a:extLst>
          </p:cNvPr>
          <p:cNvSpPr txBox="1"/>
          <p:nvPr/>
        </p:nvSpPr>
        <p:spPr>
          <a:xfrm>
            <a:off x="8816498" y="4933955"/>
            <a:ext cx="2349342"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pPr algn="just"/>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and F1-score, will be evaluated and compared.</a:t>
            </a:r>
          </a:p>
        </p:txBody>
      </p:sp>
      <p:sp>
        <p:nvSpPr>
          <p:cNvPr id="126" name="TextBox 125">
            <a:extLst>
              <a:ext uri="{FF2B5EF4-FFF2-40B4-BE49-F238E27FC236}">
                <a16:creationId xmlns:a16="http://schemas.microsoft.com/office/drawing/2014/main" id="{854B62FB-2998-DF44-F258-ED8C1F554C09}"/>
              </a:ext>
            </a:extLst>
          </p:cNvPr>
          <p:cNvSpPr txBox="1"/>
          <p:nvPr/>
        </p:nvSpPr>
        <p:spPr>
          <a:xfrm>
            <a:off x="8769595" y="1728452"/>
            <a:ext cx="2540835" cy="1446550"/>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Inducing Missing Values </a:t>
            </a:r>
          </a:p>
          <a:p>
            <a:pPr algn="just"/>
            <a:r>
              <a:rPr lang="en-ZA" sz="1100" dirty="0">
                <a:latin typeface="Arial" panose="020B0604020202020204" pitchFamily="34" charset="0"/>
                <a:cs typeface="Arial" panose="020B0604020202020204" pitchFamily="34" charset="0"/>
              </a:rPr>
              <a:t>Missing data were randomly introduced into each of the datasets using the Missing Completely at Random (MCAR) mechanism. The missing values were added to all attributes across all datasets at three different rates: 10%, 40%, and 70%.</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567771" y="1800270"/>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Selecting Dataset</a:t>
            </a:r>
          </a:p>
          <a:p>
            <a:pPr algn="just"/>
            <a:r>
              <a:rPr lang="en-ZA" sz="1100" dirty="0">
                <a:latin typeface="Arial" panose="020B0604020202020204" pitchFamily="34" charset="0"/>
                <a:cs typeface="Arial" panose="020B0604020202020204" pitchFamily="34" charset="0"/>
              </a:rPr>
              <a:t>A dataset with documented research on handling missing feature values was selected. The Adult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567771" y="5092880"/>
            <a:ext cx="2172622" cy="769441"/>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Imputation Approach</a:t>
            </a:r>
          </a:p>
          <a:p>
            <a:r>
              <a:rPr lang="en-ZA" sz="1100" dirty="0">
                <a:latin typeface="Arial" panose="020B0604020202020204" pitchFamily="34" charset="0"/>
                <a:cs typeface="Arial" panose="020B0604020202020204" pitchFamily="34" charset="0"/>
              </a:rPr>
              <a:t>The K-NN and mean imputation technique were used to address this issue, of  missing values. </a:t>
            </a:r>
          </a:p>
        </p:txBody>
      </p:sp>
      <p:pic>
        <p:nvPicPr>
          <p:cNvPr id="137" name="Graphic 136" descr="Scatterplot outline">
            <a:extLst>
              <a:ext uri="{FF2B5EF4-FFF2-40B4-BE49-F238E27FC236}">
                <a16:creationId xmlns:a16="http://schemas.microsoft.com/office/drawing/2014/main" id="{A2E36B9B-AE42-B20D-F937-0927F83B42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5553" y="5395791"/>
            <a:ext cx="632218"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3.Modelling </a:t>
            </a:r>
            <a:endParaRPr lang="en-GB" dirty="0">
              <a:solidFill>
                <a:schemeClr val="bg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5D73F8EF-A916-AAFA-2305-25E327FF2484}"/>
              </a:ext>
            </a:extLst>
          </p:cNvPr>
          <p:cNvCxnSpPr/>
          <p:nvPr/>
        </p:nvCxnSpPr>
        <p:spPr>
          <a:xfrm>
            <a:off x="6096000" y="1379349"/>
            <a:ext cx="0" cy="4835471"/>
          </a:xfrm>
          <a:prstGeom prst="line">
            <a:avLst/>
          </a:prstGeom>
        </p:spPr>
        <p:style>
          <a:lnRef idx="1">
            <a:schemeClr val="accent1"/>
          </a:lnRef>
          <a:fillRef idx="0">
            <a:schemeClr val="accent1"/>
          </a:fillRef>
          <a:effectRef idx="0">
            <a:schemeClr val="accent1"/>
          </a:effectRef>
          <a:fontRef idx="minor">
            <a:schemeClr val="tx1"/>
          </a:fontRef>
        </p:style>
      </p:cxnSp>
    </p:spTree>
    <p:custDataLst>
      <p:custData r:id="rId1"/>
      <p:custData r:id="rId2"/>
      <p:tags r:id="rId3"/>
    </p:custDataLst>
    <p:extLst>
      <p:ext uri="{BB962C8B-B14F-4D97-AF65-F5344CB8AC3E}">
        <p14:creationId xmlns:p14="http://schemas.microsoft.com/office/powerpoint/2010/main" val="1515815023"/>
      </p:ext>
    </p:extLst>
  </p:cSld>
  <p:clrMapOvr>
    <a:masterClrMapping/>
  </p:clrMapOvr>
  <p:transition spd="slow" advTm="15009">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3.Results: Classification tree</a:t>
            </a:r>
          </a:p>
        </p:txBody>
      </p:sp>
      <p:graphicFrame>
        <p:nvGraphicFramePr>
          <p:cNvPr id="2" name="Chart 1">
            <a:extLst>
              <a:ext uri="{FF2B5EF4-FFF2-40B4-BE49-F238E27FC236}">
                <a16:creationId xmlns:a16="http://schemas.microsoft.com/office/drawing/2014/main" id="{E81883F6-B3EB-2845-A236-78342BABAB3E}"/>
              </a:ext>
            </a:extLst>
          </p:cNvPr>
          <p:cNvGraphicFramePr>
            <a:graphicFrameLocks/>
          </p:cNvGraphicFramePr>
          <p:nvPr>
            <p:extLst>
              <p:ext uri="{D42A27DB-BD31-4B8C-83A1-F6EECF244321}">
                <p14:modId xmlns:p14="http://schemas.microsoft.com/office/powerpoint/2010/main" val="3374831031"/>
              </p:ext>
            </p:extLst>
          </p:nvPr>
        </p:nvGraphicFramePr>
        <p:xfrm>
          <a:off x="201084" y="2486449"/>
          <a:ext cx="5803561" cy="3278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2432217C-BBC5-494C-A302-4462FB032F16}"/>
              </a:ext>
            </a:extLst>
          </p:cNvPr>
          <p:cNvGraphicFramePr>
            <a:graphicFrameLocks/>
          </p:cNvGraphicFramePr>
          <p:nvPr>
            <p:extLst>
              <p:ext uri="{D42A27DB-BD31-4B8C-83A1-F6EECF244321}">
                <p14:modId xmlns:p14="http://schemas.microsoft.com/office/powerpoint/2010/main" val="690344701"/>
              </p:ext>
            </p:extLst>
          </p:nvPr>
        </p:nvGraphicFramePr>
        <p:xfrm>
          <a:off x="6096001" y="2486449"/>
          <a:ext cx="5803562" cy="32789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3.Results: k-Nearest Neighbours</a:t>
            </a:r>
          </a:p>
        </p:txBody>
      </p:sp>
      <p:graphicFrame>
        <p:nvGraphicFramePr>
          <p:cNvPr id="4" name="Chart 3">
            <a:extLst>
              <a:ext uri="{FF2B5EF4-FFF2-40B4-BE49-F238E27FC236}">
                <a16:creationId xmlns:a16="http://schemas.microsoft.com/office/drawing/2014/main" id="{44B21085-D9AB-944D-8F3B-444797770AAE}"/>
              </a:ext>
            </a:extLst>
          </p:cNvPr>
          <p:cNvGraphicFramePr>
            <a:graphicFrameLocks/>
          </p:cNvGraphicFramePr>
          <p:nvPr>
            <p:extLst>
              <p:ext uri="{D42A27DB-BD31-4B8C-83A1-F6EECF244321}">
                <p14:modId xmlns:p14="http://schemas.microsoft.com/office/powerpoint/2010/main" val="4200240808"/>
              </p:ext>
            </p:extLst>
          </p:nvPr>
        </p:nvGraphicFramePr>
        <p:xfrm>
          <a:off x="228601" y="2346367"/>
          <a:ext cx="5717468" cy="3010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A721C31-4FA1-CB44-AA21-81B2CDDA8B33}"/>
              </a:ext>
            </a:extLst>
          </p:cNvPr>
          <p:cNvGraphicFramePr>
            <a:graphicFrameLocks/>
          </p:cNvGraphicFramePr>
          <p:nvPr>
            <p:extLst>
              <p:ext uri="{D42A27DB-BD31-4B8C-83A1-F6EECF244321}">
                <p14:modId xmlns:p14="http://schemas.microsoft.com/office/powerpoint/2010/main" val="822214913"/>
              </p:ext>
            </p:extLst>
          </p:nvPr>
        </p:nvGraphicFramePr>
        <p:xfrm>
          <a:off x="6455216" y="2274421"/>
          <a:ext cx="5444348" cy="30664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1897316"/>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Discussion</a:t>
            </a:r>
          </a:p>
        </p:txBody>
      </p:sp>
      <p:pic>
        <p:nvPicPr>
          <p:cNvPr id="2" name="Picture 1">
            <a:extLst>
              <a:ext uri="{FF2B5EF4-FFF2-40B4-BE49-F238E27FC236}">
                <a16:creationId xmlns:a16="http://schemas.microsoft.com/office/drawing/2014/main" id="{B728099A-A304-3C86-A75F-8434E666A0EE}"/>
              </a:ext>
            </a:extLst>
          </p:cNvPr>
          <p:cNvPicPr>
            <a:picLocks noChangeAspect="1"/>
          </p:cNvPicPr>
          <p:nvPr/>
        </p:nvPicPr>
        <p:blipFill>
          <a:blip r:embed="rId3"/>
          <a:stretch>
            <a:fillRect/>
          </a:stretch>
        </p:blipFill>
        <p:spPr>
          <a:xfrm>
            <a:off x="2324213" y="2013027"/>
            <a:ext cx="7543574" cy="2831945"/>
          </a:xfrm>
          <a:prstGeom prst="rect">
            <a:avLst/>
          </a:prstGeom>
        </p:spPr>
      </p:pic>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Decision Tree  </a:t>
            </a:r>
          </a:p>
        </p:txBody>
      </p:sp>
    </p:spTree>
    <p:extLst>
      <p:ext uri="{BB962C8B-B14F-4D97-AF65-F5344CB8AC3E}">
        <p14:creationId xmlns:p14="http://schemas.microsoft.com/office/powerpoint/2010/main" val="1286936118"/>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3.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FormConfiguration><![CDATA[{"formFields":[],"formDataEntries":[]}]]></TemplafyFormConfiguration>
</file>

<file path=customXml/item4.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8428994669606512","enableDocumentContentUpdater":false,"version":"2.0"}]]></TemplafySlideTemplateConfiguration>
</file>

<file path=customXml/item6.xml><?xml version="1.0" encoding="utf-8"?>
<TemplafySlideTemplateConfiguration><![CDATA[{"slideVersion":1,"isValidatorEnabled":false,"isLocked":false,"elementsMetadata":[],"slideId":"638048769900279182","enableDocumentContentUpdater":false,"version":"2.0"}]]></TemplafySlideTemplateConfiguration>
</file>

<file path=customXml/item7.xml><?xml version="1.0" encoding="utf-8"?>
<TemplafySlideTemplateConfiguration><![CDATA[{"slideVersion":1,"isValidatorEnabled":false,"isLocked":false,"elementsMetadata":[],"slideId":"638048769900279182","enableDocumentContentUpdater":false,"version":"2.0"}]]></TemplafySlideTemplateConfiguration>
</file>

<file path=customXml/item8.xml><?xml version="1.0" encoding="utf-8"?>
<TemplafyTemplateConfiguration><![CDATA[{"elementsMetadata":[],"transformationConfigurations":[],"templateName":"Template 2024","templateDescription":"","enableDocumentContentUpdater":false,"version":"2.0"}]]></TemplafyTemplateConfiguration>
</file>

<file path=customXml/item9.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B779C644-68B7-4164-9D25-5094A90807DA}">
  <ds:schemaRefs/>
</ds:datastoreItem>
</file>

<file path=customXml/itemProps10.xml><?xml version="1.0" encoding="utf-8"?>
<ds:datastoreItem xmlns:ds="http://schemas.openxmlformats.org/officeDocument/2006/customXml" ds:itemID="{9EA5E500-22E7-0240-AED0-BA929FFA66E7}">
  <ds:schemaRefs/>
</ds:datastoreItem>
</file>

<file path=customXml/itemProps2.xml><?xml version="1.0" encoding="utf-8"?>
<ds:datastoreItem xmlns:ds="http://schemas.openxmlformats.org/officeDocument/2006/customXml" ds:itemID="{1D370528-3DED-4573-B24C-82CF1DA0B6B3}">
  <ds:schemaRefs/>
</ds:datastoreItem>
</file>

<file path=customXml/itemProps3.xml><?xml version="1.0" encoding="utf-8"?>
<ds:datastoreItem xmlns:ds="http://schemas.openxmlformats.org/officeDocument/2006/customXml" ds:itemID="{9A03A13C-D5E3-49F8-B37D-AFA024345652}">
  <ds:schemaRefs/>
</ds:datastoreItem>
</file>

<file path=customXml/itemProps4.xml><?xml version="1.0" encoding="utf-8"?>
<ds:datastoreItem xmlns:ds="http://schemas.openxmlformats.org/officeDocument/2006/customXml" ds:itemID="{318FE172-2E4A-41F3-98F3-1CD8CCD9375A}">
  <ds:schemaRefs/>
</ds:datastoreItem>
</file>

<file path=customXml/itemProps5.xml><?xml version="1.0" encoding="utf-8"?>
<ds:datastoreItem xmlns:ds="http://schemas.openxmlformats.org/officeDocument/2006/customXml" ds:itemID="{6A7796AB-1CB0-45AD-997B-095D659943B5}">
  <ds:schemaRefs/>
</ds:datastoreItem>
</file>

<file path=customXml/itemProps6.xml><?xml version="1.0" encoding="utf-8"?>
<ds:datastoreItem xmlns:ds="http://schemas.openxmlformats.org/officeDocument/2006/customXml" ds:itemID="{4427119E-0EC6-45F3-B5C4-5D645139FD8A}">
  <ds:schemaRefs/>
</ds:datastoreItem>
</file>

<file path=customXml/itemProps7.xml><?xml version="1.0" encoding="utf-8"?>
<ds:datastoreItem xmlns:ds="http://schemas.openxmlformats.org/officeDocument/2006/customXml" ds:itemID="{31A6E273-308C-4E61-93A6-3725B57DDBD2}">
  <ds:schemaRefs/>
</ds:datastoreItem>
</file>

<file path=customXml/itemProps8.xml><?xml version="1.0" encoding="utf-8"?>
<ds:datastoreItem xmlns:ds="http://schemas.openxmlformats.org/officeDocument/2006/customXml" ds:itemID="{43877E11-121F-45E2-A0FE-16DFA988BBD5}">
  <ds:schemaRefs/>
</ds:datastoreItem>
</file>

<file path=customXml/itemProps9.xml><?xml version="1.0" encoding="utf-8"?>
<ds:datastoreItem xmlns:ds="http://schemas.openxmlformats.org/officeDocument/2006/customXml" ds:itemID="{36E87CD8-B51B-F349-93FC-1B216583BF7D}">
  <ds:schemaRefs/>
</ds:datastoreItem>
</file>

<file path=docProps/app.xml><?xml version="1.0" encoding="utf-8"?>
<Properties xmlns="http://schemas.openxmlformats.org/officeDocument/2006/extended-properties" xmlns:vt="http://schemas.openxmlformats.org/officeDocument/2006/docPropsVTypes">
  <Template/>
  <TotalTime>0</TotalTime>
  <Words>1067</Words>
  <Application>Microsoft Macintosh PowerPoint</Application>
  <PresentationFormat>Widescreen</PresentationFormat>
  <Paragraphs>84</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Century Gothic</vt:lpstr>
      <vt:lpstr>Garamond</vt:lpstr>
      <vt:lpstr>Söhne</vt:lpstr>
      <vt:lpstr>DSV Template</vt:lpstr>
      <vt:lpstr>Savon</vt:lpstr>
      <vt:lpstr>Data Science Assignment 3</vt:lpstr>
      <vt:lpstr>Content</vt:lpstr>
      <vt:lpstr>1. Introduction </vt:lpstr>
      <vt:lpstr>2.Methodology </vt:lpstr>
      <vt:lpstr>3.Modelling </vt:lpstr>
      <vt:lpstr>3.Results: Classification tree</vt:lpstr>
      <vt:lpstr>3.Results: k-Nearest Neighbours</vt:lpstr>
      <vt:lpstr>4. Discussion</vt:lpstr>
      <vt:lpstr>4. Decision Tree  </vt:lpstr>
      <vt:lpstr>5.Conclusion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2024-05-18T19:38:18Z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