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1"/>
    <p:sldMasterId id="2147483783" r:id="rId12"/>
  </p:sldMasterIdLst>
  <p:notesMasterIdLst>
    <p:notesMasterId r:id="rId23"/>
  </p:notesMasterIdLst>
  <p:handoutMasterIdLst>
    <p:handoutMasterId r:id="rId24"/>
  </p:handoutMasterIdLst>
  <p:sldIdLst>
    <p:sldId id="257" r:id="rId13"/>
    <p:sldId id="259" r:id="rId14"/>
    <p:sldId id="260" r:id="rId15"/>
    <p:sldId id="261" r:id="rId16"/>
    <p:sldId id="262" r:id="rId17"/>
    <p:sldId id="266" r:id="rId18"/>
    <p:sldId id="263" r:id="rId19"/>
    <p:sldId id="268" r:id="rId20"/>
    <p:sldId id="264" r:id="rId21"/>
    <p:sldId id="265" r:id="rId22"/>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75231" autoAdjust="0"/>
  </p:normalViewPr>
  <p:slideViewPr>
    <p:cSldViewPr snapToGrid="0" showGuides="1">
      <p:cViewPr varScale="1">
        <p:scale>
          <a:sx n="83" d="100"/>
          <a:sy n="83" d="100"/>
        </p:scale>
        <p:origin x="1736" y="184"/>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customXml" Target="../customXml/item7.xml"/><Relationship Id="rId12" Type="http://schemas.openxmlformats.org/officeDocument/2006/relationships/slideMaster" Target="slideMasters/slideMaster2.xml"/><Relationship Id="rId17" Type="http://schemas.openxmlformats.org/officeDocument/2006/relationships/slide" Target="slides/slide5.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24"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isabel/SUN/03_DataScience/00_PostBlock/PBA3_19May/ds-group-42-pba-3/MEng_TaskB/Data%20analysis%20and%20modelling/classification_model_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isabel/SUN/03_DataScience/00_PostBlock/PBA3_19May/ds-group-42-pba-3/MEng_TaskB/Data%20analysis%20and%20modelling/classification_model_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isabel/SUN/03_DataScience/00_PostBlock/PBA3_19May/ds-group-42-pba-3/MEng_TaskB/Data%20analysis%20and%20modelling/classification_model_resul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isabel/SUN/03_DataScience/00_PostBlock/PBA3_19May/ds-group-42-pba-3/MEng_TaskB/Data%20analysis%20and%20modelling/classification_model_result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Classification Tree: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'NewResults_End)'!$B$3</c:f>
              <c:strCache>
                <c:ptCount val="1"/>
                <c:pt idx="0">
                  <c:v>Control(Accuracy)</c:v>
                </c:pt>
              </c:strCache>
            </c:strRef>
          </c:tx>
          <c:spPr>
            <a:solidFill>
              <a:schemeClr val="bg1">
                <a:lumMod val="65000"/>
              </a:schemeClr>
            </a:solidFill>
            <a:ln>
              <a:noFill/>
            </a:ln>
            <a:effectLst/>
          </c:spPr>
          <c:invertIfNegative val="0"/>
          <c:cat>
            <c:numRef>
              <c:f>'NewResults_End)'!$A$4:$A$6</c:f>
              <c:numCache>
                <c:formatCode>0%</c:formatCode>
                <c:ptCount val="3"/>
                <c:pt idx="0">
                  <c:v>0.1</c:v>
                </c:pt>
                <c:pt idx="1">
                  <c:v>0.4</c:v>
                </c:pt>
                <c:pt idx="2">
                  <c:v>0.7</c:v>
                </c:pt>
              </c:numCache>
            </c:numRef>
          </c:cat>
          <c:val>
            <c:numRef>
              <c:f>'NewResults_End)'!$B$4:$B$6</c:f>
              <c:numCache>
                <c:formatCode>General</c:formatCode>
                <c:ptCount val="3"/>
                <c:pt idx="0">
                  <c:v>0.81113727095915655</c:v>
                </c:pt>
                <c:pt idx="1">
                  <c:v>0.81113727095915655</c:v>
                </c:pt>
                <c:pt idx="2">
                  <c:v>0.81113727095915655</c:v>
                </c:pt>
              </c:numCache>
            </c:numRef>
          </c:val>
          <c:extLst>
            <c:ext xmlns:c16="http://schemas.microsoft.com/office/drawing/2014/chart" uri="{C3380CC4-5D6E-409C-BE32-E72D297353CC}">
              <c16:uniqueId val="{00000000-F81B-B847-8544-95B2502BCB9E}"/>
            </c:ext>
          </c:extLst>
        </c:ser>
        <c:ser>
          <c:idx val="1"/>
          <c:order val="1"/>
          <c:tx>
            <c:strRef>
              <c:f>'NewResults_End)'!$C$3</c:f>
              <c:strCache>
                <c:ptCount val="1"/>
                <c:pt idx="0">
                  <c:v>Mean(Accuracy)</c:v>
                </c:pt>
              </c:strCache>
            </c:strRef>
          </c:tx>
          <c:spPr>
            <a:solidFill>
              <a:schemeClr val="accent2"/>
            </a:solidFill>
            <a:ln>
              <a:noFill/>
            </a:ln>
            <a:effectLst/>
          </c:spPr>
          <c:invertIfNegative val="0"/>
          <c:cat>
            <c:numRef>
              <c:f>'NewResults_End)'!$A$4:$A$6</c:f>
              <c:numCache>
                <c:formatCode>0%</c:formatCode>
                <c:ptCount val="3"/>
                <c:pt idx="0">
                  <c:v>0.1</c:v>
                </c:pt>
                <c:pt idx="1">
                  <c:v>0.4</c:v>
                </c:pt>
                <c:pt idx="2">
                  <c:v>0.7</c:v>
                </c:pt>
              </c:numCache>
            </c:numRef>
          </c:cat>
          <c:val>
            <c:numRef>
              <c:f>'NewResults_End)'!$C$4:$C$6</c:f>
              <c:numCache>
                <c:formatCode>General</c:formatCode>
                <c:ptCount val="3"/>
                <c:pt idx="0">
                  <c:v>0.8123656464325929</c:v>
                </c:pt>
                <c:pt idx="1">
                  <c:v>0.78104207185996521</c:v>
                </c:pt>
                <c:pt idx="2">
                  <c:v>0.76292353362677856</c:v>
                </c:pt>
              </c:numCache>
            </c:numRef>
          </c:val>
          <c:extLst>
            <c:ext xmlns:c16="http://schemas.microsoft.com/office/drawing/2014/chart" uri="{C3380CC4-5D6E-409C-BE32-E72D297353CC}">
              <c16:uniqueId val="{00000001-F81B-B847-8544-95B2502BCB9E}"/>
            </c:ext>
          </c:extLst>
        </c:ser>
        <c:ser>
          <c:idx val="2"/>
          <c:order val="2"/>
          <c:tx>
            <c:strRef>
              <c:f>'NewResults_End)'!$D$3</c:f>
              <c:strCache>
                <c:ptCount val="1"/>
                <c:pt idx="0">
                  <c:v>k-NN(Accuracy)</c:v>
                </c:pt>
              </c:strCache>
            </c:strRef>
          </c:tx>
          <c:spPr>
            <a:solidFill>
              <a:schemeClr val="accent1">
                <a:lumMod val="75000"/>
              </a:schemeClr>
            </a:solidFill>
            <a:ln>
              <a:noFill/>
            </a:ln>
            <a:effectLst/>
          </c:spPr>
          <c:invertIfNegative val="0"/>
          <c:cat>
            <c:numRef>
              <c:f>'NewResults_End)'!$A$4:$A$6</c:f>
              <c:numCache>
                <c:formatCode>0%</c:formatCode>
                <c:ptCount val="3"/>
                <c:pt idx="0">
                  <c:v>0.1</c:v>
                </c:pt>
                <c:pt idx="1">
                  <c:v>0.4</c:v>
                </c:pt>
                <c:pt idx="2">
                  <c:v>0.7</c:v>
                </c:pt>
              </c:numCache>
            </c:numRef>
          </c:cat>
          <c:val>
            <c:numRef>
              <c:f>'NewResults_End)'!$D$4:$D$6</c:f>
              <c:numCache>
                <c:formatCode>General</c:formatCode>
                <c:ptCount val="3"/>
                <c:pt idx="0">
                  <c:v>0.80663300000000004</c:v>
                </c:pt>
                <c:pt idx="1">
                  <c:v>0.56658799999999998</c:v>
                </c:pt>
                <c:pt idx="2">
                  <c:v>0.26164399999999999</c:v>
                </c:pt>
              </c:numCache>
            </c:numRef>
          </c:val>
          <c:extLst>
            <c:ext xmlns:c16="http://schemas.microsoft.com/office/drawing/2014/chart" uri="{C3380CC4-5D6E-409C-BE32-E72D297353CC}">
              <c16:uniqueId val="{00000002-F81B-B847-8544-95B2502BCB9E}"/>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Classification Tree: F1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'NewResults_End)'!$N$3</c:f>
              <c:strCache>
                <c:ptCount val="1"/>
                <c:pt idx="0">
                  <c:v>Control(F1)</c:v>
                </c:pt>
              </c:strCache>
            </c:strRef>
          </c:tx>
          <c:spPr>
            <a:solidFill>
              <a:schemeClr val="bg1">
                <a:lumMod val="65000"/>
              </a:schemeClr>
            </a:solidFill>
            <a:ln>
              <a:noFill/>
            </a:ln>
            <a:effectLst/>
          </c:spPr>
          <c:invertIfNegative val="0"/>
          <c:cat>
            <c:numRef>
              <c:f>'NewResults_End)'!$A$4:$A$6</c:f>
              <c:numCache>
                <c:formatCode>0%</c:formatCode>
                <c:ptCount val="3"/>
                <c:pt idx="0">
                  <c:v>0.1</c:v>
                </c:pt>
                <c:pt idx="1">
                  <c:v>0.4</c:v>
                </c:pt>
                <c:pt idx="2">
                  <c:v>0.7</c:v>
                </c:pt>
              </c:numCache>
            </c:numRef>
          </c:cat>
          <c:val>
            <c:numRef>
              <c:f>'NewResults_End)'!$N$4:$N$6</c:f>
              <c:numCache>
                <c:formatCode>General</c:formatCode>
                <c:ptCount val="3"/>
                <c:pt idx="0">
                  <c:v>0.78879480622315157</c:v>
                </c:pt>
                <c:pt idx="1">
                  <c:v>0.78879480622315157</c:v>
                </c:pt>
                <c:pt idx="2">
                  <c:v>0.78879480622315157</c:v>
                </c:pt>
              </c:numCache>
            </c:numRef>
          </c:val>
          <c:extLst>
            <c:ext xmlns:c16="http://schemas.microsoft.com/office/drawing/2014/chart" uri="{C3380CC4-5D6E-409C-BE32-E72D297353CC}">
              <c16:uniqueId val="{00000000-0280-8E43-8D0D-010B05E2BCF7}"/>
            </c:ext>
          </c:extLst>
        </c:ser>
        <c:ser>
          <c:idx val="1"/>
          <c:order val="1"/>
          <c:tx>
            <c:strRef>
              <c:f>'NewResults_End)'!$O$3</c:f>
              <c:strCache>
                <c:ptCount val="1"/>
                <c:pt idx="0">
                  <c:v>Mean(F1)</c:v>
                </c:pt>
              </c:strCache>
            </c:strRef>
          </c:tx>
          <c:spPr>
            <a:solidFill>
              <a:schemeClr val="accent2"/>
            </a:solidFill>
            <a:ln>
              <a:noFill/>
            </a:ln>
            <a:effectLst/>
          </c:spPr>
          <c:invertIfNegative val="0"/>
          <c:cat>
            <c:numRef>
              <c:f>'NewResults_End)'!$A$4:$A$6</c:f>
              <c:numCache>
                <c:formatCode>0%</c:formatCode>
                <c:ptCount val="3"/>
                <c:pt idx="0">
                  <c:v>0.1</c:v>
                </c:pt>
                <c:pt idx="1">
                  <c:v>0.4</c:v>
                </c:pt>
                <c:pt idx="2">
                  <c:v>0.7</c:v>
                </c:pt>
              </c:numCache>
            </c:numRef>
          </c:cat>
          <c:val>
            <c:numRef>
              <c:f>'NewResults_End)'!$O$4:$O$6</c:f>
              <c:numCache>
                <c:formatCode>General</c:formatCode>
                <c:ptCount val="3"/>
                <c:pt idx="0">
                  <c:v>0.78560311502942748</c:v>
                </c:pt>
                <c:pt idx="1">
                  <c:v>0.71767430595285797</c:v>
                </c:pt>
                <c:pt idx="2">
                  <c:v>0.661535050357556</c:v>
                </c:pt>
              </c:numCache>
            </c:numRef>
          </c:val>
          <c:extLst>
            <c:ext xmlns:c16="http://schemas.microsoft.com/office/drawing/2014/chart" uri="{C3380CC4-5D6E-409C-BE32-E72D297353CC}">
              <c16:uniqueId val="{00000001-0280-8E43-8D0D-010B05E2BCF7}"/>
            </c:ext>
          </c:extLst>
        </c:ser>
        <c:ser>
          <c:idx val="2"/>
          <c:order val="2"/>
          <c:tx>
            <c:strRef>
              <c:f>'NewResults_End)'!$P$3</c:f>
              <c:strCache>
                <c:ptCount val="1"/>
                <c:pt idx="0">
                  <c:v>k-NN(F1)</c:v>
                </c:pt>
              </c:strCache>
            </c:strRef>
          </c:tx>
          <c:spPr>
            <a:solidFill>
              <a:schemeClr val="accent1">
                <a:lumMod val="75000"/>
              </a:schemeClr>
            </a:solidFill>
            <a:ln>
              <a:noFill/>
            </a:ln>
            <a:effectLst/>
          </c:spPr>
          <c:invertIfNegative val="0"/>
          <c:cat>
            <c:numRef>
              <c:f>'NewResults_End)'!$A$4:$A$6</c:f>
              <c:numCache>
                <c:formatCode>0%</c:formatCode>
                <c:ptCount val="3"/>
                <c:pt idx="0">
                  <c:v>0.1</c:v>
                </c:pt>
                <c:pt idx="1">
                  <c:v>0.4</c:v>
                </c:pt>
                <c:pt idx="2">
                  <c:v>0.7</c:v>
                </c:pt>
              </c:numCache>
            </c:numRef>
          </c:cat>
          <c:val>
            <c:numRef>
              <c:f>'NewResults_End)'!$P$4:$P$6</c:f>
              <c:numCache>
                <c:formatCode>General</c:formatCode>
                <c:ptCount val="3"/>
                <c:pt idx="0">
                  <c:v>0.79250100000000001</c:v>
                </c:pt>
                <c:pt idx="1">
                  <c:v>0.59484599999999999</c:v>
                </c:pt>
                <c:pt idx="2">
                  <c:v>0.14568900000000001</c:v>
                </c:pt>
              </c:numCache>
            </c:numRef>
          </c:val>
          <c:extLst>
            <c:ext xmlns:c16="http://schemas.microsoft.com/office/drawing/2014/chart" uri="{C3380CC4-5D6E-409C-BE32-E72D297353CC}">
              <c16:uniqueId val="{00000002-0280-8E43-8D0D-010B05E2BCF7}"/>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F1</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k-Nerest Neighbour: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'NewResults_End)'!$B$3</c:f>
              <c:strCache>
                <c:ptCount val="1"/>
                <c:pt idx="0">
                  <c:v>Control(Accuracy)</c:v>
                </c:pt>
              </c:strCache>
            </c:strRef>
          </c:tx>
          <c:spPr>
            <a:solidFill>
              <a:schemeClr val="bg1">
                <a:lumMod val="65000"/>
              </a:schemeClr>
            </a:solidFill>
            <a:ln>
              <a:noFill/>
            </a:ln>
            <a:effectLst/>
          </c:spPr>
          <c:invertIfNegative val="0"/>
          <c:cat>
            <c:numRef>
              <c:f>'NewResults_End)'!$A$27:$A$29</c:f>
              <c:numCache>
                <c:formatCode>0%</c:formatCode>
                <c:ptCount val="3"/>
                <c:pt idx="0">
                  <c:v>0.1</c:v>
                </c:pt>
                <c:pt idx="1">
                  <c:v>0.4</c:v>
                </c:pt>
                <c:pt idx="2">
                  <c:v>0.7</c:v>
                </c:pt>
              </c:numCache>
            </c:numRef>
          </c:cat>
          <c:val>
            <c:numRef>
              <c:f>'NewResults_End)'!$B$27:$B$29</c:f>
              <c:numCache>
                <c:formatCode>General</c:formatCode>
                <c:ptCount val="3"/>
                <c:pt idx="0">
                  <c:v>0.80745214453884695</c:v>
                </c:pt>
                <c:pt idx="1">
                  <c:v>0.80745214453884695</c:v>
                </c:pt>
                <c:pt idx="2">
                  <c:v>0.80745214453884695</c:v>
                </c:pt>
              </c:numCache>
            </c:numRef>
          </c:val>
          <c:extLst>
            <c:ext xmlns:c16="http://schemas.microsoft.com/office/drawing/2014/chart" uri="{C3380CC4-5D6E-409C-BE32-E72D297353CC}">
              <c16:uniqueId val="{00000000-0918-274F-B194-CE5307256D03}"/>
            </c:ext>
          </c:extLst>
        </c:ser>
        <c:ser>
          <c:idx val="1"/>
          <c:order val="1"/>
          <c:tx>
            <c:strRef>
              <c:f>'NewResults_End)'!$C$3</c:f>
              <c:strCache>
                <c:ptCount val="1"/>
                <c:pt idx="0">
                  <c:v>Mean(Accuracy)</c:v>
                </c:pt>
              </c:strCache>
            </c:strRef>
          </c:tx>
          <c:spPr>
            <a:solidFill>
              <a:schemeClr val="accent2"/>
            </a:solidFill>
            <a:ln>
              <a:noFill/>
            </a:ln>
            <a:effectLst/>
          </c:spPr>
          <c:invertIfNegative val="0"/>
          <c:cat>
            <c:numRef>
              <c:f>'NewResults_End)'!$A$27:$A$29</c:f>
              <c:numCache>
                <c:formatCode>0%</c:formatCode>
                <c:ptCount val="3"/>
                <c:pt idx="0">
                  <c:v>0.1</c:v>
                </c:pt>
                <c:pt idx="1">
                  <c:v>0.4</c:v>
                </c:pt>
                <c:pt idx="2">
                  <c:v>0.7</c:v>
                </c:pt>
              </c:numCache>
            </c:numRef>
          </c:cat>
          <c:val>
            <c:numRef>
              <c:f>'NewResults_End)'!$C$27:$C$29</c:f>
              <c:numCache>
                <c:formatCode>General</c:formatCode>
                <c:ptCount val="3"/>
                <c:pt idx="0">
                  <c:v>0.78513665677141975</c:v>
                </c:pt>
                <c:pt idx="1">
                  <c:v>0.77459310062442421</c:v>
                </c:pt>
                <c:pt idx="2">
                  <c:v>0.74961613266455118</c:v>
                </c:pt>
              </c:numCache>
            </c:numRef>
          </c:val>
          <c:extLst>
            <c:ext xmlns:c16="http://schemas.microsoft.com/office/drawing/2014/chart" uri="{C3380CC4-5D6E-409C-BE32-E72D297353CC}">
              <c16:uniqueId val="{00000001-0918-274F-B194-CE5307256D03}"/>
            </c:ext>
          </c:extLst>
        </c:ser>
        <c:ser>
          <c:idx val="2"/>
          <c:order val="2"/>
          <c:tx>
            <c:strRef>
              <c:f>'NewResults_End)'!$D$3</c:f>
              <c:strCache>
                <c:ptCount val="1"/>
                <c:pt idx="0">
                  <c:v>k-NN(Accuracy)</c:v>
                </c:pt>
              </c:strCache>
            </c:strRef>
          </c:tx>
          <c:spPr>
            <a:solidFill>
              <a:schemeClr val="accent1">
                <a:lumMod val="75000"/>
              </a:schemeClr>
            </a:solidFill>
            <a:ln>
              <a:noFill/>
            </a:ln>
            <a:effectLst/>
          </c:spPr>
          <c:invertIfNegative val="0"/>
          <c:cat>
            <c:numRef>
              <c:f>'NewResults_End)'!$A$27:$A$29</c:f>
              <c:numCache>
                <c:formatCode>0%</c:formatCode>
                <c:ptCount val="3"/>
                <c:pt idx="0">
                  <c:v>0.1</c:v>
                </c:pt>
                <c:pt idx="1">
                  <c:v>0.4</c:v>
                </c:pt>
                <c:pt idx="2">
                  <c:v>0.7</c:v>
                </c:pt>
              </c:numCache>
            </c:numRef>
          </c:cat>
          <c:val>
            <c:numRef>
              <c:f>'NewResults_End)'!$D$27:$D$29</c:f>
              <c:numCache>
                <c:formatCode>General</c:formatCode>
                <c:ptCount val="3"/>
                <c:pt idx="0">
                  <c:v>0.78431799999999996</c:v>
                </c:pt>
                <c:pt idx="1">
                  <c:v>0.61203799999999997</c:v>
                </c:pt>
                <c:pt idx="2">
                  <c:v>0.31958199999999998</c:v>
                </c:pt>
              </c:numCache>
            </c:numRef>
          </c:val>
          <c:extLst>
            <c:ext xmlns:c16="http://schemas.microsoft.com/office/drawing/2014/chart" uri="{C3380CC4-5D6E-409C-BE32-E72D297353CC}">
              <c16:uniqueId val="{00000002-0918-274F-B194-CE5307256D03}"/>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k-Nerest Neighbour: F1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'NewResults_End)'!$N$3</c:f>
              <c:strCache>
                <c:ptCount val="1"/>
                <c:pt idx="0">
                  <c:v>Control(F1)</c:v>
                </c:pt>
              </c:strCache>
            </c:strRef>
          </c:tx>
          <c:spPr>
            <a:solidFill>
              <a:schemeClr val="bg1">
                <a:lumMod val="65000"/>
              </a:schemeClr>
            </a:solidFill>
            <a:ln>
              <a:noFill/>
            </a:ln>
            <a:effectLst/>
          </c:spPr>
          <c:invertIfNegative val="0"/>
          <c:cat>
            <c:numRef>
              <c:f>'NewResults_End)'!$A$27:$A$29</c:f>
              <c:numCache>
                <c:formatCode>0%</c:formatCode>
                <c:ptCount val="3"/>
                <c:pt idx="0">
                  <c:v>0.1</c:v>
                </c:pt>
                <c:pt idx="1">
                  <c:v>0.4</c:v>
                </c:pt>
                <c:pt idx="2">
                  <c:v>0.7</c:v>
                </c:pt>
              </c:numCache>
            </c:numRef>
          </c:cat>
          <c:val>
            <c:numRef>
              <c:f>'NewResults_End)'!$N$27:$N$29</c:f>
              <c:numCache>
                <c:formatCode>General</c:formatCode>
                <c:ptCount val="3"/>
                <c:pt idx="0">
                  <c:v>0.80039686949754418</c:v>
                </c:pt>
                <c:pt idx="1">
                  <c:v>0.80039686949754418</c:v>
                </c:pt>
                <c:pt idx="2">
                  <c:v>0.80039686949754418</c:v>
                </c:pt>
              </c:numCache>
            </c:numRef>
          </c:val>
          <c:extLst>
            <c:ext xmlns:c16="http://schemas.microsoft.com/office/drawing/2014/chart" uri="{C3380CC4-5D6E-409C-BE32-E72D297353CC}">
              <c16:uniqueId val="{00000000-5FB9-E64C-91E1-678DEDBBA450}"/>
            </c:ext>
          </c:extLst>
        </c:ser>
        <c:ser>
          <c:idx val="1"/>
          <c:order val="1"/>
          <c:tx>
            <c:strRef>
              <c:f>'NewResults_End)'!$O$3</c:f>
              <c:strCache>
                <c:ptCount val="1"/>
                <c:pt idx="0">
                  <c:v>Mean(F1)</c:v>
                </c:pt>
              </c:strCache>
            </c:strRef>
          </c:tx>
          <c:spPr>
            <a:solidFill>
              <a:schemeClr val="accent2"/>
            </a:solidFill>
            <a:ln>
              <a:noFill/>
            </a:ln>
            <a:effectLst/>
          </c:spPr>
          <c:invertIfNegative val="0"/>
          <c:cat>
            <c:numRef>
              <c:f>'NewResults_End)'!$A$27:$A$29</c:f>
              <c:numCache>
                <c:formatCode>0%</c:formatCode>
                <c:ptCount val="3"/>
                <c:pt idx="0">
                  <c:v>0.1</c:v>
                </c:pt>
                <c:pt idx="1">
                  <c:v>0.4</c:v>
                </c:pt>
                <c:pt idx="2">
                  <c:v>0.7</c:v>
                </c:pt>
              </c:numCache>
            </c:numRef>
          </c:cat>
          <c:val>
            <c:numRef>
              <c:f>'NewResults_End)'!$O$27:$O$29</c:f>
              <c:numCache>
                <c:formatCode>General</c:formatCode>
                <c:ptCount val="3"/>
                <c:pt idx="0">
                  <c:v>0.77208995728365548</c:v>
                </c:pt>
                <c:pt idx="1">
                  <c:v>0.74705270822564263</c:v>
                </c:pt>
                <c:pt idx="2">
                  <c:v>0.71571575033308343</c:v>
                </c:pt>
              </c:numCache>
            </c:numRef>
          </c:val>
          <c:extLst>
            <c:ext xmlns:c16="http://schemas.microsoft.com/office/drawing/2014/chart" uri="{C3380CC4-5D6E-409C-BE32-E72D297353CC}">
              <c16:uniqueId val="{00000001-5FB9-E64C-91E1-678DEDBBA450}"/>
            </c:ext>
          </c:extLst>
        </c:ser>
        <c:ser>
          <c:idx val="2"/>
          <c:order val="2"/>
          <c:tx>
            <c:strRef>
              <c:f>'NewResults_End)'!$P$3</c:f>
              <c:strCache>
                <c:ptCount val="1"/>
                <c:pt idx="0">
                  <c:v>k-NN(F1)</c:v>
                </c:pt>
              </c:strCache>
            </c:strRef>
          </c:tx>
          <c:spPr>
            <a:solidFill>
              <a:schemeClr val="accent1">
                <a:lumMod val="75000"/>
              </a:schemeClr>
            </a:solidFill>
            <a:ln>
              <a:noFill/>
            </a:ln>
            <a:effectLst/>
          </c:spPr>
          <c:invertIfNegative val="0"/>
          <c:cat>
            <c:numRef>
              <c:f>'NewResults_End)'!$A$27:$A$29</c:f>
              <c:numCache>
                <c:formatCode>0%</c:formatCode>
                <c:ptCount val="3"/>
                <c:pt idx="0">
                  <c:v>0.1</c:v>
                </c:pt>
                <c:pt idx="1">
                  <c:v>0.4</c:v>
                </c:pt>
                <c:pt idx="2">
                  <c:v>0.7</c:v>
                </c:pt>
              </c:numCache>
            </c:numRef>
          </c:cat>
          <c:val>
            <c:numRef>
              <c:f>'NewResults_End)'!$P$27:$P$29</c:f>
              <c:numCache>
                <c:formatCode>General</c:formatCode>
                <c:ptCount val="3"/>
                <c:pt idx="0">
                  <c:v>0.78365399999999996</c:v>
                </c:pt>
                <c:pt idx="1">
                  <c:v>0.64047299999999996</c:v>
                </c:pt>
                <c:pt idx="2">
                  <c:v>0.26821</c:v>
                </c:pt>
              </c:numCache>
            </c:numRef>
          </c:val>
          <c:extLst>
            <c:ext xmlns:c16="http://schemas.microsoft.com/office/drawing/2014/chart" uri="{C3380CC4-5D6E-409C-BE32-E72D297353CC}">
              <c16:uniqueId val="{00000002-5FB9-E64C-91E1-678DEDBBA450}"/>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F1</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19/05/2024</a:t>
            </a:fld>
            <a:endParaRPr lang="en-GB" sz="70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19/05/2024</a:t>
            </a:fld>
            <a:endParaRPr lang="en-GB"/>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Greetings, everyone. My name is Difedile Rasenyalo, and I'm joined by Isabel. Together, we'll guide you through our presentation</a:t>
            </a:r>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a:p>
        </p:txBody>
      </p:sp>
    </p:spTree>
    <p:extLst>
      <p:ext uri="{BB962C8B-B14F-4D97-AF65-F5344CB8AC3E}">
        <p14:creationId xmlns:p14="http://schemas.microsoft.com/office/powerpoint/2010/main" val="2374694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Today, we're excited to walk you through our presentation, covering the introduction, data exploration and cleaning, data preprocessing, clustering, and evaluation of our dataset.</a:t>
            </a:r>
            <a:endParaRPr lang="en-ZA" dirty="0"/>
          </a:p>
          <a:p>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488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normalisation and standardisation was the most significant portion of the data pre-processing. </a:t>
            </a:r>
          </a:p>
          <a:p>
            <a:r>
              <a:rPr lang="en-GB" dirty="0"/>
              <a:t>A corpus was used to ease working with the text data.</a:t>
            </a:r>
            <a:br>
              <a:rPr lang="en-GB" dirty="0"/>
            </a:br>
            <a:br>
              <a:rPr lang="en-GB" dirty="0"/>
            </a:br>
            <a:r>
              <a:rPr lang="en-GB" dirty="0"/>
              <a:t>Prior to constructing the corpus, the data was transformed to lowercase, all leading and trailing white spaces removed. An important step in this dataset was to replace any white space between a two word phrase that refers to one skill, with an underscore</a:t>
            </a:r>
          </a:p>
        </p:txBody>
      </p:sp>
      <p:sp>
        <p:nvSpPr>
          <p:cNvPr id="4" name="Slide Number Placeholder 3"/>
          <p:cNvSpPr>
            <a:spLocks noGrp="1"/>
          </p:cNvSpPr>
          <p:nvPr>
            <p:ph type="sldNum" sz="quarter" idx="5"/>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37375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Today, we're excited to walk you through our presentation, covering the introduction, data exploration and cleaning, data preprocessing, clustering, and evaluation of our dataset.</a:t>
            </a:r>
            <a:endParaRPr lang="en-ZA" dirty="0"/>
          </a:p>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7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7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9955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Looking at the performance of the classification tree. When one compares the the performance of the model trained mean imputed (the orange bars) and the </a:t>
            </a:r>
            <a:r>
              <a:rPr lang="en-GB" dirty="0" err="1"/>
              <a:t>knn</a:t>
            </a:r>
            <a:r>
              <a:rPr lang="en-GB" dirty="0"/>
              <a:t>-imputed (blue bars) datasets, to that of the control(original dataset, in grey), one can see that at a low proportion of imputed values, both mean imputed and </a:t>
            </a:r>
            <a:r>
              <a:rPr lang="en-GB" dirty="0" err="1"/>
              <a:t>knn</a:t>
            </a:r>
            <a:r>
              <a:rPr lang="en-GB" dirty="0"/>
              <a:t> imputed performed quite well. At larger proportions, the performance of the models trained with </a:t>
            </a:r>
            <a:r>
              <a:rPr lang="en-GB" dirty="0" err="1"/>
              <a:t>knn</a:t>
            </a:r>
            <a:r>
              <a:rPr lang="en-GB" dirty="0"/>
              <a:t>-imputed values decreased rapidly, where the mean imputation remained surprisingly constant.</a:t>
            </a: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1516609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Moving on to the k-Nearest Neighbour model. Here we can observe almost the exact same pattern as in the classification tree. Again both imputation methods performed better at low levels of imputed data, with the mean only slightly decreasing as the imputation proportion increases, with the models’ performance that were trained with the k-</a:t>
            </a:r>
            <a:r>
              <a:rPr lang="en-GB" dirty="0" err="1"/>
              <a:t>nn</a:t>
            </a:r>
            <a:r>
              <a:rPr lang="en-GB" dirty="0"/>
              <a:t> imputed datasets decreasing rapidly as the proportion of imputed values increase.</a:t>
            </a:r>
          </a:p>
          <a:p>
            <a:endParaRPr lang="en-GB" dirty="0"/>
          </a:p>
          <a:p>
            <a:r>
              <a:rPr lang="en-GB" dirty="0"/>
              <a:t>Again, it is in contrast to what we found in literature</a:t>
            </a:r>
          </a:p>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3010133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similar study was done by Suh and Song, also utilising the same dataset. </a:t>
            </a:r>
          </a:p>
          <a:p>
            <a:endParaRPr lang="en-GB" dirty="0"/>
          </a:p>
          <a:p>
            <a:r>
              <a:rPr lang="en-GB" sz="1800" spc="-20" dirty="0">
                <a:effectLst/>
                <a:latin typeface="Aptos Narrow" panose="020B0004020202020204" pitchFamily="34" charset="0"/>
                <a:cs typeface="Times New Roman (Body CS)"/>
              </a:rPr>
              <a:t>According to Suh &amp; Song, the type of dataset is an important factor when deciding on a imputation method [1]. They found that k-NN worked better for some datasets than others. Comparing our results to those of Suh &amp; Song we found that our results were different. In their study the k-NN performed better than the mean imputation [1]. The difference is probably due to the different performance evaluation methods used. Where we evaluated the effectiveness of the imputation by evaluating the performance of two classification models Suh &amp; Song constructed their own performance metric (the imputation performance metric – IPM), specifically designed to evaluate the effectiveness of imputation. This metric can handle mixed datasets of both categorical and numeric features.</a:t>
            </a:r>
            <a:r>
              <a:rPr lang="en-ZA" dirty="0">
                <a:effectLst/>
              </a:rPr>
              <a:t> </a:t>
            </a:r>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2244746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2776083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800" kern="100" spc="-20" dirty="0">
                <a:effectLst/>
                <a:latin typeface="Aptos" panose="020B0004020202020204" pitchFamily="34" charset="0"/>
                <a:ea typeface="Aptos" panose="020B0004020202020204" pitchFamily="34" charset="0"/>
                <a:cs typeface="Times New Roman" panose="02020603050405020304" pitchFamily="18" charset="0"/>
              </a:rPr>
              <a:t>In conclusion, the analysis of the analysis of the effectiveness of two different single imputation methods indicated that in some cases the simplest mean imputation may sometimes be the best. To get a clearer picture of this, it is recommended that the study is repeated using multiple datasets, and a variety of ways to calculate the effectiveness and performance of the imputation method. This study further confirmed what was seen in Task A: that the effectiveness of the imputation method depends on the dataset and purpose of the study. There is no single ‘best’ imputation method.</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4023916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5/19/24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5" r:id="rId3"/>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9.jpg"/><Relationship Id="rId1" Type="http://schemas.openxmlformats.org/officeDocument/2006/relationships/slideLayout" Target="../slideLayouts/slideLayout40.xml"/><Relationship Id="rId4" Type="http://schemas.openxmlformats.org/officeDocument/2006/relationships/image" Target="../media/image50.svg"/></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tags" Target="../tags/tag1.xml"/><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customXml" Target="../../customXml/item6.xml"/><Relationship Id="rId16" Type="http://schemas.openxmlformats.org/officeDocument/2006/relationships/image" Target="../media/image30.png"/><Relationship Id="rId1" Type="http://schemas.openxmlformats.org/officeDocument/2006/relationships/customXml" Target="../../customXml/item10.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notesSlide" Target="../notesSlides/notesSlide2.xml"/><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slideLayout" Target="../slideLayouts/slideLayout41.xml"/><Relationship Id="rId9" Type="http://schemas.openxmlformats.org/officeDocument/2006/relationships/image" Target="../media/image23.svg"/><Relationship Id="rId1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40.xml"/><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3" Type="http://schemas.openxmlformats.org/officeDocument/2006/relationships/tags" Target="../tags/tag2.xml"/><Relationship Id="rId7" Type="http://schemas.openxmlformats.org/officeDocument/2006/relationships/image" Target="../media/image35.svg"/><Relationship Id="rId12" Type="http://schemas.openxmlformats.org/officeDocument/2006/relationships/image" Target="../media/image40.png"/><Relationship Id="rId2" Type="http://schemas.openxmlformats.org/officeDocument/2006/relationships/customXml" Target="../../customXml/item2.xml"/><Relationship Id="rId1" Type="http://schemas.openxmlformats.org/officeDocument/2006/relationships/customXml" Target="../../customXml/item3.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notesSlide" Target="../notesSlides/notesSlide4.xml"/><Relationship Id="rId15" Type="http://schemas.openxmlformats.org/officeDocument/2006/relationships/image" Target="../media/image43.svg"/><Relationship Id="rId10" Type="http://schemas.openxmlformats.org/officeDocument/2006/relationships/image" Target="../media/image38.png"/><Relationship Id="rId4" Type="http://schemas.openxmlformats.org/officeDocument/2006/relationships/slideLayout" Target="../slideLayouts/slideLayout41.xml"/><Relationship Id="rId9" Type="http://schemas.openxmlformats.org/officeDocument/2006/relationships/image" Target="../media/image37.svg"/><Relationship Id="rId1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40.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40.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40.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GB"/>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19 May 2024</a:t>
            </a:fld>
            <a:endParaRPr lang="en-US"/>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a:p>
        </p:txBody>
      </p:sp>
      <p:sp>
        <p:nvSpPr>
          <p:cNvPr id="6" name="TextBox 5">
            <a:extLst>
              <a:ext uri="{FF2B5EF4-FFF2-40B4-BE49-F238E27FC236}">
                <a16:creationId xmlns:a16="http://schemas.microsoft.com/office/drawing/2014/main" id="{5AA70936-AB31-67DA-0AD8-0EABDA54A573}"/>
              </a:ext>
            </a:extLst>
          </p:cNvPr>
          <p:cNvSpPr txBox="1"/>
          <p:nvPr/>
        </p:nvSpPr>
        <p:spPr>
          <a:xfrm>
            <a:off x="8129871" y="2697903"/>
            <a:ext cx="3265077" cy="612155"/>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advTm="10614">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A0D70C8A-A50E-4B41-86A2-E2F85581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GB"/>
          </a:p>
        </p:txBody>
      </p:sp>
      <p:sp>
        <p:nvSpPr>
          <p:cNvPr id="26" name="Rectangle 10">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12">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8" name="Rectangle 14">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29" name="Rectangle 16">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cxnSp>
        <p:nvCxnSpPr>
          <p:cNvPr id="30" name="Straight Connector 18">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3212" y="1307805"/>
            <a:ext cx="4285566"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7797F52-4169-4AD7-867B-FD5BBED07CDA}"/>
              </a:ext>
            </a:extLst>
          </p:cNvPr>
          <p:cNvSpPr/>
          <p:nvPr/>
        </p:nvSpPr>
        <p:spPr>
          <a:xfrm>
            <a:off x="1156449" y="3486637"/>
            <a:ext cx="422621" cy="343683"/>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3180767" y="3428999"/>
            <a:ext cx="436193" cy="401321"/>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240727" y="3428998"/>
            <a:ext cx="414971" cy="392920"/>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296812" y="3413759"/>
            <a:ext cx="422621" cy="41141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365679" y="3410501"/>
            <a:ext cx="432119" cy="419819"/>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sp>
        <p:nvSpPr>
          <p:cNvPr id="31" name="TextBox 30">
            <a:extLst>
              <a:ext uri="{FF2B5EF4-FFF2-40B4-BE49-F238E27FC236}">
                <a16:creationId xmlns:a16="http://schemas.microsoft.com/office/drawing/2014/main" id="{B750067F-D8E4-47E4-A50A-DE20EDD18DBD}"/>
              </a:ext>
            </a:extLst>
          </p:cNvPr>
          <p:cNvSpPr txBox="1"/>
          <p:nvPr/>
        </p:nvSpPr>
        <p:spPr>
          <a:xfrm>
            <a:off x="3596891" y="4623012"/>
            <a:ext cx="1645621"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Methodology </a:t>
            </a:r>
            <a:endParaRPr lang="en-GB" sz="1200" b="1" dirty="0">
              <a:solidFill>
                <a:schemeClr val="tx2"/>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D05563CD-892C-4BAB-AFD8-02FAB9BCF2D1}"/>
              </a:ext>
            </a:extLst>
          </p:cNvPr>
          <p:cNvSpPr txBox="1"/>
          <p:nvPr/>
        </p:nvSpPr>
        <p:spPr>
          <a:xfrm>
            <a:off x="7719433" y="4623012"/>
            <a:ext cx="1836228"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Decision Tree</a:t>
            </a:r>
          </a:p>
        </p:txBody>
      </p:sp>
      <p:sp>
        <p:nvSpPr>
          <p:cNvPr id="50" name="TextBox 49">
            <a:extLst>
              <a:ext uri="{FF2B5EF4-FFF2-40B4-BE49-F238E27FC236}">
                <a16:creationId xmlns:a16="http://schemas.microsoft.com/office/drawing/2014/main" id="{7F2166D6-BE49-4602-A105-0E0E261C1403}"/>
              </a:ext>
            </a:extLst>
          </p:cNvPr>
          <p:cNvSpPr txBox="1"/>
          <p:nvPr/>
        </p:nvSpPr>
        <p:spPr>
          <a:xfrm>
            <a:off x="5452542" y="4639864"/>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Results &amp; Discussion  </a:t>
            </a:r>
          </a:p>
        </p:txBody>
      </p:sp>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94744" y="3428998"/>
            <a:ext cx="726328" cy="675205"/>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1589081" y="4623012"/>
            <a:ext cx="1175827"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grpSp>
        <p:nvGrpSpPr>
          <p:cNvPr id="21" name="Group 20">
            <a:extLst>
              <a:ext uri="{FF2B5EF4-FFF2-40B4-BE49-F238E27FC236}">
                <a16:creationId xmlns:a16="http://schemas.microsoft.com/office/drawing/2014/main" id="{6474B2A8-6196-1B8C-6504-20E5AB248D17}"/>
              </a:ext>
            </a:extLst>
          </p:cNvPr>
          <p:cNvGrpSpPr/>
          <p:nvPr/>
        </p:nvGrpSpPr>
        <p:grpSpPr>
          <a:xfrm>
            <a:off x="1589081" y="3021190"/>
            <a:ext cx="9797282" cy="1423041"/>
            <a:chOff x="1589081" y="3021190"/>
            <a:chExt cx="9797282" cy="1423041"/>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83241" y="3032358"/>
              <a:ext cx="1534465" cy="1411873"/>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9081" y="3032358"/>
              <a:ext cx="1534465" cy="1411873"/>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32403" y="3038917"/>
              <a:ext cx="1534465" cy="1405312"/>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4509" y="3021190"/>
              <a:ext cx="1534465" cy="1405312"/>
            </a:xfrm>
            <a:prstGeom prst="rect">
              <a:avLst/>
            </a:prstGeom>
          </p:spPr>
        </p:pic>
        <p:pic>
          <p:nvPicPr>
            <p:cNvPr id="9" name="Graphic 8">
              <a:extLst>
                <a:ext uri="{FF2B5EF4-FFF2-40B4-BE49-F238E27FC236}">
                  <a16:creationId xmlns:a16="http://schemas.microsoft.com/office/drawing/2014/main" id="{5074792C-E5FA-2FF4-3130-8C2724F7CE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51899" y="3021190"/>
              <a:ext cx="1534464" cy="1423039"/>
            </a:xfrm>
            <a:prstGeom prst="rect">
              <a:avLst/>
            </a:prstGeom>
          </p:spPr>
        </p:pic>
      </p:grpSp>
      <p:sp>
        <p:nvSpPr>
          <p:cNvPr id="16" name="TextBox 15">
            <a:extLst>
              <a:ext uri="{FF2B5EF4-FFF2-40B4-BE49-F238E27FC236}">
                <a16:creationId xmlns:a16="http://schemas.microsoft.com/office/drawing/2014/main" id="{3834DE81-7E1E-280D-AFCA-043B5F226BC5}"/>
              </a:ext>
            </a:extLst>
          </p:cNvPr>
          <p:cNvSpPr txBox="1"/>
          <p:nvPr/>
        </p:nvSpPr>
        <p:spPr>
          <a:xfrm>
            <a:off x="9797798" y="4601964"/>
            <a:ext cx="1836228" cy="226762"/>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a:t>
            </a:r>
          </a:p>
        </p:txBody>
      </p:sp>
      <p:pic>
        <p:nvPicPr>
          <p:cNvPr id="18" name="Graphic 17">
            <a:extLst>
              <a:ext uri="{FF2B5EF4-FFF2-40B4-BE49-F238E27FC236}">
                <a16:creationId xmlns:a16="http://schemas.microsoft.com/office/drawing/2014/main" id="{7DB4ECD0-AEA0-8800-7631-6843FD23CA9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63605" y="3285088"/>
            <a:ext cx="839521" cy="823130"/>
          </a:xfrm>
          <a:prstGeom prst="rect">
            <a:avLst/>
          </a:prstGeom>
        </p:spPr>
      </p:pic>
      <p:pic>
        <p:nvPicPr>
          <p:cNvPr id="3" name="Graphic 2" descr="Magnifying glass outline">
            <a:extLst>
              <a:ext uri="{FF2B5EF4-FFF2-40B4-BE49-F238E27FC236}">
                <a16:creationId xmlns:a16="http://schemas.microsoft.com/office/drawing/2014/main" id="{B7BC1922-82A4-C28A-0F36-740C5CC054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30829" y="3413759"/>
            <a:ext cx="803887" cy="690444"/>
          </a:xfrm>
          <a:prstGeom prst="rect">
            <a:avLst/>
          </a:prstGeom>
        </p:spPr>
      </p:pic>
      <p:pic>
        <p:nvPicPr>
          <p:cNvPr id="10" name="Graphic 9" descr="Presentation with bar chart outline">
            <a:extLst>
              <a:ext uri="{FF2B5EF4-FFF2-40B4-BE49-F238E27FC236}">
                <a16:creationId xmlns:a16="http://schemas.microsoft.com/office/drawing/2014/main" id="{8443ED6C-1EDC-3B59-67B9-6F16EFA6F2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58981" y="3294691"/>
            <a:ext cx="829799" cy="967284"/>
          </a:xfrm>
          <a:prstGeom prst="rect">
            <a:avLst/>
          </a:prstGeom>
        </p:spPr>
      </p:pic>
      <p:pic>
        <p:nvPicPr>
          <p:cNvPr id="13" name="Graphic 12" descr="Flowchart outline">
            <a:extLst>
              <a:ext uri="{FF2B5EF4-FFF2-40B4-BE49-F238E27FC236}">
                <a16:creationId xmlns:a16="http://schemas.microsoft.com/office/drawing/2014/main" id="{2B2A3933-82B2-B77B-27AF-B5E7066D715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06030" y="3294691"/>
            <a:ext cx="878680" cy="809513"/>
          </a:xfrm>
          <a:prstGeom prst="rect">
            <a:avLst/>
          </a:prstGeom>
        </p:spPr>
      </p:pic>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15009">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a:t>
            </a:r>
          </a:p>
        </p:txBody>
      </p:sp>
      <p:sp>
        <p:nvSpPr>
          <p:cNvPr id="3" name="TextBox 2">
            <a:extLst>
              <a:ext uri="{FF2B5EF4-FFF2-40B4-BE49-F238E27FC236}">
                <a16:creationId xmlns:a16="http://schemas.microsoft.com/office/drawing/2014/main" id="{410C7105-3DD3-BEA1-E187-F848F23B438A}"/>
              </a:ext>
            </a:extLst>
          </p:cNvPr>
          <p:cNvSpPr txBox="1"/>
          <p:nvPr/>
        </p:nvSpPr>
        <p:spPr>
          <a:xfrm>
            <a:off x="454342" y="1330436"/>
            <a:ext cx="5720080" cy="4885376"/>
          </a:xfrm>
          <a:prstGeom prst="rect">
            <a:avLst/>
          </a:prstGeom>
          <a:noFill/>
        </p:spPr>
        <p:txBody>
          <a:bodyPr wrap="square" rtlCol="0">
            <a:spAutoFit/>
          </a:bodyPr>
          <a:lstStyle/>
          <a:p>
            <a:pPr marL="252095" algn="just">
              <a:lnSpc>
                <a:spcPct val="150000"/>
              </a:lnSpc>
            </a:pPr>
            <a:r>
              <a:rPr lang="en-GB" sz="1100" b="1" kern="100" dirty="0">
                <a:effectLst/>
                <a:latin typeface="Arial" panose="020B0604020202020204" pitchFamily="34" charset="0"/>
                <a:ea typeface="Aptos" panose="020B0004020202020204" pitchFamily="34" charset="0"/>
                <a:cs typeface="Times New Roman" panose="02020603050405020304" pitchFamily="18" charset="0"/>
              </a:rPr>
              <a:t>Background </a:t>
            </a:r>
          </a:p>
          <a:p>
            <a:pPr marL="252095" algn="just">
              <a:lnSpc>
                <a:spcPct val="150000"/>
              </a:lnSpc>
            </a:pPr>
            <a:r>
              <a:rPr lang="en-GB" sz="1100" kern="100" dirty="0">
                <a:effectLst/>
                <a:latin typeface="Arial" panose="020B0604020202020204" pitchFamily="34" charset="0"/>
                <a:ea typeface="Aptos" panose="020B0004020202020204" pitchFamily="34" charset="0"/>
                <a:cs typeface="Times New Roman" panose="02020603050405020304" pitchFamily="18" charset="0"/>
              </a:rPr>
              <a:t>Missing values are a common occurrence in datasets. It's not unusual to encounter datasets where a significant portion, sometimes up to half, of the entries are missing. Such datasets pose challenges for data analysis methods that require complete data. To address this issue, imputation methods are often employed to fill in the missing values. This paper delves into the influence of various imputation methods on classifier performance when applied to imputed data. Specifically, it investigates the effects of mean imputation and K-nearest neighbour classifier imputation. The evaluation employs two widely used classifiers, K-nearest-neighbour, and decision tree classifiers, to gauge the effectiveness of these imputation techniques.</a:t>
            </a:r>
          </a:p>
          <a:p>
            <a:pPr marL="252095" algn="just">
              <a:lnSpc>
                <a:spcPct val="150000"/>
              </a:lnSpc>
            </a:pPr>
            <a:r>
              <a:rPr lang="en-GB" sz="1100" b="1" kern="100" dirty="0">
                <a:latin typeface="Arial" panose="020B0604020202020204" pitchFamily="34" charset="0"/>
                <a:ea typeface="Aptos" panose="020B0004020202020204" pitchFamily="34" charset="0"/>
                <a:cs typeface="Times New Roman" panose="02020603050405020304" pitchFamily="18" charset="0"/>
              </a:rPr>
              <a:t>Objectives</a:t>
            </a:r>
          </a:p>
          <a:p>
            <a:pPr marL="252095" algn="just">
              <a:lnSpc>
                <a:spcPct val="150000"/>
              </a:lnSpc>
            </a:pPr>
            <a:r>
              <a:rPr lang="en-ZA" sz="1100" b="1" kern="100" dirty="0">
                <a:latin typeface="Arial" panose="020B0604020202020204" pitchFamily="34" charset="0"/>
                <a:ea typeface="Aptos" panose="020B0004020202020204" pitchFamily="34" charset="0"/>
                <a:cs typeface="Times New Roman" panose="02020603050405020304" pitchFamily="18" charset="0"/>
              </a:rPr>
              <a:t>Task A: </a:t>
            </a:r>
            <a:r>
              <a:rPr lang="en-ZA" sz="1100" kern="100" dirty="0">
                <a:latin typeface="Arial" panose="020B0604020202020204" pitchFamily="34" charset="0"/>
                <a:ea typeface="Aptos" panose="020B0004020202020204" pitchFamily="34" charset="0"/>
                <a:cs typeface="Times New Roman" panose="02020603050405020304" pitchFamily="18" charset="0"/>
              </a:rPr>
              <a:t>The objective is to evaluate the effectiveness of a baseline imputation compared to Naïve Bayes imputation on classification model performance. Additionally, the study explores the influence of the proportion of missing values on the effectiveness of the imputation method.</a:t>
            </a:r>
          </a:p>
          <a:p>
            <a:pPr marL="252095" algn="just">
              <a:lnSpc>
                <a:spcPct val="150000"/>
              </a:lnSpc>
            </a:pPr>
            <a:r>
              <a:rPr lang="en-ZA" sz="1100" b="1" kern="100" dirty="0">
                <a:latin typeface="Arial" panose="020B0604020202020204" pitchFamily="34" charset="0"/>
                <a:ea typeface="Aptos" panose="020B0004020202020204" pitchFamily="34" charset="0"/>
                <a:cs typeface="Times New Roman" panose="02020603050405020304" pitchFamily="18" charset="0"/>
              </a:rPr>
              <a:t>Task B: </a:t>
            </a:r>
            <a:r>
              <a:rPr lang="en-ZA" sz="1100" kern="100" dirty="0">
                <a:latin typeface="Arial" panose="020B0604020202020204" pitchFamily="34" charset="0"/>
                <a:ea typeface="Aptos" panose="020B0004020202020204" pitchFamily="34" charset="0"/>
                <a:cs typeface="Times New Roman" panose="02020603050405020304" pitchFamily="18" charset="0"/>
              </a:rPr>
              <a:t>Building upon Task A, this objective involves using the K Nearest Neighbours classifier to address missing numerical values. Furthermore, this approach's effectiveness will be compared against a baseline numerical value imputation method using two distinct machine learning models.</a:t>
            </a:r>
          </a:p>
        </p:txBody>
      </p:sp>
      <p:pic>
        <p:nvPicPr>
          <p:cNvPr id="5" name="Graphic 4" descr="Artificial Intelligence outline">
            <a:extLst>
              <a:ext uri="{FF2B5EF4-FFF2-40B4-BE49-F238E27FC236}">
                <a16:creationId xmlns:a16="http://schemas.microsoft.com/office/drawing/2014/main" id="{8E3EE623-99EE-50BC-C735-740BC6DA8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8240" y="2091644"/>
            <a:ext cx="3606800" cy="3362960"/>
          </a:xfrm>
          <a:prstGeom prst="rect">
            <a:avLst/>
          </a:prstGeom>
        </p:spPr>
      </p:pic>
    </p:spTree>
    <p:extLst>
      <p:ext uri="{BB962C8B-B14F-4D97-AF65-F5344CB8AC3E}">
        <p14:creationId xmlns:p14="http://schemas.microsoft.com/office/powerpoint/2010/main" val="1537942616"/>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500" b="0" i="0" u="none" strike="noStrike" kern="1200" cap="none" spc="0" normalizeH="0" baseline="0" noProof="0" dirty="0" err="1">
              <a:ln>
                <a:noFill/>
              </a:ln>
              <a:solidFill>
                <a:prstClr val="white"/>
              </a:solidFill>
              <a:effectLst/>
              <a:uLnTx/>
              <a:uFillTx/>
              <a:latin typeface="Century Gothic" panose="020B0502020202020204"/>
              <a:ea typeface="+mn-ea"/>
              <a:cs typeface="+mn-cs"/>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2.Methodology </a:t>
            </a:r>
            <a:endParaRPr lang="en-GB" dirty="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08DFDD-05F4-B581-786F-0B7ED87BC39F}"/>
              </a:ext>
            </a:extLst>
          </p:cNvPr>
          <p:cNvSpPr/>
          <p:nvPr/>
        </p:nvSpPr>
        <p:spPr>
          <a:xfrm>
            <a:off x="8127241" y="1715007"/>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lowchart: Connector 10">
            <a:extLst>
              <a:ext uri="{FF2B5EF4-FFF2-40B4-BE49-F238E27FC236}">
                <a16:creationId xmlns:a16="http://schemas.microsoft.com/office/drawing/2014/main" id="{D4AB3AD1-FA32-F1BE-9074-2C5990CEB436}"/>
              </a:ext>
            </a:extLst>
          </p:cNvPr>
          <p:cNvSpPr/>
          <p:nvPr/>
        </p:nvSpPr>
        <p:spPr>
          <a:xfrm>
            <a:off x="4988560" y="2971800"/>
            <a:ext cx="2214880" cy="2143760"/>
          </a:xfrm>
          <a:prstGeom prst="flowChartConnector">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Graphic 16" descr="Blockchain outline">
            <a:extLst>
              <a:ext uri="{FF2B5EF4-FFF2-40B4-BE49-F238E27FC236}">
                <a16:creationId xmlns:a16="http://schemas.microsoft.com/office/drawing/2014/main" id="{4EA0D518-D79E-1631-5740-76560B311A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3586480"/>
            <a:ext cx="914400" cy="914400"/>
          </a:xfrm>
          <a:prstGeom prst="rect">
            <a:avLst/>
          </a:prstGeom>
        </p:spPr>
      </p:pic>
      <p:cxnSp>
        <p:nvCxnSpPr>
          <p:cNvPr id="52" name="Connector: Elbow 51">
            <a:extLst>
              <a:ext uri="{FF2B5EF4-FFF2-40B4-BE49-F238E27FC236}">
                <a16:creationId xmlns:a16="http://schemas.microsoft.com/office/drawing/2014/main" id="{D1DBA181-B031-F572-1EFE-8455F5D12B8E}"/>
              </a:ext>
            </a:extLst>
          </p:cNvPr>
          <p:cNvCxnSpPr>
            <a:cxnSpLocks/>
            <a:stCxn id="11" idx="7"/>
            <a:endCxn id="2" idx="1"/>
          </p:cNvCxnSpPr>
          <p:nvPr/>
        </p:nvCxnSpPr>
        <p:spPr>
          <a:xfrm rot="5400000" flipH="1" flipV="1">
            <a:off x="7079740" y="2238246"/>
            <a:ext cx="846839" cy="1248163"/>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80C11E6-017D-9CF1-289A-57A3774C2133}"/>
              </a:ext>
            </a:extLst>
          </p:cNvPr>
          <p:cNvCxnSpPr>
            <a:cxnSpLocks/>
            <a:stCxn id="11" idx="5"/>
            <a:endCxn id="69" idx="1"/>
          </p:cNvCxnSpPr>
          <p:nvPr/>
        </p:nvCxnSpPr>
        <p:spPr>
          <a:xfrm rot="16200000" flipH="1">
            <a:off x="7121776" y="4558916"/>
            <a:ext cx="773686" cy="1259082"/>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9BEBEDA-95C2-8DC0-A7B3-5C41BAA08945}"/>
              </a:ext>
            </a:extLst>
          </p:cNvPr>
          <p:cNvSpPr/>
          <p:nvPr/>
        </p:nvSpPr>
        <p:spPr>
          <a:xfrm>
            <a:off x="8138160" y="4851400"/>
            <a:ext cx="313868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70">
            <a:extLst>
              <a:ext uri="{FF2B5EF4-FFF2-40B4-BE49-F238E27FC236}">
                <a16:creationId xmlns:a16="http://schemas.microsoft.com/office/drawing/2014/main" id="{55444A07-8463-390E-3C97-E319D2D9D062}"/>
              </a:ext>
            </a:extLst>
          </p:cNvPr>
          <p:cNvSpPr/>
          <p:nvPr/>
        </p:nvSpPr>
        <p:spPr>
          <a:xfrm>
            <a:off x="963684" y="1715007"/>
            <a:ext cx="310107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2" name="Rectangle 71">
            <a:extLst>
              <a:ext uri="{FF2B5EF4-FFF2-40B4-BE49-F238E27FC236}">
                <a16:creationId xmlns:a16="http://schemas.microsoft.com/office/drawing/2014/main" id="{A12D5440-F5D9-750C-C294-0220C8A05500}"/>
              </a:ext>
            </a:extLst>
          </p:cNvPr>
          <p:cNvSpPr/>
          <p:nvPr/>
        </p:nvSpPr>
        <p:spPr>
          <a:xfrm>
            <a:off x="963683" y="4851400"/>
            <a:ext cx="310107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7" name="Connector: Elbow 76">
            <a:extLst>
              <a:ext uri="{FF2B5EF4-FFF2-40B4-BE49-F238E27FC236}">
                <a16:creationId xmlns:a16="http://schemas.microsoft.com/office/drawing/2014/main" id="{00CF5222-30C9-8F52-9C37-226004EE6A2D}"/>
              </a:ext>
            </a:extLst>
          </p:cNvPr>
          <p:cNvCxnSpPr>
            <a:cxnSpLocks/>
            <a:stCxn id="11" idx="1"/>
            <a:endCxn id="71" idx="3"/>
          </p:cNvCxnSpPr>
          <p:nvPr/>
        </p:nvCxnSpPr>
        <p:spPr>
          <a:xfrm rot="16200000" flipV="1">
            <a:off x="4265421" y="2238245"/>
            <a:ext cx="846839" cy="124816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688B9854-33E2-171A-A822-BE11EE539500}"/>
              </a:ext>
            </a:extLst>
          </p:cNvPr>
          <p:cNvCxnSpPr>
            <a:cxnSpLocks/>
            <a:stCxn id="11" idx="3"/>
            <a:endCxn id="72" idx="3"/>
          </p:cNvCxnSpPr>
          <p:nvPr/>
        </p:nvCxnSpPr>
        <p:spPr>
          <a:xfrm rot="5400000">
            <a:off x="4301997" y="4564375"/>
            <a:ext cx="773686" cy="1248165"/>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17" name="Graphic 116" descr="Checkmark outline">
            <a:extLst>
              <a:ext uri="{FF2B5EF4-FFF2-40B4-BE49-F238E27FC236}">
                <a16:creationId xmlns:a16="http://schemas.microsoft.com/office/drawing/2014/main" id="{E7D8991D-9645-8A59-C949-50BA0ADD6F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8660" y="2228626"/>
            <a:ext cx="484540" cy="442197"/>
          </a:xfrm>
          <a:prstGeom prst="rect">
            <a:avLst/>
          </a:prstGeom>
        </p:spPr>
      </p:pic>
      <p:pic>
        <p:nvPicPr>
          <p:cNvPr id="119" name="Graphic 118" descr="Badge Question Mark outline">
            <a:extLst>
              <a:ext uri="{FF2B5EF4-FFF2-40B4-BE49-F238E27FC236}">
                <a16:creationId xmlns:a16="http://schemas.microsoft.com/office/drawing/2014/main" id="{A9E91634-229F-4DFE-45D9-E7157ECC18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27242" y="2143442"/>
            <a:ext cx="642354" cy="623679"/>
          </a:xfrm>
          <a:prstGeom prst="rect">
            <a:avLst/>
          </a:prstGeom>
        </p:spPr>
      </p:pic>
      <p:pic>
        <p:nvPicPr>
          <p:cNvPr id="121" name="Graphic 120" descr="Bar chart outline">
            <a:extLst>
              <a:ext uri="{FF2B5EF4-FFF2-40B4-BE49-F238E27FC236}">
                <a16:creationId xmlns:a16="http://schemas.microsoft.com/office/drawing/2014/main" id="{005DA1E3-D13E-1D99-3608-841A1E1B4F1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176450" y="5243411"/>
            <a:ext cx="640048" cy="618910"/>
          </a:xfrm>
          <a:prstGeom prst="rect">
            <a:avLst/>
          </a:prstGeom>
        </p:spPr>
      </p:pic>
      <p:sp>
        <p:nvSpPr>
          <p:cNvPr id="122" name="TextBox 121">
            <a:extLst>
              <a:ext uri="{FF2B5EF4-FFF2-40B4-BE49-F238E27FC236}">
                <a16:creationId xmlns:a16="http://schemas.microsoft.com/office/drawing/2014/main" id="{B6C11191-F72E-E07E-0F7D-C75098843691}"/>
              </a:ext>
            </a:extLst>
          </p:cNvPr>
          <p:cNvSpPr txBox="1"/>
          <p:nvPr/>
        </p:nvSpPr>
        <p:spPr>
          <a:xfrm>
            <a:off x="8816498" y="4933955"/>
            <a:ext cx="2349342" cy="1277273"/>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Model Comparison</a:t>
            </a:r>
          </a:p>
          <a:p>
            <a:pPr algn="just"/>
            <a:r>
              <a:rPr lang="en-ZA" sz="1100" dirty="0">
                <a:latin typeface="Arial" panose="020B0604020202020204" pitchFamily="34" charset="0"/>
                <a:cs typeface="Arial" panose="020B0604020202020204" pitchFamily="34" charset="0"/>
              </a:rPr>
              <a:t>The results from the K-NN and decision tree classifiers are evaluated using performance metrices  including accuracy, precision, recall, and F1-score, will be evaluated and compared.</a:t>
            </a:r>
          </a:p>
        </p:txBody>
      </p:sp>
      <p:sp>
        <p:nvSpPr>
          <p:cNvPr id="126" name="TextBox 125">
            <a:extLst>
              <a:ext uri="{FF2B5EF4-FFF2-40B4-BE49-F238E27FC236}">
                <a16:creationId xmlns:a16="http://schemas.microsoft.com/office/drawing/2014/main" id="{854B62FB-2998-DF44-F258-ED8C1F554C09}"/>
              </a:ext>
            </a:extLst>
          </p:cNvPr>
          <p:cNvSpPr txBox="1"/>
          <p:nvPr/>
        </p:nvSpPr>
        <p:spPr>
          <a:xfrm>
            <a:off x="8769595" y="1728452"/>
            <a:ext cx="2540835" cy="1446550"/>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Inducing Missing Values </a:t>
            </a:r>
          </a:p>
          <a:p>
            <a:pPr algn="just"/>
            <a:r>
              <a:rPr lang="en-ZA" sz="1100" dirty="0">
                <a:latin typeface="Arial" panose="020B0604020202020204" pitchFamily="34" charset="0"/>
                <a:cs typeface="Arial" panose="020B0604020202020204" pitchFamily="34" charset="0"/>
              </a:rPr>
              <a:t>Missing data were randomly introduced into each of the datasets using the Missing Completely at Random (MCAR) mechanism. The missing values were added to all attributes across all datasets at three different rates: 10%, 40%, and 70%.</a:t>
            </a:r>
          </a:p>
        </p:txBody>
      </p:sp>
      <p:sp>
        <p:nvSpPr>
          <p:cNvPr id="131" name="TextBox 130">
            <a:extLst>
              <a:ext uri="{FF2B5EF4-FFF2-40B4-BE49-F238E27FC236}">
                <a16:creationId xmlns:a16="http://schemas.microsoft.com/office/drawing/2014/main" id="{5A367AD8-7CFD-ECAF-99F7-98D8E6F5074D}"/>
              </a:ext>
            </a:extLst>
          </p:cNvPr>
          <p:cNvSpPr txBox="1"/>
          <p:nvPr/>
        </p:nvSpPr>
        <p:spPr>
          <a:xfrm>
            <a:off x="1567771" y="1800270"/>
            <a:ext cx="2402416" cy="1277273"/>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Selecting Dataset</a:t>
            </a:r>
          </a:p>
          <a:p>
            <a:pPr algn="just"/>
            <a:r>
              <a:rPr lang="en-ZA" sz="1100" dirty="0">
                <a:latin typeface="Arial" panose="020B0604020202020204" pitchFamily="34" charset="0"/>
                <a:cs typeface="Arial" panose="020B0604020202020204" pitchFamily="34" charset="0"/>
              </a:rPr>
              <a:t>A dataset with documented research on handling missing feature values was selected. The Adult dataset was selected in the study done by A. </a:t>
            </a:r>
            <a:r>
              <a:rPr lang="en-ZA" sz="1100" dirty="0" err="1">
                <a:latin typeface="Arial" panose="020B0604020202020204" pitchFamily="34" charset="0"/>
                <a:cs typeface="Arial" panose="020B0604020202020204" pitchFamily="34" charset="0"/>
              </a:rPr>
              <a:t>Farhangfara</a:t>
            </a:r>
            <a:r>
              <a:rPr lang="en-ZA" sz="1100" dirty="0">
                <a:latin typeface="Arial" panose="020B0604020202020204" pitchFamily="34" charset="0"/>
                <a:cs typeface="Arial" panose="020B0604020202020204" pitchFamily="34" charset="0"/>
              </a:rPr>
              <a:t>, L. </a:t>
            </a:r>
            <a:r>
              <a:rPr lang="en-ZA" sz="1100" dirty="0" err="1">
                <a:latin typeface="Arial" panose="020B0604020202020204" pitchFamily="34" charset="0"/>
                <a:cs typeface="Arial" panose="020B0604020202020204" pitchFamily="34" charset="0"/>
              </a:rPr>
              <a:t>Kurganb</a:t>
            </a:r>
            <a:r>
              <a:rPr lang="en-ZA" sz="1100" dirty="0">
                <a:latin typeface="Arial" panose="020B0604020202020204" pitchFamily="34" charset="0"/>
                <a:cs typeface="Arial" panose="020B0604020202020204" pitchFamily="34" charset="0"/>
              </a:rPr>
              <a:t>, and J. </a:t>
            </a:r>
            <a:r>
              <a:rPr lang="en-ZA" sz="1100" dirty="0" err="1">
                <a:latin typeface="Arial" panose="020B0604020202020204" pitchFamily="34" charset="0"/>
                <a:cs typeface="Arial" panose="020B0604020202020204" pitchFamily="34" charset="0"/>
              </a:rPr>
              <a:t>Dyc</a:t>
            </a:r>
            <a:r>
              <a:rPr lang="en-ZA" sz="1100" dirty="0">
                <a:latin typeface="Arial" panose="020B0604020202020204" pitchFamily="34" charset="0"/>
                <a:cs typeface="Arial" panose="020B0604020202020204" pitchFamily="34" charset="0"/>
              </a:rPr>
              <a:t>.</a:t>
            </a:r>
          </a:p>
        </p:txBody>
      </p:sp>
      <p:sp>
        <p:nvSpPr>
          <p:cNvPr id="135" name="TextBox 134">
            <a:extLst>
              <a:ext uri="{FF2B5EF4-FFF2-40B4-BE49-F238E27FC236}">
                <a16:creationId xmlns:a16="http://schemas.microsoft.com/office/drawing/2014/main" id="{C1B7018F-8776-D7C6-A3C0-B292AE16D85F}"/>
              </a:ext>
            </a:extLst>
          </p:cNvPr>
          <p:cNvSpPr txBox="1"/>
          <p:nvPr/>
        </p:nvSpPr>
        <p:spPr>
          <a:xfrm>
            <a:off x="1567771" y="5092880"/>
            <a:ext cx="2172622" cy="769441"/>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Imputation Approach</a:t>
            </a:r>
          </a:p>
          <a:p>
            <a:r>
              <a:rPr lang="en-ZA" sz="1100" dirty="0">
                <a:latin typeface="Arial" panose="020B0604020202020204" pitchFamily="34" charset="0"/>
                <a:cs typeface="Arial" panose="020B0604020202020204" pitchFamily="34" charset="0"/>
              </a:rPr>
              <a:t>The K-NN and mean imputation technique were used to address this issue, of  missing values. </a:t>
            </a:r>
          </a:p>
        </p:txBody>
      </p:sp>
      <p:pic>
        <p:nvPicPr>
          <p:cNvPr id="137" name="Graphic 136" descr="Scatterplot outline">
            <a:extLst>
              <a:ext uri="{FF2B5EF4-FFF2-40B4-BE49-F238E27FC236}">
                <a16:creationId xmlns:a16="http://schemas.microsoft.com/office/drawing/2014/main" id="{A2E36B9B-AE42-B20D-F937-0927F83B421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5553" y="5395791"/>
            <a:ext cx="632218" cy="634169"/>
          </a:xfrm>
          <a:prstGeom prst="rect">
            <a:avLst/>
          </a:prstGeom>
        </p:spPr>
      </p:pic>
    </p:spTree>
    <p:custDataLst>
      <p:custData r:id="rId1"/>
      <p:custData r:id="rId2"/>
      <p:tags r:id="rId3"/>
    </p:custDataLst>
    <p:extLst>
      <p:ext uri="{BB962C8B-B14F-4D97-AF65-F5344CB8AC3E}">
        <p14:creationId xmlns:p14="http://schemas.microsoft.com/office/powerpoint/2010/main" val="173968901"/>
      </p:ext>
    </p:extLst>
  </p:cSld>
  <p:clrMapOvr>
    <a:masterClrMapping/>
  </p:clrMapOvr>
  <p:transition spd="slow" advTm="15009">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3.Results: Classification tree</a:t>
            </a:r>
          </a:p>
        </p:txBody>
      </p:sp>
      <p:graphicFrame>
        <p:nvGraphicFramePr>
          <p:cNvPr id="2" name="Chart 1">
            <a:extLst>
              <a:ext uri="{FF2B5EF4-FFF2-40B4-BE49-F238E27FC236}">
                <a16:creationId xmlns:a16="http://schemas.microsoft.com/office/drawing/2014/main" id="{E81883F6-B3EB-2845-A236-78342BABAB3E}"/>
              </a:ext>
            </a:extLst>
          </p:cNvPr>
          <p:cNvGraphicFramePr>
            <a:graphicFrameLocks/>
          </p:cNvGraphicFramePr>
          <p:nvPr>
            <p:extLst>
              <p:ext uri="{D42A27DB-BD31-4B8C-83A1-F6EECF244321}">
                <p14:modId xmlns:p14="http://schemas.microsoft.com/office/powerpoint/2010/main" val="3374831031"/>
              </p:ext>
            </p:extLst>
          </p:nvPr>
        </p:nvGraphicFramePr>
        <p:xfrm>
          <a:off x="201084" y="2486449"/>
          <a:ext cx="5803561" cy="32789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2432217C-BBC5-494C-A302-4462FB032F16}"/>
              </a:ext>
            </a:extLst>
          </p:cNvPr>
          <p:cNvGraphicFramePr>
            <a:graphicFrameLocks/>
          </p:cNvGraphicFramePr>
          <p:nvPr>
            <p:extLst>
              <p:ext uri="{D42A27DB-BD31-4B8C-83A1-F6EECF244321}">
                <p14:modId xmlns:p14="http://schemas.microsoft.com/office/powerpoint/2010/main" val="690344701"/>
              </p:ext>
            </p:extLst>
          </p:nvPr>
        </p:nvGraphicFramePr>
        <p:xfrm>
          <a:off x="6096001" y="2486449"/>
          <a:ext cx="5803562" cy="32789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46043455"/>
      </p:ext>
    </p:extLst>
  </p:cSld>
  <p:clrMapOvr>
    <a:masterClrMapping/>
  </p:clrMapOvr>
  <p:transition spd="slow" advTm="47992">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3.Results: k-Nearest Neighbours</a:t>
            </a:r>
          </a:p>
        </p:txBody>
      </p:sp>
      <p:graphicFrame>
        <p:nvGraphicFramePr>
          <p:cNvPr id="4" name="Chart 3">
            <a:extLst>
              <a:ext uri="{FF2B5EF4-FFF2-40B4-BE49-F238E27FC236}">
                <a16:creationId xmlns:a16="http://schemas.microsoft.com/office/drawing/2014/main" id="{44B21085-D9AB-944D-8F3B-444797770AAE}"/>
              </a:ext>
            </a:extLst>
          </p:cNvPr>
          <p:cNvGraphicFramePr>
            <a:graphicFrameLocks/>
          </p:cNvGraphicFramePr>
          <p:nvPr>
            <p:extLst>
              <p:ext uri="{D42A27DB-BD31-4B8C-83A1-F6EECF244321}">
                <p14:modId xmlns:p14="http://schemas.microsoft.com/office/powerpoint/2010/main" val="4200240808"/>
              </p:ext>
            </p:extLst>
          </p:nvPr>
        </p:nvGraphicFramePr>
        <p:xfrm>
          <a:off x="228601" y="2346367"/>
          <a:ext cx="5717468" cy="30100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A721C31-4FA1-CB44-AA21-81B2CDDA8B33}"/>
              </a:ext>
            </a:extLst>
          </p:cNvPr>
          <p:cNvGraphicFramePr>
            <a:graphicFrameLocks/>
          </p:cNvGraphicFramePr>
          <p:nvPr>
            <p:extLst>
              <p:ext uri="{D42A27DB-BD31-4B8C-83A1-F6EECF244321}">
                <p14:modId xmlns:p14="http://schemas.microsoft.com/office/powerpoint/2010/main" val="822214913"/>
              </p:ext>
            </p:extLst>
          </p:nvPr>
        </p:nvGraphicFramePr>
        <p:xfrm>
          <a:off x="6455216" y="2274421"/>
          <a:ext cx="5444348" cy="30664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1897316"/>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871912-9071-A53C-20DD-815411C0EDD0}"/>
              </a:ext>
            </a:extLst>
          </p:cNvPr>
          <p:cNvPicPr>
            <a:picLocks noChangeAspect="1"/>
          </p:cNvPicPr>
          <p:nvPr/>
        </p:nvPicPr>
        <p:blipFill>
          <a:blip r:embed="rId3"/>
          <a:stretch>
            <a:fillRect/>
          </a:stretch>
        </p:blipFill>
        <p:spPr>
          <a:xfrm rot="21177479">
            <a:off x="1737861" y="3215683"/>
            <a:ext cx="3683000" cy="736600"/>
          </a:xfrm>
          <a:prstGeom prst="rect">
            <a:avLst/>
          </a:prstGeom>
        </p:spPr>
      </p:pic>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Discussion</a:t>
            </a:r>
          </a:p>
        </p:txBody>
      </p:sp>
      <p:pic>
        <p:nvPicPr>
          <p:cNvPr id="2" name="Picture 1">
            <a:extLst>
              <a:ext uri="{FF2B5EF4-FFF2-40B4-BE49-F238E27FC236}">
                <a16:creationId xmlns:a16="http://schemas.microsoft.com/office/drawing/2014/main" id="{B728099A-A304-3C86-A75F-8434E666A0EE}"/>
              </a:ext>
            </a:extLst>
          </p:cNvPr>
          <p:cNvPicPr>
            <a:picLocks noChangeAspect="1"/>
          </p:cNvPicPr>
          <p:nvPr/>
        </p:nvPicPr>
        <p:blipFill>
          <a:blip r:embed="rId4"/>
          <a:stretch>
            <a:fillRect/>
          </a:stretch>
        </p:blipFill>
        <p:spPr>
          <a:xfrm rot="891241">
            <a:off x="5929800" y="2605618"/>
            <a:ext cx="4386553" cy="1646763"/>
          </a:xfrm>
          <a:prstGeom prst="rect">
            <a:avLst/>
          </a:prstGeom>
        </p:spPr>
      </p:pic>
      <p:pic>
        <p:nvPicPr>
          <p:cNvPr id="3" name="Graphic 2" descr="Scales of justice outline">
            <a:extLst>
              <a:ext uri="{FF2B5EF4-FFF2-40B4-BE49-F238E27FC236}">
                <a16:creationId xmlns:a16="http://schemas.microsoft.com/office/drawing/2014/main" id="{61104B72-D62A-DCC8-1B97-67E695CEEE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20834" y="-342181"/>
            <a:ext cx="7542362" cy="7542362"/>
          </a:xfrm>
          <a:prstGeom prst="rect">
            <a:avLst/>
          </a:prstGeom>
        </p:spPr>
      </p:pic>
    </p:spTree>
    <p:extLst>
      <p:ext uri="{BB962C8B-B14F-4D97-AF65-F5344CB8AC3E}">
        <p14:creationId xmlns:p14="http://schemas.microsoft.com/office/powerpoint/2010/main" val="3491402825"/>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Decision Tree  </a:t>
            </a:r>
          </a:p>
        </p:txBody>
      </p:sp>
    </p:spTree>
    <p:extLst>
      <p:ext uri="{BB962C8B-B14F-4D97-AF65-F5344CB8AC3E}">
        <p14:creationId xmlns:p14="http://schemas.microsoft.com/office/powerpoint/2010/main" val="1286936118"/>
      </p:ext>
    </p:extLst>
  </p:cSld>
  <p:clrMapOvr>
    <a:masterClrMapping/>
  </p:clrMapOvr>
  <p:transition spd="slow" advTm="47992">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5.Conclusion   </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B929BF6D-8BF0-C0AA-2920-AF0F042A3FD5}"/>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3589"/>
          <a:stretch/>
        </p:blipFill>
        <p:spPr>
          <a:xfrm>
            <a:off x="2899474" y="1330436"/>
            <a:ext cx="5996553" cy="5181662"/>
          </a:xfrm>
          <a:prstGeom prst="rect">
            <a:avLst/>
          </a:prstGeom>
        </p:spPr>
      </p:pic>
    </p:spTree>
    <p:extLst>
      <p:ext uri="{BB962C8B-B14F-4D97-AF65-F5344CB8AC3E}">
        <p14:creationId xmlns:p14="http://schemas.microsoft.com/office/powerpoint/2010/main" val="370431153"/>
      </p:ext>
    </p:extLst>
  </p:cSld>
  <p:clrMapOvr>
    <a:masterClrMapping/>
  </p:clrMapOvr>
  <p:transition spd="slow" advTm="47992">
    <p:push/>
  </p:transition>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ags/tag2.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TemplateConfiguration><![CDATA[{"slideVersion":1,"isValidatorEnabled":false,"isLocked":false,"elementsMetadata":[],"slideId":"638048769900279182","enableDocumentContentUpdater":false,"version":"2.0"}]]></TemplafySlideTemplateConfiguration>
</file>

<file path=customXml/item2.xml><?xml version="1.0" encoding="utf-8"?>
<TemplafySlideFormConfiguration><![CDATA[{"formFields":[],"formDataEntries":[]}]]></TemplafySlideFormConfiguration>
</file>

<file path=customXml/item3.xml><?xml version="1.0" encoding="utf-8"?>
<TemplafySlideTemplateConfiguration><![CDATA[{"slideVersion":1,"isValidatorEnabled":false,"isLocked":false,"elementsMetadata":[],"slideId":"638048769900279182","enableDocumentContentUpdater":false,"version":"2.0"}]]></TemplafySlideTemplateConfiguration>
</file>

<file path=customXml/item4.xml><?xml version="1.0" encoding="utf-8"?>
<TemplafySlideTemplateConfiguration><![CDATA[{"slideVersion":1,"isValidatorEnabled":false,"isLocked":false,"elementsMetadata":[],"slideId":"638428994669606512","enableDocumentContentUpdater":false,"version":"2.0"}]]></TemplafySlideTemplateConfiguration>
</file>

<file path=customXml/item5.xml><?xml version="1.0" encoding="utf-8"?>
<TemplafySlideFormConfiguration><![CDATA[{"formFields":[],"formDataEntries":[]}]]></TemplafySlideFormConfiguration>
</file>

<file path=customXml/item6.xml><?xml version="1.0" encoding="utf-8"?>
<TemplafySlideFormConfiguration><![CDATA[{"formFields":[],"formDataEntries":[]}]]></TemplafySlideFormConfiguration>
</file>

<file path=customXml/item7.xml><?xml version="1.0" encoding="utf-8"?>
<TemplafySlideTemplateConfiguration><![CDATA[{"slideVersion":1,"isValidatorEnabled":false,"isLocked":false,"elementsMetadata":[],"slideId":"638048769900279182","enableDocumentContentUpdater":false,"version":"2.0"}]]></TemplafySlideTemplateConfiguration>
</file>

<file path=customXml/item8.xml><?xml version="1.0" encoding="utf-8"?>
<TemplafyTemplateConfiguration><![CDATA[{"elementsMetadata":[],"transformationConfigurations":[],"templateName":"Template 2024","templateDescription":"","enableDocumentContentUpdater":false,"version":"2.0"}]]></TemplafyTemplateConfiguration>
</file>

<file path=customXml/item9.xml><?xml version="1.0" encoding="utf-8"?>
<TemplafyFormConfiguration><![CDATA[{"formFields":[],"formDataEntries":[]}]]></TemplafyFormConfiguration>
</file>

<file path=customXml/itemProps1.xml><?xml version="1.0" encoding="utf-8"?>
<ds:datastoreItem xmlns:ds="http://schemas.openxmlformats.org/officeDocument/2006/customXml" ds:itemID="{1D370528-3DED-4573-B24C-82CF1DA0B6B3}">
  <ds:schemaRefs/>
</ds:datastoreItem>
</file>

<file path=customXml/itemProps10.xml><?xml version="1.0" encoding="utf-8"?>
<ds:datastoreItem xmlns:ds="http://schemas.openxmlformats.org/officeDocument/2006/customXml" ds:itemID="{31A6E273-308C-4E61-93A6-3725B57DDBD2}">
  <ds:schemaRefs/>
</ds:datastoreItem>
</file>

<file path=customXml/itemProps2.xml><?xml version="1.0" encoding="utf-8"?>
<ds:datastoreItem xmlns:ds="http://schemas.openxmlformats.org/officeDocument/2006/customXml" ds:itemID="{B779C644-68B7-4164-9D25-5094A90807DA}">
  <ds:schemaRefs/>
</ds:datastoreItem>
</file>

<file path=customXml/itemProps3.xml><?xml version="1.0" encoding="utf-8"?>
<ds:datastoreItem xmlns:ds="http://schemas.openxmlformats.org/officeDocument/2006/customXml" ds:itemID="{4427119E-0EC6-45F3-B5C4-5D645139FD8A}">
  <ds:schemaRefs/>
</ds:datastoreItem>
</file>

<file path=customXml/itemProps4.xml><?xml version="1.0" encoding="utf-8"?>
<ds:datastoreItem xmlns:ds="http://schemas.openxmlformats.org/officeDocument/2006/customXml" ds:itemID="{6A7796AB-1CB0-45AD-997B-095D659943B5}">
  <ds:schemaRefs/>
</ds:datastoreItem>
</file>

<file path=customXml/itemProps5.xml><?xml version="1.0" encoding="utf-8"?>
<ds:datastoreItem xmlns:ds="http://schemas.openxmlformats.org/officeDocument/2006/customXml" ds:itemID="{9EA5E500-22E7-0240-AED0-BA929FFA66E7}">
  <ds:schemaRefs/>
</ds:datastoreItem>
</file>

<file path=customXml/itemProps6.xml><?xml version="1.0" encoding="utf-8"?>
<ds:datastoreItem xmlns:ds="http://schemas.openxmlformats.org/officeDocument/2006/customXml" ds:itemID="{318FE172-2E4A-41F3-98F3-1CD8CCD9375A}">
  <ds:schemaRefs/>
</ds:datastoreItem>
</file>

<file path=customXml/itemProps7.xml><?xml version="1.0" encoding="utf-8"?>
<ds:datastoreItem xmlns:ds="http://schemas.openxmlformats.org/officeDocument/2006/customXml" ds:itemID="{36E87CD8-B51B-F349-93FC-1B216583BF7D}">
  <ds:schemaRefs/>
</ds:datastoreItem>
</file>

<file path=customXml/itemProps8.xml><?xml version="1.0" encoding="utf-8"?>
<ds:datastoreItem xmlns:ds="http://schemas.openxmlformats.org/officeDocument/2006/customXml" ds:itemID="{43877E11-121F-45E2-A0FE-16DFA988BBD5}">
  <ds:schemaRefs/>
</ds:datastoreItem>
</file>

<file path=customXml/itemProps9.xml><?xml version="1.0" encoding="utf-8"?>
<ds:datastoreItem xmlns:ds="http://schemas.openxmlformats.org/officeDocument/2006/customXml" ds:itemID="{9A03A13C-D5E3-49F8-B37D-AFA024345652}">
  <ds:schemaRefs/>
</ds:datastoreItem>
</file>

<file path=docProps/app.xml><?xml version="1.0" encoding="utf-8"?>
<Properties xmlns="http://schemas.openxmlformats.org/officeDocument/2006/extended-properties" xmlns:vt="http://schemas.openxmlformats.org/officeDocument/2006/docPropsVTypes">
  <Template/>
  <TotalTime>0</TotalTime>
  <Words>1059</Words>
  <Application>Microsoft Macintosh PowerPoint</Application>
  <PresentationFormat>Widescreen</PresentationFormat>
  <Paragraphs>72</Paragraphs>
  <Slides>10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Aptos</vt:lpstr>
      <vt:lpstr>Aptos Narrow</vt:lpstr>
      <vt:lpstr>Arial</vt:lpstr>
      <vt:lpstr>Century Gothic</vt:lpstr>
      <vt:lpstr>Garamond</vt:lpstr>
      <vt:lpstr>Söhne</vt:lpstr>
      <vt:lpstr>DSV Template</vt:lpstr>
      <vt:lpstr>Savon</vt:lpstr>
      <vt:lpstr>Data Science Assignment 3</vt:lpstr>
      <vt:lpstr>Content</vt:lpstr>
      <vt:lpstr>1. Introduction </vt:lpstr>
      <vt:lpstr>2.Methodology </vt:lpstr>
      <vt:lpstr>3.Results: Classification tree</vt:lpstr>
      <vt:lpstr>3.Results: k-Nearest Neighbours</vt:lpstr>
      <vt:lpstr>4. Discussion</vt:lpstr>
      <vt:lpstr>4. Decision Tree  </vt:lpstr>
      <vt:lpstr>5.Conclusion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2024-05-18T23:04:33Z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