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4" r:id="rId3"/>
    <p:sldId id="275" r:id="rId4"/>
    <p:sldId id="273" r:id="rId5"/>
    <p:sldId id="276" r:id="rId6"/>
    <p:sldId id="277" r:id="rId7"/>
    <p:sldId id="278" r:id="rId8"/>
    <p:sldId id="282" r:id="rId9"/>
    <p:sldId id="280" r:id="rId10"/>
    <p:sldId id="28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DAD"/>
    <a:srgbClr val="0D78C9"/>
    <a:srgbClr val="024C84"/>
    <a:srgbClr val="993200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>
      <p:cViewPr varScale="1">
        <p:scale>
          <a:sx n="129" d="100"/>
          <a:sy n="129" d="100"/>
        </p:scale>
        <p:origin x="96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292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24</c:v>
                </c:pt>
                <c:pt idx="7">
                  <c:v>32</c:v>
                </c:pt>
                <c:pt idx="8">
                  <c:v>48</c:v>
                </c:pt>
                <c:pt idx="9">
                  <c:v>63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143</c:v>
                </c:pt>
                <c:pt idx="1">
                  <c:v>123</c:v>
                </c:pt>
                <c:pt idx="2">
                  <c:v>78</c:v>
                </c:pt>
                <c:pt idx="3">
                  <c:v>68</c:v>
                </c:pt>
                <c:pt idx="4">
                  <c:v>65</c:v>
                </c:pt>
                <c:pt idx="5">
                  <c:v>65</c:v>
                </c:pt>
                <c:pt idx="6">
                  <c:v>64</c:v>
                </c:pt>
                <c:pt idx="7">
                  <c:v>60</c:v>
                </c:pt>
                <c:pt idx="8">
                  <c:v>68</c:v>
                </c:pt>
                <c:pt idx="9">
                  <c:v>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upDownBars>
          <c:gapWidth val="150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smooth val="0"/>
        <c:axId val="202216688"/>
        <c:axId val="202217080"/>
      </c:lineChart>
      <c:catAx>
        <c:axId val="202216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217080"/>
        <c:crosses val="autoZero"/>
        <c:auto val="1"/>
        <c:lblAlgn val="ctr"/>
        <c:lblOffset val="100"/>
        <c:noMultiLvlLbl val="0"/>
      </c:catAx>
      <c:valAx>
        <c:axId val="202217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21668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7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1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536" y="191"/>
            <a:ext cx="9145012" cy="687019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85800" y="3203575"/>
            <a:ext cx="77724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7226408" y="6527628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2014 The MathWorks, Inc.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0" y="4333875"/>
            <a:ext cx="91440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0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086600" cy="990600"/>
          </a:xfrm>
        </p:spPr>
        <p:txBody>
          <a:bodyPr anchor="t" anchorCtr="0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57200" y="2819400"/>
            <a:ext cx="3810000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0"/>
            </a:lvl2pPr>
            <a:lvl3pPr>
              <a:buNone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 smtClean="0"/>
              <a:t>Click to add b</a:t>
            </a:r>
            <a:r>
              <a:rPr lang="en-US" sz="1800" dirty="0" smtClean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600200"/>
            <a:ext cx="3810000" cy="838200"/>
          </a:xfrm>
        </p:spPr>
        <p:txBody>
          <a:bodyPr anchor="t"/>
          <a:lstStyle>
            <a:lvl1pPr marL="0" indent="0" algn="l">
              <a:buNone/>
              <a:defRPr sz="2000" b="1" baseline="0"/>
            </a:lvl1pPr>
          </a:lstStyle>
          <a:p>
            <a:pPr lvl="0"/>
            <a:r>
              <a:rPr lang="en-US" dirty="0" smtClean="0"/>
              <a:t>Click to add headline</a:t>
            </a:r>
            <a:r>
              <a:rPr lang="en-US" sz="2000" b="1" dirty="0" smtClean="0">
                <a:solidFill>
                  <a:prstClr val="black"/>
                </a:solidFill>
              </a:rPr>
              <a:t> providing value of feature</a:t>
            </a:r>
            <a:endParaRPr lang="en-US" dirty="0" smtClean="0"/>
          </a:p>
        </p:txBody>
      </p:sp>
      <p:sp>
        <p:nvSpPr>
          <p:cNvPr id="14" name="Text Placeholder 2"/>
          <p:cNvSpPr>
            <a:spLocks noGrp="1"/>
          </p:cNvSpPr>
          <p:nvPr>
            <p:ph type="body" sz="half" idx="12" hasCustomPrompt="1"/>
          </p:nvPr>
        </p:nvSpPr>
        <p:spPr>
          <a:xfrm>
            <a:off x="457200" y="6172200"/>
            <a:ext cx="4572000" cy="533400"/>
          </a:xfrm>
        </p:spPr>
        <p:txBody>
          <a:bodyPr anchor="b" anchorCtr="0"/>
          <a:lstStyle>
            <a:lvl1pPr marL="230188" indent="-228600">
              <a:buClrTx/>
              <a:buSzPct val="125000"/>
              <a:buFont typeface="Courier New" pitchFamily="49" charset="0"/>
              <a:buChar char="»"/>
              <a:defRPr sz="1600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 smtClean="0"/>
              <a:t>Click to add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914525"/>
            <a:ext cx="7772400" cy="1362075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Section Header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455613" y="1600200"/>
            <a:ext cx="807415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3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455613" y="464695"/>
            <a:ext cx="80741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772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9" name="Picture 8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74704" y="47715"/>
            <a:ext cx="1562100" cy="424983"/>
          </a:xfrm>
          <a:prstGeom prst="rect">
            <a:avLst/>
          </a:prstGeom>
        </p:spPr>
      </p:pic>
      <p:cxnSp>
        <p:nvCxnSpPr>
          <p:cNvPr id="11" name="Straight Connector 11"/>
          <p:cNvCxnSpPr/>
          <p:nvPr/>
        </p:nvCxnSpPr>
        <p:spPr>
          <a:xfrm rot="10800000" flipV="1">
            <a:off x="228600" y="246870"/>
            <a:ext cx="7016865" cy="270628"/>
          </a:xfrm>
          <a:prstGeom prst="bentConnector3">
            <a:avLst>
              <a:gd name="adj1" fmla="val 99917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686800" y="6484950"/>
            <a:ext cx="4572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0" b="1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From Coding to Cluster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Raymond Norris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ROI – How Many Workers Do I Really Need?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403736"/>
              </p:ext>
            </p:extLst>
          </p:nvPr>
        </p:nvGraphicFramePr>
        <p:xfrm>
          <a:off x="457200" y="1600200"/>
          <a:ext cx="80772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Oval 7"/>
          <p:cNvSpPr/>
          <p:nvPr/>
        </p:nvSpPr>
        <p:spPr>
          <a:xfrm>
            <a:off x="3352800" y="3657600"/>
            <a:ext cx="914400" cy="990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810000" y="4038600"/>
            <a:ext cx="0" cy="1676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03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Detector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" y="979539"/>
            <a:ext cx="6115050" cy="4600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5" y="1828800"/>
            <a:ext cx="61245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4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/>
          <p:cNvSpPr/>
          <p:nvPr/>
        </p:nvSpPr>
        <p:spPr>
          <a:xfrm>
            <a:off x="3200400" y="1714500"/>
            <a:ext cx="3810000" cy="1371600"/>
          </a:xfrm>
          <a:prstGeom prst="flowChartDocumen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tissueDriver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Path</a:t>
            </a:r>
            <a:endParaRPr lang="en-US" dirty="0"/>
          </a:p>
        </p:txBody>
      </p:sp>
      <p:sp>
        <p:nvSpPr>
          <p:cNvPr id="3" name="Flowchart: Document 2"/>
          <p:cNvSpPr/>
          <p:nvPr/>
        </p:nvSpPr>
        <p:spPr>
          <a:xfrm>
            <a:off x="342900" y="1717988"/>
            <a:ext cx="2628900" cy="1371600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jobScript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lowchart: Document 8"/>
          <p:cNvSpPr/>
          <p:nvPr/>
        </p:nvSpPr>
        <p:spPr>
          <a:xfrm>
            <a:off x="3200400" y="3352800"/>
            <a:ext cx="3810000" cy="1371600"/>
          </a:xfrm>
          <a:prstGeom prst="flowChartDocumen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batchProcessingFiles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(@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alg,files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)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lowchart: Document 10"/>
          <p:cNvSpPr/>
          <p:nvPr/>
        </p:nvSpPr>
        <p:spPr>
          <a:xfrm>
            <a:off x="3200400" y="5006125"/>
            <a:ext cx="3810000" cy="1371600"/>
          </a:xfrm>
          <a:prstGeom prst="flowChartDocumen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detectCells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Flowchart: Multidocument 12"/>
          <p:cNvSpPr/>
          <p:nvPr/>
        </p:nvSpPr>
        <p:spPr>
          <a:xfrm>
            <a:off x="484031" y="3634525"/>
            <a:ext cx="1828800" cy="1089875"/>
          </a:xfrm>
          <a:prstGeom prst="flowChartMultidocumen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TIF</a:t>
            </a: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2312831" y="4179462"/>
            <a:ext cx="88756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9" idx="0"/>
          </p:cNvCxnSpPr>
          <p:nvPr/>
        </p:nvCxnSpPr>
        <p:spPr>
          <a:xfrm>
            <a:off x="5105400" y="2995422"/>
            <a:ext cx="0" cy="3573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1" idx="0"/>
          </p:cNvCxnSpPr>
          <p:nvPr/>
        </p:nvCxnSpPr>
        <p:spPr>
          <a:xfrm>
            <a:off x="5105400" y="4633722"/>
            <a:ext cx="0" cy="3724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Magnetic Disk 20"/>
          <p:cNvSpPr/>
          <p:nvPr/>
        </p:nvSpPr>
        <p:spPr>
          <a:xfrm>
            <a:off x="7696200" y="1912239"/>
            <a:ext cx="1196662" cy="976122"/>
          </a:xfrm>
          <a:prstGeom prst="flowChartMagneticDisk">
            <a:avLst/>
          </a:prstGeom>
          <a:solidFill>
            <a:schemeClr val="accent2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MAT-File</a:t>
            </a:r>
          </a:p>
        </p:txBody>
      </p:sp>
      <p:cxnSp>
        <p:nvCxnSpPr>
          <p:cNvPr id="23" name="Straight Arrow Connector 22"/>
          <p:cNvCxnSpPr>
            <a:stCxn id="10" idx="3"/>
          </p:cNvCxnSpPr>
          <p:nvPr/>
        </p:nvCxnSpPr>
        <p:spPr>
          <a:xfrm>
            <a:off x="7010400" y="2400300"/>
            <a:ext cx="685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Connector 25"/>
          <p:cNvSpPr/>
          <p:nvPr/>
        </p:nvSpPr>
        <p:spPr>
          <a:xfrm>
            <a:off x="1752600" y="979813"/>
            <a:ext cx="5486400" cy="5486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63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9" grpId="0" animBg="1"/>
      <p:bldP spid="11" grpId="0" animBg="1"/>
      <p:bldP spid="13" grpId="0" animBg="1"/>
      <p:bldP spid="21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Code Locally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/>
              <a:t>MATLAB somewhere</a:t>
            </a:r>
          </a:p>
          <a:p>
            <a:r>
              <a:rPr lang="en-US" dirty="0" smtClean="0"/>
              <a:t>Change </a:t>
            </a:r>
            <a:r>
              <a:rPr lang="en-US" dirty="0"/>
              <a:t>directories to my </a:t>
            </a:r>
            <a:r>
              <a:rPr lang="en-US" dirty="0" smtClean="0"/>
              <a:t>sandbox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local_tissueDriver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Can't </a:t>
            </a:r>
            <a:r>
              <a:rPr lang="en-US" dirty="0"/>
              <a:t>find </a:t>
            </a:r>
            <a:r>
              <a:rPr lang="en-US" dirty="0" err="1"/>
              <a:t>tif</a:t>
            </a:r>
            <a:r>
              <a:rPr lang="en-US" dirty="0"/>
              <a:t> files because only the relative filename was </a:t>
            </a:r>
            <a:r>
              <a:rPr lang="en-US" dirty="0" smtClean="0"/>
              <a:t>provided, </a:t>
            </a:r>
            <a:r>
              <a:rPr lang="en-US" dirty="0"/>
              <a:t>not absolute.  Either provide full path or add </a:t>
            </a:r>
            <a:r>
              <a:rPr lang="en-US" dirty="0" err="1"/>
              <a:t>tif</a:t>
            </a:r>
            <a:r>
              <a:rPr lang="en-US" dirty="0"/>
              <a:t> folder to MATLAB path.</a:t>
            </a:r>
          </a:p>
          <a:p>
            <a:r>
              <a:rPr lang="en-US" dirty="0" smtClean="0"/>
              <a:t>Can't </a:t>
            </a:r>
            <a:r>
              <a:rPr lang="en-US" dirty="0"/>
              <a:t>save results MAT-file because output folder doesn't exist.  </a:t>
            </a:r>
            <a:r>
              <a:rPr lang="en-US" dirty="0" smtClean="0"/>
              <a:t>Create </a:t>
            </a:r>
            <a:r>
              <a:rPr lang="en-US" dirty="0"/>
              <a:t>output folder.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Code </a:t>
            </a:r>
            <a:r>
              <a:rPr lang="en-US" dirty="0" smtClean="0"/>
              <a:t>Locally in Batch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localbatch_tissueDriver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Can't find </a:t>
            </a:r>
            <a:r>
              <a:rPr lang="en-US" dirty="0" err="1"/>
              <a:t>tif</a:t>
            </a:r>
            <a:r>
              <a:rPr lang="en-US" dirty="0"/>
              <a:t> files because only the relative filename was provided, not </a:t>
            </a:r>
            <a:r>
              <a:rPr lang="en-US" dirty="0" smtClean="0"/>
              <a:t>absolute.  Add </a:t>
            </a:r>
            <a:r>
              <a:rPr lang="en-US" dirty="0" err="1"/>
              <a:t>tif</a:t>
            </a:r>
            <a:r>
              <a:rPr lang="en-US" dirty="0"/>
              <a:t> folder to MATLAB path.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Needs to be Modified in Order to Run on the Cluster?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a script, not a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eturn </a:t>
            </a:r>
            <a:r>
              <a:rPr lang="en-US" dirty="0"/>
              <a:t>status or output directory</a:t>
            </a:r>
          </a:p>
          <a:p>
            <a:r>
              <a:rPr lang="en-US" dirty="0" smtClean="0"/>
              <a:t>Paths </a:t>
            </a:r>
            <a:r>
              <a:rPr lang="en-US" dirty="0"/>
              <a:t>are </a:t>
            </a:r>
            <a:r>
              <a:rPr lang="en-US" dirty="0" smtClean="0"/>
              <a:t>hardcoded</a:t>
            </a:r>
          </a:p>
          <a:p>
            <a:pPr lvl="1"/>
            <a:r>
              <a:rPr lang="en-US" dirty="0" smtClean="0"/>
              <a:t>pass </a:t>
            </a:r>
            <a:r>
              <a:rPr lang="en-US" dirty="0"/>
              <a:t>in root </a:t>
            </a:r>
            <a:r>
              <a:rPr lang="en-US" dirty="0" smtClean="0"/>
              <a:t>directory</a:t>
            </a:r>
          </a:p>
          <a:p>
            <a:r>
              <a:rPr lang="en-US" dirty="0" smtClean="0"/>
              <a:t>File </a:t>
            </a:r>
            <a:r>
              <a:rPr lang="en-US" dirty="0"/>
              <a:t>separator is hard </a:t>
            </a:r>
            <a:r>
              <a:rPr lang="en-US" dirty="0" smtClean="0"/>
              <a:t>coded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Assumes </a:t>
            </a:r>
            <a:r>
              <a:rPr lang="en-US" dirty="0"/>
              <a:t>TIF file </a:t>
            </a:r>
            <a:r>
              <a:rPr lang="en-US" dirty="0" smtClean="0"/>
              <a:t>exists</a:t>
            </a:r>
          </a:p>
          <a:p>
            <a:pPr lvl="1"/>
            <a:r>
              <a:rPr lang="en-US" dirty="0" smtClean="0"/>
              <a:t>check </a:t>
            </a:r>
            <a:r>
              <a:rPr lang="en-US" dirty="0"/>
              <a:t>results when touching the file system</a:t>
            </a:r>
          </a:p>
          <a:p>
            <a:r>
              <a:rPr lang="en-US" dirty="0" smtClean="0"/>
              <a:t>TIF </a:t>
            </a:r>
            <a:r>
              <a:rPr lang="en-US" dirty="0"/>
              <a:t>files must be on the MATLAB </a:t>
            </a:r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/>
              <a:t>tif</a:t>
            </a:r>
            <a:r>
              <a:rPr lang="en-US" dirty="0"/>
              <a:t> folder to the MATLAB path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9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Needs to be Modified in Order to Run on the </a:t>
            </a:r>
            <a:r>
              <a:rPr lang="en-US" dirty="0" smtClean="0"/>
              <a:t>Cluster (cont.)?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Assumes output folder already exists where ever MATLAB is running</a:t>
            </a:r>
          </a:p>
          <a:p>
            <a:pPr lvl="1"/>
            <a:r>
              <a:rPr lang="en-US" dirty="0"/>
              <a:t>supply output directory to write to.  check if folder exists; if not, create it</a:t>
            </a:r>
          </a:p>
          <a:p>
            <a:r>
              <a:rPr lang="en-US" dirty="0"/>
              <a:t>Results MAT-File will be overwritten next time it's run</a:t>
            </a:r>
          </a:p>
          <a:p>
            <a:pPr lvl="1"/>
            <a:r>
              <a:rPr lang="en-US" dirty="0"/>
              <a:t>add timestamp to filename</a:t>
            </a:r>
          </a:p>
          <a:p>
            <a:r>
              <a:rPr lang="en-US" dirty="0"/>
              <a:t>Changes MATLAB working directory</a:t>
            </a:r>
          </a:p>
          <a:p>
            <a:pPr lvl="1"/>
            <a:r>
              <a:rPr lang="en-US" dirty="0"/>
              <a:t>Track old directory, change back before leaving</a:t>
            </a:r>
          </a:p>
        </p:txBody>
      </p:sp>
    </p:spTree>
    <p:extLst>
      <p:ext uri="{BB962C8B-B14F-4D97-AF65-F5344CB8AC3E}">
        <p14:creationId xmlns:p14="http://schemas.microsoft.com/office/powerpoint/2010/main" val="281367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Time Setup on </a:t>
            </a:r>
            <a:r>
              <a:rPr lang="en-US" dirty="0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configCluster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25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the </a:t>
            </a:r>
            <a:r>
              <a:rPr lang="en-US" dirty="0"/>
              <a:t>Code </a:t>
            </a:r>
            <a:r>
              <a:rPr lang="en-US" dirty="0" smtClean="0"/>
              <a:t>to the </a:t>
            </a:r>
            <a:r>
              <a:rPr lang="en-US" dirty="0" smtClean="0"/>
              <a:t>Cluster in </a:t>
            </a:r>
            <a:r>
              <a:rPr lang="en-US" dirty="0"/>
              <a:t>Batch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jobScript</a:t>
            </a:r>
            <a:endParaRPr lang="en-US" dirty="0" smtClean="0"/>
          </a:p>
          <a:p>
            <a:pPr lvl="1"/>
            <a:r>
              <a:rPr lang="en-US" dirty="0" smtClean="0"/>
              <a:t>Can be written anyway, with any filename.  Just a wrapper to calling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batch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ClusterInfo</a:t>
            </a:r>
            <a:r>
              <a:rPr lang="en-US" dirty="0" smtClean="0"/>
              <a:t> to tailor job being submitted to scheduler (e.g. wall time, memory, etc.)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% Submit a job to process 1000 TIF files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% with 24 Workers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j = jobScript(23);</a:t>
            </a:r>
          </a:p>
          <a:p>
            <a:pPr marL="0" indent="0">
              <a:buNone/>
            </a:pPr>
            <a:endParaRPr lang="en-US" dirty="0" smtClean="0">
              <a:latin typeface="+mn-lt"/>
              <a:cs typeface="Courier New" panose="02070309020205020404" pitchFamily="49" charset="0"/>
            </a:endParaRPr>
          </a:p>
          <a:p>
            <a:r>
              <a:rPr lang="en-US" dirty="0" smtClean="0"/>
              <a:t>How do you retrieve the results?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68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W_Public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3771</TotalTime>
  <Words>326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Wingdings</vt:lpstr>
      <vt:lpstr>MW_Public</vt:lpstr>
      <vt:lpstr>From Coding to Cluster</vt:lpstr>
      <vt:lpstr>Cell Detector</vt:lpstr>
      <vt:lpstr>Code Path</vt:lpstr>
      <vt:lpstr>Running the Code Locally</vt:lpstr>
      <vt:lpstr>Running the Code Locally in Batch Mode</vt:lpstr>
      <vt:lpstr>What Needs to be Modified in Order to Run on the Cluster?</vt:lpstr>
      <vt:lpstr>What Needs to be Modified in Order to Run on the Cluster (cont.)?</vt:lpstr>
      <vt:lpstr>One Time Setup on MATLAB</vt:lpstr>
      <vt:lpstr>Submitting the Code to the Cluster in Batch Mode</vt:lpstr>
      <vt:lpstr>ROI – How Many Workers Do I Really Need?</vt:lpstr>
    </vt:vector>
  </TitlesOfParts>
  <Company>MathWorks,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to Cluster</dc:title>
  <dc:creator>Raymond Norris</dc:creator>
  <cp:keywords>Version 14.0</cp:keywords>
  <cp:lastModifiedBy>Raymond Norris</cp:lastModifiedBy>
  <cp:revision>52</cp:revision>
  <dcterms:created xsi:type="dcterms:W3CDTF">2014-07-28T15:15:01Z</dcterms:created>
  <dcterms:modified xsi:type="dcterms:W3CDTF">2014-09-28T16:48:15Z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</Properties>
</file>