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0" r:id="rId3"/>
    <p:sldId id="257" r:id="rId4"/>
    <p:sldId id="259" r:id="rId5"/>
    <p:sldId id="266" r:id="rId6"/>
    <p:sldId id="267" r:id="rId7"/>
    <p:sldId id="263" r:id="rId8"/>
    <p:sldId id="262" r:id="rId9"/>
    <p:sldId id="261" r:id="rId10"/>
    <p:sldId id="268" r:id="rId11"/>
    <p:sldId id="265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7"/>
    <p:restoredTop sz="94700"/>
  </p:normalViewPr>
  <p:slideViewPr>
    <p:cSldViewPr snapToGrid="0">
      <p:cViewPr varScale="1">
        <p:scale>
          <a:sx n="188" d="100"/>
          <a:sy n="188" d="100"/>
        </p:scale>
        <p:origin x="8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C530E-3C9E-4F88-8853-9C68E5C90098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E04D80-ECEC-4683-BEF5-21A995081D98}">
      <dgm:prSet/>
      <dgm:spPr/>
      <dgm:t>
        <a:bodyPr/>
        <a:lstStyle/>
        <a:p>
          <a:r>
            <a:rPr lang="en-US" b="1" i="0" dirty="0"/>
            <a:t>Introduction: Problem</a:t>
          </a:r>
          <a:endParaRPr lang="en-US" dirty="0"/>
        </a:p>
      </dgm:t>
    </dgm:pt>
    <dgm:pt modelId="{13EAFA3F-C984-476D-874E-97D534C3BBBD}" type="parTrans" cxnId="{14804306-F8E3-47E0-BB37-79447697AD44}">
      <dgm:prSet/>
      <dgm:spPr/>
      <dgm:t>
        <a:bodyPr/>
        <a:lstStyle/>
        <a:p>
          <a:endParaRPr lang="en-US"/>
        </a:p>
      </dgm:t>
    </dgm:pt>
    <dgm:pt modelId="{63B49D76-F60F-4B62-AF9F-8F8E554EA183}" type="sibTrans" cxnId="{14804306-F8E3-47E0-BB37-79447697AD44}">
      <dgm:prSet/>
      <dgm:spPr/>
      <dgm:t>
        <a:bodyPr/>
        <a:lstStyle/>
        <a:p>
          <a:endParaRPr lang="en-US"/>
        </a:p>
      </dgm:t>
    </dgm:pt>
    <dgm:pt modelId="{6BF63ABA-6244-4EDD-8CA4-03CEBA2FD5F0}">
      <dgm:prSet/>
      <dgm:spPr/>
      <dgm:t>
        <a:bodyPr/>
        <a:lstStyle/>
        <a:p>
          <a:r>
            <a:rPr lang="en-US" b="1" i="0"/>
            <a:t>Proposed Solution</a:t>
          </a:r>
          <a:endParaRPr lang="en-US"/>
        </a:p>
      </dgm:t>
    </dgm:pt>
    <dgm:pt modelId="{A5B6E8E1-1BCD-482E-B212-B5EEB4FAE231}" type="parTrans" cxnId="{904BF146-6ACD-4131-B69B-A3A1ED225C25}">
      <dgm:prSet/>
      <dgm:spPr/>
      <dgm:t>
        <a:bodyPr/>
        <a:lstStyle/>
        <a:p>
          <a:endParaRPr lang="en-US"/>
        </a:p>
      </dgm:t>
    </dgm:pt>
    <dgm:pt modelId="{06112F37-A3BE-4378-9BC9-6310C10C395B}" type="sibTrans" cxnId="{904BF146-6ACD-4131-B69B-A3A1ED225C25}">
      <dgm:prSet/>
      <dgm:spPr/>
      <dgm:t>
        <a:bodyPr/>
        <a:lstStyle/>
        <a:p>
          <a:endParaRPr lang="en-US"/>
        </a:p>
      </dgm:t>
    </dgm:pt>
    <dgm:pt modelId="{2CA68C76-D70A-4051-A7FC-AE83D845DB7B}">
      <dgm:prSet/>
      <dgm:spPr/>
      <dgm:t>
        <a:bodyPr/>
        <a:lstStyle/>
        <a:p>
          <a:r>
            <a:rPr lang="en-US" b="1" i="0" dirty="0">
              <a:solidFill>
                <a:srgbClr val="FFFFFF"/>
              </a:solidFill>
              <a:latin typeface="Arial"/>
              <a:ea typeface="+mn-ea"/>
              <a:cs typeface="+mn-cs"/>
            </a:rPr>
            <a:t>End-to-End Data Science Pipeline</a:t>
          </a:r>
          <a:endParaRPr lang="en-US" dirty="0"/>
        </a:p>
      </dgm:t>
    </dgm:pt>
    <dgm:pt modelId="{0A625D28-9164-450B-B7EB-491523FAA207}" type="parTrans" cxnId="{3DAA7167-34D0-4C79-BA7A-20F6E7F85DFE}">
      <dgm:prSet/>
      <dgm:spPr/>
      <dgm:t>
        <a:bodyPr/>
        <a:lstStyle/>
        <a:p>
          <a:endParaRPr lang="en-US"/>
        </a:p>
      </dgm:t>
    </dgm:pt>
    <dgm:pt modelId="{A3BE4441-C0D2-4233-85FE-3A3CA1D75E12}" type="sibTrans" cxnId="{3DAA7167-34D0-4C79-BA7A-20F6E7F85DFE}">
      <dgm:prSet/>
      <dgm:spPr/>
      <dgm:t>
        <a:bodyPr/>
        <a:lstStyle/>
        <a:p>
          <a:endParaRPr lang="en-US"/>
        </a:p>
      </dgm:t>
    </dgm:pt>
    <dgm:pt modelId="{8E741B6E-6F7A-4109-A114-31F122EEBABD}">
      <dgm:prSet custT="1"/>
      <dgm:spPr/>
      <dgm:t>
        <a:bodyPr/>
        <a:lstStyle/>
        <a:p>
          <a:r>
            <a:rPr lang="en-US" sz="2200" b="1" i="0" kern="1200" dirty="0"/>
            <a:t>Baseline Analysis</a:t>
          </a:r>
          <a:endParaRPr lang="en-US" sz="2200" b="1" i="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0E86F70-FCA8-46DD-B438-DB75B188E0DF}" type="parTrans" cxnId="{C373C211-065A-4BD8-B859-82CD67088CA0}">
      <dgm:prSet/>
      <dgm:spPr/>
      <dgm:t>
        <a:bodyPr/>
        <a:lstStyle/>
        <a:p>
          <a:endParaRPr lang="en-US"/>
        </a:p>
      </dgm:t>
    </dgm:pt>
    <dgm:pt modelId="{A7EB6EEF-518A-485B-B91C-F43E83C1C7DA}" type="sibTrans" cxnId="{C373C211-065A-4BD8-B859-82CD67088CA0}">
      <dgm:prSet/>
      <dgm:spPr/>
      <dgm:t>
        <a:bodyPr/>
        <a:lstStyle/>
        <a:p>
          <a:endParaRPr lang="en-US"/>
        </a:p>
      </dgm:t>
    </dgm:pt>
    <dgm:pt modelId="{CDC0BA95-AF14-436D-91B8-BE0957232B6B}">
      <dgm:prSet/>
      <dgm:spPr/>
      <dgm:t>
        <a:bodyPr/>
        <a:lstStyle/>
        <a:p>
          <a:r>
            <a:rPr lang="en-US" b="1" i="0" dirty="0"/>
            <a:t>Metrics</a:t>
          </a:r>
          <a:endParaRPr lang="en-US" dirty="0"/>
        </a:p>
      </dgm:t>
    </dgm:pt>
    <dgm:pt modelId="{970E6127-2631-4A2E-9789-DE274EA11827}" type="parTrans" cxnId="{38DD534B-1AA9-4520-82BF-EE39488C9758}">
      <dgm:prSet/>
      <dgm:spPr/>
      <dgm:t>
        <a:bodyPr/>
        <a:lstStyle/>
        <a:p>
          <a:endParaRPr lang="en-US"/>
        </a:p>
      </dgm:t>
    </dgm:pt>
    <dgm:pt modelId="{8CF68840-24D6-4079-8DED-C734163E4C79}" type="sibTrans" cxnId="{38DD534B-1AA9-4520-82BF-EE39488C9758}">
      <dgm:prSet/>
      <dgm:spPr/>
      <dgm:t>
        <a:bodyPr/>
        <a:lstStyle/>
        <a:p>
          <a:endParaRPr lang="en-US"/>
        </a:p>
      </dgm:t>
    </dgm:pt>
    <dgm:pt modelId="{6075115A-4C65-4D93-AB8A-E5743ABE0096}">
      <dgm:prSet/>
      <dgm:spPr/>
      <dgm:t>
        <a:bodyPr/>
        <a:lstStyle/>
        <a:p>
          <a:r>
            <a:rPr lang="en-US" b="1" i="0" dirty="0"/>
            <a:t>Cost Analysis and Conclusion</a:t>
          </a:r>
          <a:endParaRPr lang="en-US" dirty="0"/>
        </a:p>
      </dgm:t>
    </dgm:pt>
    <dgm:pt modelId="{304FA8DD-FCF5-420B-9F47-C97C310E47C8}" type="parTrans" cxnId="{1E332BDB-37E0-441B-8C87-5D3CC92405D1}">
      <dgm:prSet/>
      <dgm:spPr/>
      <dgm:t>
        <a:bodyPr/>
        <a:lstStyle/>
        <a:p>
          <a:endParaRPr lang="en-US"/>
        </a:p>
      </dgm:t>
    </dgm:pt>
    <dgm:pt modelId="{87A6375D-22EF-42E0-9BC1-37E56C8945C7}" type="sibTrans" cxnId="{1E332BDB-37E0-441B-8C87-5D3CC92405D1}">
      <dgm:prSet/>
      <dgm:spPr/>
      <dgm:t>
        <a:bodyPr/>
        <a:lstStyle/>
        <a:p>
          <a:endParaRPr lang="en-US"/>
        </a:p>
      </dgm:t>
    </dgm:pt>
    <dgm:pt modelId="{57270A95-D6CD-C249-B089-8B78B16BE8E8}" type="pres">
      <dgm:prSet presAssocID="{F57C530E-3C9E-4F88-8853-9C68E5C90098}" presName="linear" presStyleCnt="0">
        <dgm:presLayoutVars>
          <dgm:animLvl val="lvl"/>
          <dgm:resizeHandles val="exact"/>
        </dgm:presLayoutVars>
      </dgm:prSet>
      <dgm:spPr/>
    </dgm:pt>
    <dgm:pt modelId="{67D0D679-92A0-AA43-94AD-9F29E5B4F56C}" type="pres">
      <dgm:prSet presAssocID="{92E04D80-ECEC-4683-BEF5-21A995081D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6B18D81-E2C0-3946-A52C-89668EEBDE05}" type="pres">
      <dgm:prSet presAssocID="{63B49D76-F60F-4B62-AF9F-8F8E554EA183}" presName="spacer" presStyleCnt="0"/>
      <dgm:spPr/>
    </dgm:pt>
    <dgm:pt modelId="{938BAC40-0BD5-CD4E-B34B-5A4D1A67DF98}" type="pres">
      <dgm:prSet presAssocID="{6BF63ABA-6244-4EDD-8CA4-03CEBA2FD5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4629C51-D4A5-DC48-BF66-A304A5EE1D76}" type="pres">
      <dgm:prSet presAssocID="{06112F37-A3BE-4378-9BC9-6310C10C395B}" presName="spacer" presStyleCnt="0"/>
      <dgm:spPr/>
    </dgm:pt>
    <dgm:pt modelId="{90F9BAEB-230E-4343-B870-49E6EDBE7830}" type="pres">
      <dgm:prSet presAssocID="{2CA68C76-D70A-4051-A7FC-AE83D845DB7B}" presName="parentText" presStyleLbl="node1" presStyleIdx="2" presStyleCnt="6" custLinFactY="98706" custLinFactNeighborY="100000">
        <dgm:presLayoutVars>
          <dgm:chMax val="0"/>
          <dgm:bulletEnabled val="1"/>
        </dgm:presLayoutVars>
      </dgm:prSet>
      <dgm:spPr/>
    </dgm:pt>
    <dgm:pt modelId="{644240EA-1C55-C847-B6FB-1BFE90086AAB}" type="pres">
      <dgm:prSet presAssocID="{A3BE4441-C0D2-4233-85FE-3A3CA1D75E12}" presName="spacer" presStyleCnt="0"/>
      <dgm:spPr/>
    </dgm:pt>
    <dgm:pt modelId="{BBD494A7-786C-BC43-9582-0CA1B922CDCA}" type="pres">
      <dgm:prSet presAssocID="{8E741B6E-6F7A-4109-A114-31F122EEBABD}" presName="parentText" presStyleLbl="node1" presStyleIdx="3" presStyleCnt="6" custLinFactY="-99970" custLinFactNeighborY="-100000">
        <dgm:presLayoutVars>
          <dgm:chMax val="0"/>
          <dgm:bulletEnabled val="1"/>
        </dgm:presLayoutVars>
      </dgm:prSet>
      <dgm:spPr/>
    </dgm:pt>
    <dgm:pt modelId="{6A114C46-B942-1C43-98B6-0D38395FA247}" type="pres">
      <dgm:prSet presAssocID="{A7EB6EEF-518A-485B-B91C-F43E83C1C7DA}" presName="spacer" presStyleCnt="0"/>
      <dgm:spPr/>
    </dgm:pt>
    <dgm:pt modelId="{C7754FC4-6981-C24C-AD89-F823B11C55A2}" type="pres">
      <dgm:prSet presAssocID="{CDC0BA95-AF14-436D-91B8-BE0957232B6B}" presName="parentText" presStyleLbl="node1" presStyleIdx="4" presStyleCnt="6" custLinFactNeighborX="-3658" custLinFactNeighborY="12027">
        <dgm:presLayoutVars>
          <dgm:chMax val="0"/>
          <dgm:bulletEnabled val="1"/>
        </dgm:presLayoutVars>
      </dgm:prSet>
      <dgm:spPr/>
    </dgm:pt>
    <dgm:pt modelId="{FC635256-7CC2-A643-BEC6-3CDD4E509C8B}" type="pres">
      <dgm:prSet presAssocID="{8CF68840-24D6-4079-8DED-C734163E4C79}" presName="spacer" presStyleCnt="0"/>
      <dgm:spPr/>
    </dgm:pt>
    <dgm:pt modelId="{3E17F549-393F-C04C-BA12-931DF07AB9F3}" type="pres">
      <dgm:prSet presAssocID="{6075115A-4C65-4D93-AB8A-E5743ABE00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4804306-F8E3-47E0-BB37-79447697AD44}" srcId="{F57C530E-3C9E-4F88-8853-9C68E5C90098}" destId="{92E04D80-ECEC-4683-BEF5-21A995081D98}" srcOrd="0" destOrd="0" parTransId="{13EAFA3F-C984-476D-874E-97D534C3BBBD}" sibTransId="{63B49D76-F60F-4B62-AF9F-8F8E554EA183}"/>
    <dgm:cxn modelId="{C373C211-065A-4BD8-B859-82CD67088CA0}" srcId="{F57C530E-3C9E-4F88-8853-9C68E5C90098}" destId="{8E741B6E-6F7A-4109-A114-31F122EEBABD}" srcOrd="3" destOrd="0" parTransId="{F0E86F70-FCA8-46DD-B438-DB75B188E0DF}" sibTransId="{A7EB6EEF-518A-485B-B91C-F43E83C1C7DA}"/>
    <dgm:cxn modelId="{904BF146-6ACD-4131-B69B-A3A1ED225C25}" srcId="{F57C530E-3C9E-4F88-8853-9C68E5C90098}" destId="{6BF63ABA-6244-4EDD-8CA4-03CEBA2FD5F0}" srcOrd="1" destOrd="0" parTransId="{A5B6E8E1-1BCD-482E-B212-B5EEB4FAE231}" sibTransId="{06112F37-A3BE-4378-9BC9-6310C10C395B}"/>
    <dgm:cxn modelId="{38DD534B-1AA9-4520-82BF-EE39488C9758}" srcId="{F57C530E-3C9E-4F88-8853-9C68E5C90098}" destId="{CDC0BA95-AF14-436D-91B8-BE0957232B6B}" srcOrd="4" destOrd="0" parTransId="{970E6127-2631-4A2E-9789-DE274EA11827}" sibTransId="{8CF68840-24D6-4079-8DED-C734163E4C79}"/>
    <dgm:cxn modelId="{C358024E-FD56-4048-80AA-662B84A6F750}" type="presOf" srcId="{92E04D80-ECEC-4683-BEF5-21A995081D98}" destId="{67D0D679-92A0-AA43-94AD-9F29E5B4F56C}" srcOrd="0" destOrd="0" presId="urn:microsoft.com/office/officeart/2005/8/layout/vList2"/>
    <dgm:cxn modelId="{D78FEA4F-3BF5-2049-8130-EB0A749F9326}" type="presOf" srcId="{CDC0BA95-AF14-436D-91B8-BE0957232B6B}" destId="{C7754FC4-6981-C24C-AD89-F823B11C55A2}" srcOrd="0" destOrd="0" presId="urn:microsoft.com/office/officeart/2005/8/layout/vList2"/>
    <dgm:cxn modelId="{3DAA7167-34D0-4C79-BA7A-20F6E7F85DFE}" srcId="{F57C530E-3C9E-4F88-8853-9C68E5C90098}" destId="{2CA68C76-D70A-4051-A7FC-AE83D845DB7B}" srcOrd="2" destOrd="0" parTransId="{0A625D28-9164-450B-B7EB-491523FAA207}" sibTransId="{A3BE4441-C0D2-4233-85FE-3A3CA1D75E12}"/>
    <dgm:cxn modelId="{1D5CA899-5D1E-E944-BF47-9AA0E3BB0DAF}" type="presOf" srcId="{F57C530E-3C9E-4F88-8853-9C68E5C90098}" destId="{57270A95-D6CD-C249-B089-8B78B16BE8E8}" srcOrd="0" destOrd="0" presId="urn:microsoft.com/office/officeart/2005/8/layout/vList2"/>
    <dgm:cxn modelId="{5DD5C8A5-7E49-7E42-A496-699512B73CFC}" type="presOf" srcId="{2CA68C76-D70A-4051-A7FC-AE83D845DB7B}" destId="{90F9BAEB-230E-4343-B870-49E6EDBE7830}" srcOrd="0" destOrd="0" presId="urn:microsoft.com/office/officeart/2005/8/layout/vList2"/>
    <dgm:cxn modelId="{1E332BDB-37E0-441B-8C87-5D3CC92405D1}" srcId="{F57C530E-3C9E-4F88-8853-9C68E5C90098}" destId="{6075115A-4C65-4D93-AB8A-E5743ABE0096}" srcOrd="5" destOrd="0" parTransId="{304FA8DD-FCF5-420B-9F47-C97C310E47C8}" sibTransId="{87A6375D-22EF-42E0-9BC1-37E56C8945C7}"/>
    <dgm:cxn modelId="{645DF6DC-2E83-484F-9516-489DAACF5EB7}" type="presOf" srcId="{8E741B6E-6F7A-4109-A114-31F122EEBABD}" destId="{BBD494A7-786C-BC43-9582-0CA1B922CDCA}" srcOrd="0" destOrd="0" presId="urn:microsoft.com/office/officeart/2005/8/layout/vList2"/>
    <dgm:cxn modelId="{0730A8E9-A256-2E45-B6F0-9800873C7C6B}" type="presOf" srcId="{6075115A-4C65-4D93-AB8A-E5743ABE0096}" destId="{3E17F549-393F-C04C-BA12-931DF07AB9F3}" srcOrd="0" destOrd="0" presId="urn:microsoft.com/office/officeart/2005/8/layout/vList2"/>
    <dgm:cxn modelId="{9D6B0AED-2CB4-3947-8D3C-C42EDDFA1EF5}" type="presOf" srcId="{6BF63ABA-6244-4EDD-8CA4-03CEBA2FD5F0}" destId="{938BAC40-0BD5-CD4E-B34B-5A4D1A67DF98}" srcOrd="0" destOrd="0" presId="urn:microsoft.com/office/officeart/2005/8/layout/vList2"/>
    <dgm:cxn modelId="{A8A4CF4C-6706-2D47-959B-0609BA7C599E}" type="presParOf" srcId="{57270A95-D6CD-C249-B089-8B78B16BE8E8}" destId="{67D0D679-92A0-AA43-94AD-9F29E5B4F56C}" srcOrd="0" destOrd="0" presId="urn:microsoft.com/office/officeart/2005/8/layout/vList2"/>
    <dgm:cxn modelId="{79EC31F2-2421-264E-9D7F-54D95CA6A59C}" type="presParOf" srcId="{57270A95-D6CD-C249-B089-8B78B16BE8E8}" destId="{76B18D81-E2C0-3946-A52C-89668EEBDE05}" srcOrd="1" destOrd="0" presId="urn:microsoft.com/office/officeart/2005/8/layout/vList2"/>
    <dgm:cxn modelId="{0A110BC7-09AB-A049-8076-80FF51B80DE1}" type="presParOf" srcId="{57270A95-D6CD-C249-B089-8B78B16BE8E8}" destId="{938BAC40-0BD5-CD4E-B34B-5A4D1A67DF98}" srcOrd="2" destOrd="0" presId="urn:microsoft.com/office/officeart/2005/8/layout/vList2"/>
    <dgm:cxn modelId="{1905DC26-EFF5-3742-881C-4C5AEEB4BA57}" type="presParOf" srcId="{57270A95-D6CD-C249-B089-8B78B16BE8E8}" destId="{D4629C51-D4A5-DC48-BF66-A304A5EE1D76}" srcOrd="3" destOrd="0" presId="urn:microsoft.com/office/officeart/2005/8/layout/vList2"/>
    <dgm:cxn modelId="{35A48F70-0B57-3D4B-BC8B-5458967DACBD}" type="presParOf" srcId="{57270A95-D6CD-C249-B089-8B78B16BE8E8}" destId="{90F9BAEB-230E-4343-B870-49E6EDBE7830}" srcOrd="4" destOrd="0" presId="urn:microsoft.com/office/officeart/2005/8/layout/vList2"/>
    <dgm:cxn modelId="{A18D0427-C1E0-8447-89F9-2216FDC663A4}" type="presParOf" srcId="{57270A95-D6CD-C249-B089-8B78B16BE8E8}" destId="{644240EA-1C55-C847-B6FB-1BFE90086AAB}" srcOrd="5" destOrd="0" presId="urn:microsoft.com/office/officeart/2005/8/layout/vList2"/>
    <dgm:cxn modelId="{075E3660-2EA3-6049-982E-35E019A1D47E}" type="presParOf" srcId="{57270A95-D6CD-C249-B089-8B78B16BE8E8}" destId="{BBD494A7-786C-BC43-9582-0CA1B922CDCA}" srcOrd="6" destOrd="0" presId="urn:microsoft.com/office/officeart/2005/8/layout/vList2"/>
    <dgm:cxn modelId="{135CE07F-C681-5544-AF6C-E2F5D448709B}" type="presParOf" srcId="{57270A95-D6CD-C249-B089-8B78B16BE8E8}" destId="{6A114C46-B942-1C43-98B6-0D38395FA247}" srcOrd="7" destOrd="0" presId="urn:microsoft.com/office/officeart/2005/8/layout/vList2"/>
    <dgm:cxn modelId="{B1E01470-8732-DD47-BC72-AC6FA307B932}" type="presParOf" srcId="{57270A95-D6CD-C249-B089-8B78B16BE8E8}" destId="{C7754FC4-6981-C24C-AD89-F823B11C55A2}" srcOrd="8" destOrd="0" presId="urn:microsoft.com/office/officeart/2005/8/layout/vList2"/>
    <dgm:cxn modelId="{AC214212-F46E-BD40-88A9-3D9633E40D87}" type="presParOf" srcId="{57270A95-D6CD-C249-B089-8B78B16BE8E8}" destId="{FC635256-7CC2-A643-BEC6-3CDD4E509C8B}" srcOrd="9" destOrd="0" presId="urn:microsoft.com/office/officeart/2005/8/layout/vList2"/>
    <dgm:cxn modelId="{8DC2940C-D47D-EE47-A7B8-031C06942414}" type="presParOf" srcId="{57270A95-D6CD-C249-B089-8B78B16BE8E8}" destId="{3E17F549-393F-C04C-BA12-931DF07AB9F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E0DB4-A6EA-4913-81C5-9D1178877A69}" type="doc">
      <dgm:prSet loTypeId="urn:microsoft.com/office/officeart/2005/8/layout/process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70088-E8BB-4012-9AEB-CC2998A7FEC7}">
      <dgm:prSet/>
      <dgm:spPr/>
      <dgm:t>
        <a:bodyPr/>
        <a:lstStyle/>
        <a:p>
          <a:r>
            <a:rPr lang="en-US" b="0" i="0" dirty="0"/>
            <a:t>Utilizing Scania Truck Dataset</a:t>
          </a:r>
          <a:endParaRPr lang="en-US" dirty="0"/>
        </a:p>
      </dgm:t>
    </dgm:pt>
    <dgm:pt modelId="{712042BC-C5A8-4AA7-AD6D-775B39377200}" type="parTrans" cxnId="{60E2DA7E-9F8A-40B6-852D-E5C4F07575BC}">
      <dgm:prSet/>
      <dgm:spPr/>
      <dgm:t>
        <a:bodyPr/>
        <a:lstStyle/>
        <a:p>
          <a:endParaRPr lang="en-US"/>
        </a:p>
      </dgm:t>
    </dgm:pt>
    <dgm:pt modelId="{2D4527ED-BDA9-4BBC-936C-31EF888612AD}" type="sibTrans" cxnId="{60E2DA7E-9F8A-40B6-852D-E5C4F07575BC}">
      <dgm:prSet/>
      <dgm:spPr/>
      <dgm:t>
        <a:bodyPr/>
        <a:lstStyle/>
        <a:p>
          <a:endParaRPr lang="en-US"/>
        </a:p>
      </dgm:t>
    </dgm:pt>
    <dgm:pt modelId="{4D9B5B12-CB5D-E04C-BCFC-76268DE31342}" type="pres">
      <dgm:prSet presAssocID="{AA6E0DB4-A6EA-4913-81C5-9D1178877A69}" presName="Name0" presStyleCnt="0">
        <dgm:presLayoutVars>
          <dgm:dir/>
          <dgm:animLvl val="lvl"/>
          <dgm:resizeHandles val="exact"/>
        </dgm:presLayoutVars>
      </dgm:prSet>
      <dgm:spPr/>
    </dgm:pt>
    <dgm:pt modelId="{6AB6FCF5-DF44-BA4C-BA30-929940519F1D}" type="pres">
      <dgm:prSet presAssocID="{24470088-E8BB-4012-9AEB-CC2998A7FEC7}" presName="boxAndChildren" presStyleCnt="0"/>
      <dgm:spPr/>
    </dgm:pt>
    <dgm:pt modelId="{809A96F9-5C8C-7C42-86A3-ED3E86800995}" type="pres">
      <dgm:prSet presAssocID="{24470088-E8BB-4012-9AEB-CC2998A7FEC7}" presName="parentTextBox" presStyleLbl="node1" presStyleIdx="0" presStyleCnt="1"/>
      <dgm:spPr/>
    </dgm:pt>
  </dgm:ptLst>
  <dgm:cxnLst>
    <dgm:cxn modelId="{E8DE370B-5DAB-9645-8F4C-01FF0969A974}" type="presOf" srcId="{AA6E0DB4-A6EA-4913-81C5-9D1178877A69}" destId="{4D9B5B12-CB5D-E04C-BCFC-76268DE31342}" srcOrd="0" destOrd="0" presId="urn:microsoft.com/office/officeart/2005/8/layout/process4"/>
    <dgm:cxn modelId="{60E2DA7E-9F8A-40B6-852D-E5C4F07575BC}" srcId="{AA6E0DB4-A6EA-4913-81C5-9D1178877A69}" destId="{24470088-E8BB-4012-9AEB-CC2998A7FEC7}" srcOrd="0" destOrd="0" parTransId="{712042BC-C5A8-4AA7-AD6D-775B39377200}" sibTransId="{2D4527ED-BDA9-4BBC-936C-31EF888612AD}"/>
    <dgm:cxn modelId="{5995F09A-817E-F84D-B8CD-D27961AC709B}" type="presOf" srcId="{24470088-E8BB-4012-9AEB-CC2998A7FEC7}" destId="{809A96F9-5C8C-7C42-86A3-ED3E86800995}" srcOrd="0" destOrd="0" presId="urn:microsoft.com/office/officeart/2005/8/layout/process4"/>
    <dgm:cxn modelId="{5315A745-65CE-9945-B685-11FAFCE55C6E}" type="presParOf" srcId="{4D9B5B12-CB5D-E04C-BCFC-76268DE31342}" destId="{6AB6FCF5-DF44-BA4C-BA30-929940519F1D}" srcOrd="0" destOrd="0" presId="urn:microsoft.com/office/officeart/2005/8/layout/process4"/>
    <dgm:cxn modelId="{D10902E2-21B5-E941-9E24-80F5E8407DBA}" type="presParOf" srcId="{6AB6FCF5-DF44-BA4C-BA30-929940519F1D}" destId="{809A96F9-5C8C-7C42-86A3-ED3E8680099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0D679-92A0-AA43-94AD-9F29E5B4F56C}">
      <dsp:nvSpPr>
        <dsp:cNvPr id="0" name=""/>
        <dsp:cNvSpPr/>
      </dsp:nvSpPr>
      <dsp:spPr>
        <a:xfrm>
          <a:off x="0" y="5399"/>
          <a:ext cx="8520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Introduction: Problem</a:t>
          </a:r>
          <a:endParaRPr lang="en-US" sz="2200" kern="1200" dirty="0"/>
        </a:p>
      </dsp:txBody>
      <dsp:txXfrm>
        <a:off x="25130" y="30529"/>
        <a:ext cx="8470340" cy="464540"/>
      </dsp:txXfrm>
    </dsp:sp>
    <dsp:sp modelId="{938BAC40-0BD5-CD4E-B34B-5A4D1A67DF98}">
      <dsp:nvSpPr>
        <dsp:cNvPr id="0" name=""/>
        <dsp:cNvSpPr/>
      </dsp:nvSpPr>
      <dsp:spPr>
        <a:xfrm>
          <a:off x="0" y="583559"/>
          <a:ext cx="8520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Proposed Solution</a:t>
          </a:r>
          <a:endParaRPr lang="en-US" sz="2200" kern="1200"/>
        </a:p>
      </dsp:txBody>
      <dsp:txXfrm>
        <a:off x="25130" y="608689"/>
        <a:ext cx="8470340" cy="464540"/>
      </dsp:txXfrm>
    </dsp:sp>
    <dsp:sp modelId="{90F9BAEB-230E-4343-B870-49E6EDBE7830}">
      <dsp:nvSpPr>
        <dsp:cNvPr id="0" name=""/>
        <dsp:cNvSpPr/>
      </dsp:nvSpPr>
      <dsp:spPr>
        <a:xfrm>
          <a:off x="0" y="1733218"/>
          <a:ext cx="8520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End-to-End Data Science Pipeline</a:t>
          </a:r>
          <a:endParaRPr lang="en-US" sz="2200" kern="1200" dirty="0"/>
        </a:p>
      </dsp:txBody>
      <dsp:txXfrm>
        <a:off x="25130" y="1758348"/>
        <a:ext cx="8470340" cy="464540"/>
      </dsp:txXfrm>
    </dsp:sp>
    <dsp:sp modelId="{BBD494A7-786C-BC43-9582-0CA1B922CDCA}">
      <dsp:nvSpPr>
        <dsp:cNvPr id="0" name=""/>
        <dsp:cNvSpPr/>
      </dsp:nvSpPr>
      <dsp:spPr>
        <a:xfrm>
          <a:off x="0" y="1161874"/>
          <a:ext cx="8520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Baseline Analysis</a:t>
          </a:r>
          <a:endParaRPr lang="en-US" sz="2200" b="1" i="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25130" y="1187004"/>
        <a:ext cx="8470340" cy="464540"/>
      </dsp:txXfrm>
    </dsp:sp>
    <dsp:sp modelId="{C7754FC4-6981-C24C-AD89-F823B11C55A2}">
      <dsp:nvSpPr>
        <dsp:cNvPr id="0" name=""/>
        <dsp:cNvSpPr/>
      </dsp:nvSpPr>
      <dsp:spPr>
        <a:xfrm>
          <a:off x="0" y="2325660"/>
          <a:ext cx="8520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Metrics</a:t>
          </a:r>
          <a:endParaRPr lang="en-US" sz="2200" kern="1200" dirty="0"/>
        </a:p>
      </dsp:txBody>
      <dsp:txXfrm>
        <a:off x="25130" y="2350790"/>
        <a:ext cx="8470340" cy="464540"/>
      </dsp:txXfrm>
    </dsp:sp>
    <dsp:sp modelId="{3E17F549-393F-C04C-BA12-931DF07AB9F3}">
      <dsp:nvSpPr>
        <dsp:cNvPr id="0" name=""/>
        <dsp:cNvSpPr/>
      </dsp:nvSpPr>
      <dsp:spPr>
        <a:xfrm>
          <a:off x="0" y="2896200"/>
          <a:ext cx="8520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Cost Analysis and Conclusion</a:t>
          </a:r>
          <a:endParaRPr lang="en-US" sz="2200" kern="1200" dirty="0"/>
        </a:p>
      </dsp:txBody>
      <dsp:txXfrm>
        <a:off x="25130" y="2921330"/>
        <a:ext cx="847034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A96F9-5C8C-7C42-86A3-ED3E86800995}">
      <dsp:nvSpPr>
        <dsp:cNvPr id="0" name=""/>
        <dsp:cNvSpPr/>
      </dsp:nvSpPr>
      <dsp:spPr>
        <a:xfrm>
          <a:off x="0" y="0"/>
          <a:ext cx="8520600" cy="625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Utilizing Scania Truck Dataset</a:t>
          </a:r>
          <a:endParaRPr lang="en-US" sz="2200" kern="1200" dirty="0"/>
        </a:p>
      </dsp:txBody>
      <dsp:txXfrm>
        <a:off x="0" y="0"/>
        <a:ext cx="8520600" cy="62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525ed1f7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525ed1f7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31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Sensor Fault Detection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119875"/>
            <a:ext cx="8520600" cy="114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Improving Efficiency and Reducing Costs in Air Pressure System (APS) Maintenance for Heavy-Duty Vehicles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C37AE-DC93-7CFF-9FCA-D28B5875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0" y="1586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09B6F-392B-CECC-2CC9-E692B283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4065" y="731375"/>
            <a:ext cx="7775870" cy="42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054-4C80-6E33-D964-842E418D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FF54-DF3B-5914-675C-202973481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50"/>
                </a:solidFill>
              </a:rPr>
              <a:t>Reduction</a:t>
            </a:r>
            <a:r>
              <a:rPr lang="en-US" dirty="0"/>
              <a:t> preemptive checkups.</a:t>
            </a:r>
          </a:p>
          <a:p>
            <a:r>
              <a:rPr lang="en-US" u="sng" dirty="0">
                <a:solidFill>
                  <a:srgbClr val="00B050"/>
                </a:solidFill>
              </a:rPr>
              <a:t>Reduction</a:t>
            </a:r>
            <a:r>
              <a:rPr lang="en-US" dirty="0"/>
              <a:t> in APS related failures.</a:t>
            </a:r>
          </a:p>
          <a:p>
            <a:r>
              <a:rPr lang="en-US" dirty="0"/>
              <a:t>Overall, APS sensor fault detection system could </a:t>
            </a:r>
            <a:r>
              <a:rPr lang="en-US" u="sng" dirty="0">
                <a:solidFill>
                  <a:srgbClr val="00B050"/>
                </a:solidFill>
              </a:rPr>
              <a:t>reduce monthly cost </a:t>
            </a:r>
            <a:r>
              <a:rPr lang="en-US" dirty="0"/>
              <a:t>from $19,000 to $2,588.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 algn="ctr">
              <a:buNone/>
            </a:pPr>
            <a:r>
              <a:rPr lang="en-US" sz="1800" b="1" dirty="0">
                <a:solidFill>
                  <a:srgbClr val="00B050"/>
                </a:solidFill>
              </a:rPr>
              <a:t>Yearly saving of </a:t>
            </a:r>
            <a:r>
              <a:rPr lang="en-US" sz="1800" b="1" u="sng" dirty="0">
                <a:solidFill>
                  <a:srgbClr val="00B050"/>
                </a:solidFill>
              </a:rPr>
              <a:t>$196,944</a:t>
            </a:r>
            <a:r>
              <a:rPr lang="en-US" sz="1800" b="1" dirty="0">
                <a:solidFill>
                  <a:srgbClr val="00B050"/>
                </a:solidFill>
              </a:rPr>
              <a:t> !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F0E64A96-D98C-ED3F-1566-F7AB071C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72" y="1017725"/>
            <a:ext cx="3719508" cy="2095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DDF7F-CE13-2042-247E-CA65CEC11E3D}"/>
              </a:ext>
            </a:extLst>
          </p:cNvPr>
          <p:cNvSpPr txBox="1"/>
          <p:nvPr/>
        </p:nvSpPr>
        <p:spPr>
          <a:xfrm>
            <a:off x="-1638300" y="-1219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0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054-4C80-6E33-D964-842E418D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FF54-DF3B-5914-675C-202973481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optimize most faulty sensors for better APS reliability.</a:t>
            </a:r>
          </a:p>
          <a:p>
            <a:r>
              <a:rPr lang="en-US" dirty="0"/>
              <a:t>Each sensor represent different areas of APS system.</a:t>
            </a:r>
          </a:p>
          <a:p>
            <a:r>
              <a:rPr lang="en-US" dirty="0"/>
              <a:t>Prioritize the most frequent areas of APS system.</a:t>
            </a:r>
          </a:p>
          <a:p>
            <a:r>
              <a:rPr lang="en-US" dirty="0"/>
              <a:t>This could </a:t>
            </a:r>
            <a:r>
              <a:rPr lang="en-US" u="sng" dirty="0">
                <a:solidFill>
                  <a:srgbClr val="00B050"/>
                </a:solidFill>
              </a:rPr>
              <a:t>further reduce time and cost </a:t>
            </a:r>
            <a:r>
              <a:rPr lang="en-US" dirty="0"/>
              <a:t>during APS system repair.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64A96-D98C-ED3F-1566-F7AB071C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7457" y="796175"/>
            <a:ext cx="2816593" cy="3307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DDF7F-CE13-2042-247E-CA65CEC11E3D}"/>
              </a:ext>
            </a:extLst>
          </p:cNvPr>
          <p:cNvSpPr txBox="1"/>
          <p:nvPr/>
        </p:nvSpPr>
        <p:spPr>
          <a:xfrm>
            <a:off x="-1638300" y="-1219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4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3182-F8B7-0422-2799-95E0157C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of </a:t>
            </a:r>
            <a:r>
              <a:rPr lang="en-US" dirty="0">
                <a:solidFill>
                  <a:srgbClr val="00B050"/>
                </a:solidFill>
              </a:rPr>
              <a:t>$196,944 </a:t>
            </a:r>
          </a:p>
        </p:txBody>
      </p:sp>
    </p:spTree>
    <p:extLst>
      <p:ext uri="{BB962C8B-B14F-4D97-AF65-F5344CB8AC3E}">
        <p14:creationId xmlns:p14="http://schemas.microsoft.com/office/powerpoint/2010/main" val="26210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dirty="0"/>
              <a:t>Outline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BE575E7F-5B40-45A9-C1BB-544CB14BD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040446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72FF9C-CB40-2B84-3380-9C5E931F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1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 Problems</a:t>
            </a:r>
          </a:p>
        </p:txBody>
      </p:sp>
      <p:pic>
        <p:nvPicPr>
          <p:cNvPr id="7" name="Picture 6" descr="A blue truck with a crane on the back&#10;&#10;Description automatically generated">
            <a:extLst>
              <a:ext uri="{FF2B5EF4-FFF2-40B4-BE49-F238E27FC236}">
                <a16:creationId xmlns:a16="http://schemas.microsoft.com/office/drawing/2014/main" id="{10CD948E-AAE8-B713-E957-C65811BF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8" y="904295"/>
            <a:ext cx="2603370" cy="1380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05B56-384D-316B-0716-584DB07E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6" b="2876"/>
          <a:stretch/>
        </p:blipFill>
        <p:spPr>
          <a:xfrm>
            <a:off x="5320320" y="802885"/>
            <a:ext cx="2603370" cy="1380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2B596-8AEA-FD8A-41AC-77B57FA487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32" b="2932"/>
          <a:stretch/>
        </p:blipFill>
        <p:spPr>
          <a:xfrm>
            <a:off x="631740" y="3043177"/>
            <a:ext cx="2603368" cy="13801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13A378-98E6-C63A-F7C8-8281699E8F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1" t="3961" r="1349" b="3961"/>
          <a:stretch/>
        </p:blipFill>
        <p:spPr>
          <a:xfrm>
            <a:off x="5359625" y="2957079"/>
            <a:ext cx="2524759" cy="1341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B7CBCD-604F-FA7C-3329-01A7A4E312BF}"/>
              </a:ext>
            </a:extLst>
          </p:cNvPr>
          <p:cNvSpPr txBox="1"/>
          <p:nvPr/>
        </p:nvSpPr>
        <p:spPr>
          <a:xfrm>
            <a:off x="311700" y="2335837"/>
            <a:ext cx="360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u="sng" dirty="0"/>
              <a:t>APS reliability</a:t>
            </a:r>
            <a:r>
              <a:rPr lang="en-US" b="1" dirty="0"/>
              <a:t>: </a:t>
            </a:r>
            <a:r>
              <a:rPr lang="en-US" dirty="0"/>
              <a:t>Critical for heavy-duty vehicles, prone to costly failures.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8CD0C-3DB7-C7AF-4084-719185E541C5}"/>
              </a:ext>
            </a:extLst>
          </p:cNvPr>
          <p:cNvSpPr txBox="1"/>
          <p:nvPr/>
        </p:nvSpPr>
        <p:spPr>
          <a:xfrm>
            <a:off x="4599136" y="2232514"/>
            <a:ext cx="404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u="sng" dirty="0"/>
              <a:t>APS diagnostics complexity</a:t>
            </a:r>
            <a:r>
              <a:rPr lang="en-US" b="1" dirty="0"/>
              <a:t>: </a:t>
            </a:r>
            <a:r>
              <a:rPr lang="en-US" dirty="0"/>
              <a:t>Challenges in pinpointing faults increase maintenance costs.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9FE88-8D90-E796-7BBC-157C2F443453}"/>
              </a:ext>
            </a:extLst>
          </p:cNvPr>
          <p:cNvSpPr txBox="1"/>
          <p:nvPr/>
        </p:nvSpPr>
        <p:spPr>
          <a:xfrm>
            <a:off x="4572000" y="4436254"/>
            <a:ext cx="438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u="sng" dirty="0"/>
              <a:t>Fault identification impact</a:t>
            </a:r>
            <a:r>
              <a:rPr lang="en-US" b="1" dirty="0"/>
              <a:t>: </a:t>
            </a:r>
            <a:r>
              <a:rPr lang="en-US" dirty="0"/>
              <a:t>Accurate diagnosis saves expenses, enhances operational efficiency.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BA32E-2AC4-A8FD-AB07-77E83190093E}"/>
              </a:ext>
            </a:extLst>
          </p:cNvPr>
          <p:cNvSpPr txBox="1"/>
          <p:nvPr/>
        </p:nvSpPr>
        <p:spPr>
          <a:xfrm>
            <a:off x="311700" y="4423325"/>
            <a:ext cx="39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u="sng" dirty="0"/>
              <a:t>Early detection need</a:t>
            </a:r>
            <a:r>
              <a:rPr lang="en-US" b="1" dirty="0"/>
              <a:t>: </a:t>
            </a:r>
            <a:r>
              <a:rPr lang="en-US" dirty="0"/>
              <a:t>Crucial for preventing downtime, optimizing repair schedules.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F8418-0214-E2E5-F25E-F107CCECBC47}"/>
              </a:ext>
            </a:extLst>
          </p:cNvPr>
          <p:cNvSpPr txBox="1"/>
          <p:nvPr/>
        </p:nvSpPr>
        <p:spPr>
          <a:xfrm>
            <a:off x="-1630680" y="-1264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0598-C4EA-AC8D-0269-327FCE1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 Proposed Solution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838EE1-408E-1F39-2D23-66E57801D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173513"/>
              </p:ext>
            </p:extLst>
          </p:nvPr>
        </p:nvGraphicFramePr>
        <p:xfrm>
          <a:off x="311700" y="1152475"/>
          <a:ext cx="8520600" cy="62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419483D-A094-C645-10B8-460D3A0217F3}"/>
              </a:ext>
            </a:extLst>
          </p:cNvPr>
          <p:cNvGrpSpPr/>
          <p:nvPr/>
        </p:nvGrpSpPr>
        <p:grpSpPr>
          <a:xfrm>
            <a:off x="311700" y="2141563"/>
            <a:ext cx="8520600" cy="625525"/>
            <a:chOff x="0" y="0"/>
            <a:chExt cx="8520600" cy="6255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74CB15-B453-1BFA-EFF9-CAF8B3E9E56F}"/>
                </a:ext>
              </a:extLst>
            </p:cNvPr>
            <p:cNvSpPr/>
            <p:nvPr/>
          </p:nvSpPr>
          <p:spPr>
            <a:xfrm>
              <a:off x="0" y="0"/>
              <a:ext cx="8520600" cy="62552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4049C-7FCC-9845-2DA9-3EAD290455B3}"/>
                </a:ext>
              </a:extLst>
            </p:cNvPr>
            <p:cNvSpPr txBox="1"/>
            <p:nvPr/>
          </p:nvSpPr>
          <p:spPr>
            <a:xfrm>
              <a:off x="0" y="0"/>
              <a:ext cx="8520600" cy="6255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0" i="0" kern="1200" dirty="0"/>
                <a:t>APS Related </a:t>
              </a:r>
              <a:r>
                <a:rPr lang="en-US" sz="2200" kern="1200" dirty="0"/>
                <a:t>F</a:t>
              </a:r>
              <a:r>
                <a:rPr lang="en-US" sz="2200" b="0" i="0" kern="1200" dirty="0"/>
                <a:t>ailure or Not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8CF37-F759-9C5A-459B-3416D11CF328}"/>
              </a:ext>
            </a:extLst>
          </p:cNvPr>
          <p:cNvGrpSpPr/>
          <p:nvPr/>
        </p:nvGrpSpPr>
        <p:grpSpPr>
          <a:xfrm>
            <a:off x="311700" y="4140403"/>
            <a:ext cx="8520600" cy="625525"/>
            <a:chOff x="0" y="0"/>
            <a:chExt cx="8520600" cy="6255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0CEC0-72C4-E753-22A0-6B6C4D6DD39A}"/>
                </a:ext>
              </a:extLst>
            </p:cNvPr>
            <p:cNvSpPr/>
            <p:nvPr/>
          </p:nvSpPr>
          <p:spPr>
            <a:xfrm>
              <a:off x="0" y="0"/>
              <a:ext cx="8520600" cy="62552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889F02-06B5-004E-E7BB-DE9E6FFC198F}"/>
                </a:ext>
              </a:extLst>
            </p:cNvPr>
            <p:cNvSpPr txBox="1"/>
            <p:nvPr/>
          </p:nvSpPr>
          <p:spPr>
            <a:xfrm>
              <a:off x="0" y="0"/>
              <a:ext cx="8520600" cy="6255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0" i="0" kern="1200" dirty="0"/>
                <a:t>Minimizing </a:t>
              </a:r>
              <a:r>
                <a:rPr lang="en-US" sz="2200" b="0" i="0" u="sng" kern="1200" dirty="0"/>
                <a:t>False Positives or Negatives</a:t>
              </a:r>
              <a:r>
                <a:rPr lang="en-US" sz="2200" b="0" i="0" kern="1200" dirty="0"/>
                <a:t> for Cost Optimization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56BE87-D44C-8047-B102-C8F709D8993C}"/>
              </a:ext>
            </a:extLst>
          </p:cNvPr>
          <p:cNvGrpSpPr/>
          <p:nvPr/>
        </p:nvGrpSpPr>
        <p:grpSpPr>
          <a:xfrm>
            <a:off x="311700" y="3130651"/>
            <a:ext cx="8520600" cy="625525"/>
            <a:chOff x="0" y="0"/>
            <a:chExt cx="8520600" cy="6255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A14A97-D6C3-7108-926E-C5414E1408C2}"/>
                </a:ext>
              </a:extLst>
            </p:cNvPr>
            <p:cNvSpPr/>
            <p:nvPr/>
          </p:nvSpPr>
          <p:spPr>
            <a:xfrm>
              <a:off x="0" y="0"/>
              <a:ext cx="8520600" cy="62552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9C5765-09A7-345B-7FF8-52C04B95D635}"/>
                </a:ext>
              </a:extLst>
            </p:cNvPr>
            <p:cNvSpPr txBox="1"/>
            <p:nvPr/>
          </p:nvSpPr>
          <p:spPr>
            <a:xfrm>
              <a:off x="0" y="0"/>
              <a:ext cx="8520600" cy="6255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/>
              <a:r>
                <a:rPr lang="en-US" sz="2200" b="0" i="0" dirty="0"/>
                <a:t>Fault </a:t>
              </a:r>
              <a:r>
                <a:rPr lang="en-US" sz="2200" kern="1200" dirty="0"/>
                <a:t>Classification</a:t>
              </a:r>
              <a:r>
                <a:rPr lang="en-US" sz="2200" b="0" i="0" dirty="0"/>
                <a:t> with Machine Learning</a:t>
              </a:r>
              <a:endParaRPr lang="en-US" sz="2200" dirty="0"/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9A8D45A8-EBF3-92C9-E14F-06E706939FF2}"/>
              </a:ext>
            </a:extLst>
          </p:cNvPr>
          <p:cNvSpPr/>
          <p:nvPr/>
        </p:nvSpPr>
        <p:spPr>
          <a:xfrm>
            <a:off x="4387850" y="1813731"/>
            <a:ext cx="228600" cy="29210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407ED29-1216-0F91-B942-975B6BB0F021}"/>
              </a:ext>
            </a:extLst>
          </p:cNvPr>
          <p:cNvSpPr/>
          <p:nvPr/>
        </p:nvSpPr>
        <p:spPr>
          <a:xfrm>
            <a:off x="4387850" y="2802819"/>
            <a:ext cx="228600" cy="29210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E189486-851B-ECAC-4471-747D01F4A1C2}"/>
              </a:ext>
            </a:extLst>
          </p:cNvPr>
          <p:cNvSpPr/>
          <p:nvPr/>
        </p:nvSpPr>
        <p:spPr>
          <a:xfrm>
            <a:off x="4387850" y="3802239"/>
            <a:ext cx="228600" cy="29210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517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D74A-40DA-D67B-71AA-EAEC4A31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60350"/>
            <a:ext cx="8520600" cy="641349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False Positive and False Negative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2005-0DC5-8336-1333-857FE365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437124"/>
            <a:ext cx="8520600" cy="3026925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False Positive</a:t>
            </a:r>
            <a:r>
              <a:rPr lang="en-US" sz="2000" b="1" dirty="0"/>
              <a:t>: </a:t>
            </a:r>
            <a:r>
              <a:rPr lang="en-US" sz="2000" dirty="0"/>
              <a:t>System notifying that fault is due to APS, but APS is </a:t>
            </a:r>
            <a:r>
              <a:rPr lang="en-US" sz="2000"/>
              <a:t>healthy.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u="sng" dirty="0"/>
              <a:t>False Negative</a:t>
            </a:r>
            <a:r>
              <a:rPr lang="en-US" sz="2000" b="1" dirty="0"/>
              <a:t>:</a:t>
            </a:r>
            <a:r>
              <a:rPr lang="en-US" sz="2000" dirty="0"/>
              <a:t> System notifying that fault is not related to APS, but APS is faulty.</a:t>
            </a:r>
          </a:p>
        </p:txBody>
      </p:sp>
    </p:spTree>
    <p:extLst>
      <p:ext uri="{BB962C8B-B14F-4D97-AF65-F5344CB8AC3E}">
        <p14:creationId xmlns:p14="http://schemas.microsoft.com/office/powerpoint/2010/main" val="368164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227-9C6A-F19F-A863-305C4B6B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2BEA-BAA4-1BBD-8876-1E95EB2E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348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/>
              <a:t>Original Monthly Costs:</a:t>
            </a:r>
          </a:p>
          <a:p>
            <a:r>
              <a:rPr lang="en-US" dirty="0"/>
              <a:t>Preemptive Checkup Costs: $9,000</a:t>
            </a:r>
          </a:p>
          <a:p>
            <a:endParaRPr lang="en-US" dirty="0"/>
          </a:p>
          <a:p>
            <a:r>
              <a:rPr lang="en-US" dirty="0"/>
              <a:t>APS Failure Costs: $10,000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u="sng" dirty="0"/>
              <a:t>Total Monthly Cost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$19,000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Yearly Total Cost:</a:t>
            </a:r>
          </a:p>
          <a:p>
            <a:pPr marL="139700" indent="0">
              <a:buNone/>
            </a:pPr>
            <a:r>
              <a:rPr lang="en-US" dirty="0"/>
              <a:t>$19,000 x 12 = </a:t>
            </a:r>
            <a:r>
              <a:rPr lang="en-US" dirty="0">
                <a:solidFill>
                  <a:srgbClr val="FF0000"/>
                </a:solidFill>
              </a:rPr>
              <a:t>$228,000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1D5E-FCA6-C158-AB5F-5281A4E943F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dirty="0"/>
              <a:t>Assumptions:</a:t>
            </a:r>
          </a:p>
          <a:p>
            <a:r>
              <a:rPr lang="en-US" dirty="0"/>
              <a:t>Preemptive Checkup Cost: $300 per truck</a:t>
            </a:r>
          </a:p>
          <a:p>
            <a:r>
              <a:rPr lang="en-US" dirty="0"/>
              <a:t>30 trucks undergo preemptive repairs monthly</a:t>
            </a:r>
          </a:p>
          <a:p>
            <a:r>
              <a:rPr lang="en-US" dirty="0"/>
              <a:t>Truck Repair Cost due to APS Failure: $2,000 per truck</a:t>
            </a:r>
          </a:p>
          <a:p>
            <a:r>
              <a:rPr lang="en-US" dirty="0"/>
              <a:t>Average of 5 trucks experience APS failure monthly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FA4A3-03A8-51C0-EECE-AB0EC1F39D4A}"/>
              </a:ext>
            </a:extLst>
          </p:cNvPr>
          <p:cNvCxnSpPr/>
          <p:nvPr/>
        </p:nvCxnSpPr>
        <p:spPr>
          <a:xfrm flipH="1">
            <a:off x="3746500" y="1612900"/>
            <a:ext cx="128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42C373-FA94-4C83-A1B0-255FC3EDE68A}"/>
              </a:ext>
            </a:extLst>
          </p:cNvPr>
          <p:cNvCxnSpPr>
            <a:cxnSpLocks/>
          </p:cNvCxnSpPr>
          <p:nvPr/>
        </p:nvCxnSpPr>
        <p:spPr>
          <a:xfrm flipH="1" flipV="1">
            <a:off x="3803650" y="1612900"/>
            <a:ext cx="1225550" cy="26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B14E17-774A-E817-9BCD-113DE0F63038}"/>
              </a:ext>
            </a:extLst>
          </p:cNvPr>
          <p:cNvCxnSpPr>
            <a:cxnSpLocks/>
          </p:cNvCxnSpPr>
          <p:nvPr/>
        </p:nvCxnSpPr>
        <p:spPr>
          <a:xfrm flipH="1" flipV="1">
            <a:off x="3105150" y="2108200"/>
            <a:ext cx="192405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2731-81B5-8663-567A-62B38AEBDCF3}"/>
              </a:ext>
            </a:extLst>
          </p:cNvPr>
          <p:cNvCxnSpPr>
            <a:cxnSpLocks/>
          </p:cNvCxnSpPr>
          <p:nvPr/>
        </p:nvCxnSpPr>
        <p:spPr>
          <a:xfrm flipH="1" flipV="1">
            <a:off x="3133725" y="2108200"/>
            <a:ext cx="1895475" cy="685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C37AE-DC93-7CFF-9FCA-D28B5875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End-to-End Data Science Pipeline: Data Collection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A diagram of a software development process&#10;&#10;Description automatically generated with medium confidence">
            <a:extLst>
              <a:ext uri="{FF2B5EF4-FFF2-40B4-BE49-F238E27FC236}">
                <a16:creationId xmlns:a16="http://schemas.microsoft.com/office/drawing/2014/main" id="{46B6980C-53B5-2F30-7480-5EA53FBE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4" y="1199942"/>
            <a:ext cx="6839447" cy="39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C37AE-DC93-7CFF-9FCA-D28B5875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529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End-to-End Data Science Pipeline: ML Pipeline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09B6F-392B-CECC-2CC9-E692B283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1519" y="833193"/>
            <a:ext cx="6031406" cy="40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344</Words>
  <Application>Microsoft Macintosh PowerPoint</Application>
  <PresentationFormat>On-screen Show (16:9)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APS Sensor Fault Detection System</vt:lpstr>
      <vt:lpstr>Saving of $196,944 </vt:lpstr>
      <vt:lpstr>Outline</vt:lpstr>
      <vt:lpstr>Introduction: Problems</vt:lpstr>
      <vt:lpstr> Proposed Solution</vt:lpstr>
      <vt:lpstr>False Positive and False Negative</vt:lpstr>
      <vt:lpstr>Baseline Analysis  </vt:lpstr>
      <vt:lpstr>End-to-End Data Science Pipeline: Data Collection   </vt:lpstr>
      <vt:lpstr>End-to-End Data Science Pipeline: ML Pipeline  </vt:lpstr>
      <vt:lpstr>Dashboard  </vt:lpstr>
      <vt:lpstr>Cost Analysis</vt:lpstr>
      <vt:lpstr>Cost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Shubham Verma</cp:lastModifiedBy>
  <cp:revision>13</cp:revision>
  <dcterms:modified xsi:type="dcterms:W3CDTF">2024-06-27T19:12:02Z</dcterms:modified>
</cp:coreProperties>
</file>