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5"/>
  </p:notesMasterIdLst>
  <p:sldIdLst>
    <p:sldId id="256" r:id="rId2"/>
    <p:sldId id="257" r:id="rId3"/>
    <p:sldId id="258" r:id="rId4"/>
    <p:sldId id="259" r:id="rId5"/>
    <p:sldId id="260" r:id="rId6"/>
    <p:sldId id="261" r:id="rId7"/>
    <p:sldId id="280" r:id="rId8"/>
    <p:sldId id="281" r:id="rId9"/>
    <p:sldId id="262" r:id="rId10"/>
    <p:sldId id="277" r:id="rId11"/>
    <p:sldId id="267" r:id="rId12"/>
    <p:sldId id="282"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7971" autoAdjust="0"/>
  </p:normalViewPr>
  <p:slideViewPr>
    <p:cSldViewPr snapToGrid="0">
      <p:cViewPr varScale="1">
        <p:scale>
          <a:sx n="64" d="100"/>
          <a:sy n="64" d="100"/>
        </p:scale>
        <p:origin x="97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FA3D0B-4C0F-40F3-8388-E5C5708C90B3}" type="datetimeFigureOut">
              <a:rPr lang="en-IN" smtClean="0"/>
              <a:t>01-11-2019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D4910B-A33C-413B-BAAC-12872A9FEF0B}" type="slidenum">
              <a:rPr lang="en-IN" smtClean="0"/>
              <a:t>‹#›</a:t>
            </a:fld>
            <a:endParaRPr lang="en-IN"/>
          </a:p>
        </p:txBody>
      </p:sp>
    </p:spTree>
    <p:extLst>
      <p:ext uri="{BB962C8B-B14F-4D97-AF65-F5344CB8AC3E}">
        <p14:creationId xmlns:p14="http://schemas.microsoft.com/office/powerpoint/2010/main" val="329766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9D4910B-A33C-413B-BAAC-12872A9FEF0B}" type="slidenum">
              <a:rPr lang="en-IN" smtClean="0"/>
              <a:t>9</a:t>
            </a:fld>
            <a:endParaRPr lang="en-IN"/>
          </a:p>
        </p:txBody>
      </p:sp>
    </p:spTree>
    <p:extLst>
      <p:ext uri="{BB962C8B-B14F-4D97-AF65-F5344CB8AC3E}">
        <p14:creationId xmlns:p14="http://schemas.microsoft.com/office/powerpoint/2010/main" val="1081969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709832-EA93-43F4-9DBD-FE2A8591B2DD}"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64BDD-31E7-4869-BC94-64B63B7B18AA}" type="slidenum">
              <a:rPr lang="en-IN" smtClean="0"/>
              <a:t>‹#›</a:t>
            </a:fld>
            <a:endParaRPr lang="en-IN"/>
          </a:p>
        </p:txBody>
      </p:sp>
    </p:spTree>
    <p:extLst>
      <p:ext uri="{BB962C8B-B14F-4D97-AF65-F5344CB8AC3E}">
        <p14:creationId xmlns:p14="http://schemas.microsoft.com/office/powerpoint/2010/main" val="1667009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709832-EA93-43F4-9DBD-FE2A8591B2DD}"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64BDD-31E7-4869-BC94-64B63B7B18AA}" type="slidenum">
              <a:rPr lang="en-IN" smtClean="0"/>
              <a:t>‹#›</a:t>
            </a:fld>
            <a:endParaRPr lang="en-IN"/>
          </a:p>
        </p:txBody>
      </p:sp>
    </p:spTree>
    <p:extLst>
      <p:ext uri="{BB962C8B-B14F-4D97-AF65-F5344CB8AC3E}">
        <p14:creationId xmlns:p14="http://schemas.microsoft.com/office/powerpoint/2010/main" val="2492684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709832-EA93-43F4-9DBD-FE2A8591B2DD}"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64BDD-31E7-4869-BC94-64B63B7B18A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25251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709832-EA93-43F4-9DBD-FE2A8591B2DD}"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64BDD-31E7-4869-BC94-64B63B7B18AA}" type="slidenum">
              <a:rPr lang="en-IN" smtClean="0"/>
              <a:t>‹#›</a:t>
            </a:fld>
            <a:endParaRPr lang="en-IN"/>
          </a:p>
        </p:txBody>
      </p:sp>
    </p:spTree>
    <p:extLst>
      <p:ext uri="{BB962C8B-B14F-4D97-AF65-F5344CB8AC3E}">
        <p14:creationId xmlns:p14="http://schemas.microsoft.com/office/powerpoint/2010/main" val="2636500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709832-EA93-43F4-9DBD-FE2A8591B2DD}"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64BDD-31E7-4869-BC94-64B63B7B18A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64731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709832-EA93-43F4-9DBD-FE2A8591B2DD}"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64BDD-31E7-4869-BC94-64B63B7B18AA}" type="slidenum">
              <a:rPr lang="en-IN" smtClean="0"/>
              <a:t>‹#›</a:t>
            </a:fld>
            <a:endParaRPr lang="en-IN"/>
          </a:p>
        </p:txBody>
      </p:sp>
    </p:spTree>
    <p:extLst>
      <p:ext uri="{BB962C8B-B14F-4D97-AF65-F5344CB8AC3E}">
        <p14:creationId xmlns:p14="http://schemas.microsoft.com/office/powerpoint/2010/main" val="13450407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709832-EA93-43F4-9DBD-FE2A8591B2DD}"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64BDD-31E7-4869-BC94-64B63B7B18AA}" type="slidenum">
              <a:rPr lang="en-IN" smtClean="0"/>
              <a:t>‹#›</a:t>
            </a:fld>
            <a:endParaRPr lang="en-IN"/>
          </a:p>
        </p:txBody>
      </p:sp>
    </p:spTree>
    <p:extLst>
      <p:ext uri="{BB962C8B-B14F-4D97-AF65-F5344CB8AC3E}">
        <p14:creationId xmlns:p14="http://schemas.microsoft.com/office/powerpoint/2010/main" val="4009126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709832-EA93-43F4-9DBD-FE2A8591B2DD}"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64BDD-31E7-4869-BC94-64B63B7B18AA}" type="slidenum">
              <a:rPr lang="en-IN" smtClean="0"/>
              <a:t>‹#›</a:t>
            </a:fld>
            <a:endParaRPr lang="en-IN"/>
          </a:p>
        </p:txBody>
      </p:sp>
    </p:spTree>
    <p:extLst>
      <p:ext uri="{BB962C8B-B14F-4D97-AF65-F5344CB8AC3E}">
        <p14:creationId xmlns:p14="http://schemas.microsoft.com/office/powerpoint/2010/main" val="3504122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709832-EA93-43F4-9DBD-FE2A8591B2DD}"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64BDD-31E7-4869-BC94-64B63B7B18AA}" type="slidenum">
              <a:rPr lang="en-IN" smtClean="0"/>
              <a:t>‹#›</a:t>
            </a:fld>
            <a:endParaRPr lang="en-IN"/>
          </a:p>
        </p:txBody>
      </p:sp>
    </p:spTree>
    <p:extLst>
      <p:ext uri="{BB962C8B-B14F-4D97-AF65-F5344CB8AC3E}">
        <p14:creationId xmlns:p14="http://schemas.microsoft.com/office/powerpoint/2010/main" val="1700874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709832-EA93-43F4-9DBD-FE2A8591B2DD}"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64BDD-31E7-4869-BC94-64B63B7B18AA}" type="slidenum">
              <a:rPr lang="en-IN" smtClean="0"/>
              <a:t>‹#›</a:t>
            </a:fld>
            <a:endParaRPr lang="en-IN"/>
          </a:p>
        </p:txBody>
      </p:sp>
    </p:spTree>
    <p:extLst>
      <p:ext uri="{BB962C8B-B14F-4D97-AF65-F5344CB8AC3E}">
        <p14:creationId xmlns:p14="http://schemas.microsoft.com/office/powerpoint/2010/main" val="39987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709832-EA93-43F4-9DBD-FE2A8591B2DD}" type="datetimeFigureOut">
              <a:rPr lang="en-IN" smtClean="0"/>
              <a:t>01-11-2019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E64BDD-31E7-4869-BC94-64B63B7B18AA}" type="slidenum">
              <a:rPr lang="en-IN" smtClean="0"/>
              <a:t>‹#›</a:t>
            </a:fld>
            <a:endParaRPr lang="en-IN"/>
          </a:p>
        </p:txBody>
      </p:sp>
    </p:spTree>
    <p:extLst>
      <p:ext uri="{BB962C8B-B14F-4D97-AF65-F5344CB8AC3E}">
        <p14:creationId xmlns:p14="http://schemas.microsoft.com/office/powerpoint/2010/main" val="3125109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709832-EA93-43F4-9DBD-FE2A8591B2DD}" type="datetimeFigureOut">
              <a:rPr lang="en-IN" smtClean="0"/>
              <a:t>01-11-2019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E64BDD-31E7-4869-BC94-64B63B7B18AA}" type="slidenum">
              <a:rPr lang="en-IN" smtClean="0"/>
              <a:t>‹#›</a:t>
            </a:fld>
            <a:endParaRPr lang="en-IN"/>
          </a:p>
        </p:txBody>
      </p:sp>
    </p:spTree>
    <p:extLst>
      <p:ext uri="{BB962C8B-B14F-4D97-AF65-F5344CB8AC3E}">
        <p14:creationId xmlns:p14="http://schemas.microsoft.com/office/powerpoint/2010/main" val="3598984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709832-EA93-43F4-9DBD-FE2A8591B2DD}" type="datetimeFigureOut">
              <a:rPr lang="en-IN" smtClean="0"/>
              <a:t>01-11-2019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E64BDD-31E7-4869-BC94-64B63B7B18AA}" type="slidenum">
              <a:rPr lang="en-IN" smtClean="0"/>
              <a:t>‹#›</a:t>
            </a:fld>
            <a:endParaRPr lang="en-IN"/>
          </a:p>
        </p:txBody>
      </p:sp>
    </p:spTree>
    <p:extLst>
      <p:ext uri="{BB962C8B-B14F-4D97-AF65-F5344CB8AC3E}">
        <p14:creationId xmlns:p14="http://schemas.microsoft.com/office/powerpoint/2010/main" val="276418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09832-EA93-43F4-9DBD-FE2A8591B2DD}" type="datetimeFigureOut">
              <a:rPr lang="en-IN" smtClean="0"/>
              <a:t>01-11-2019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E64BDD-31E7-4869-BC94-64B63B7B18AA}" type="slidenum">
              <a:rPr lang="en-IN" smtClean="0"/>
              <a:t>‹#›</a:t>
            </a:fld>
            <a:endParaRPr lang="en-IN"/>
          </a:p>
        </p:txBody>
      </p:sp>
    </p:spTree>
    <p:extLst>
      <p:ext uri="{BB962C8B-B14F-4D97-AF65-F5344CB8AC3E}">
        <p14:creationId xmlns:p14="http://schemas.microsoft.com/office/powerpoint/2010/main" val="2830199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709832-EA93-43F4-9DBD-FE2A8591B2DD}" type="datetimeFigureOut">
              <a:rPr lang="en-IN" smtClean="0"/>
              <a:t>01-11-2019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E64BDD-31E7-4869-BC94-64B63B7B18AA}" type="slidenum">
              <a:rPr lang="en-IN" smtClean="0"/>
              <a:t>‹#›</a:t>
            </a:fld>
            <a:endParaRPr lang="en-IN"/>
          </a:p>
        </p:txBody>
      </p:sp>
    </p:spTree>
    <p:extLst>
      <p:ext uri="{BB962C8B-B14F-4D97-AF65-F5344CB8AC3E}">
        <p14:creationId xmlns:p14="http://schemas.microsoft.com/office/powerpoint/2010/main" val="3592827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709832-EA93-43F4-9DBD-FE2A8591B2DD}" type="datetimeFigureOut">
              <a:rPr lang="en-IN" smtClean="0"/>
              <a:t>01-11-2019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E64BDD-31E7-4869-BC94-64B63B7B18AA}" type="slidenum">
              <a:rPr lang="en-IN" smtClean="0"/>
              <a:t>‹#›</a:t>
            </a:fld>
            <a:endParaRPr lang="en-IN"/>
          </a:p>
        </p:txBody>
      </p:sp>
    </p:spTree>
    <p:extLst>
      <p:ext uri="{BB962C8B-B14F-4D97-AF65-F5344CB8AC3E}">
        <p14:creationId xmlns:p14="http://schemas.microsoft.com/office/powerpoint/2010/main" val="1275445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709832-EA93-43F4-9DBD-FE2A8591B2DD}" type="datetimeFigureOut">
              <a:rPr lang="en-IN" smtClean="0"/>
              <a:t>01-11-2019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9E64BDD-31E7-4869-BC94-64B63B7B18AA}" type="slidenum">
              <a:rPr lang="en-IN" smtClean="0"/>
              <a:t>‹#›</a:t>
            </a:fld>
            <a:endParaRPr lang="en-IN"/>
          </a:p>
        </p:txBody>
      </p:sp>
    </p:spTree>
    <p:extLst>
      <p:ext uri="{BB962C8B-B14F-4D97-AF65-F5344CB8AC3E}">
        <p14:creationId xmlns:p14="http://schemas.microsoft.com/office/powerpoint/2010/main" val="3366054887"/>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b="1" dirty="0"/>
              <a:t>IOT Forensics: Challenges, Interrogation &amp; Methodology</a:t>
            </a:r>
            <a:br>
              <a:rPr lang="en-IN" dirty="0"/>
            </a:br>
            <a:endParaRPr lang="en-IN" dirty="0"/>
          </a:p>
        </p:txBody>
      </p:sp>
      <p:sp>
        <p:nvSpPr>
          <p:cNvPr id="16" name="Text Placeholder 15"/>
          <p:cNvSpPr>
            <a:spLocks noGrp="1"/>
          </p:cNvSpPr>
          <p:nvPr>
            <p:ph type="body" idx="1"/>
          </p:nvPr>
        </p:nvSpPr>
        <p:spPr>
          <a:xfrm>
            <a:off x="3927423" y="3207064"/>
            <a:ext cx="6775554" cy="3650936"/>
          </a:xfrm>
        </p:spPr>
        <p:txBody>
          <a:bodyPr>
            <a:normAutofit fontScale="25000" lnSpcReduction="20000"/>
          </a:bodyPr>
          <a:lstStyle/>
          <a:p>
            <a:r>
              <a:rPr lang="en-IN" sz="8600" dirty="0"/>
              <a:t>                                      </a:t>
            </a:r>
          </a:p>
          <a:p>
            <a:endParaRPr lang="en-IN" sz="8600" dirty="0"/>
          </a:p>
          <a:p>
            <a:endParaRPr lang="en-IN" sz="8600" dirty="0"/>
          </a:p>
          <a:p>
            <a:r>
              <a:rPr lang="en-IN" sz="8600" dirty="0"/>
              <a:t>                                       Submitted By :</a:t>
            </a:r>
          </a:p>
          <a:p>
            <a:r>
              <a:rPr lang="en-IN" sz="8600" dirty="0"/>
              <a:t>             </a:t>
            </a:r>
          </a:p>
          <a:p>
            <a:r>
              <a:rPr lang="en-IN" sz="8600" dirty="0"/>
              <a:t>                                       Shubham Verma </a:t>
            </a:r>
          </a:p>
          <a:p>
            <a:r>
              <a:rPr lang="en-IN" sz="8600" dirty="0"/>
              <a:t>                                       Amit Gupta</a:t>
            </a:r>
          </a:p>
          <a:p>
            <a:r>
              <a:rPr lang="en-IN" sz="8600" dirty="0"/>
              <a:t>                                       </a:t>
            </a:r>
            <a:r>
              <a:rPr lang="en-IN" sz="8600" dirty="0" err="1"/>
              <a:t>Dr.</a:t>
            </a:r>
            <a:r>
              <a:rPr lang="en-IN" sz="8600" dirty="0"/>
              <a:t> Sushil Kumar</a:t>
            </a:r>
          </a:p>
          <a:p>
            <a:r>
              <a:rPr lang="en-IN" sz="8600" dirty="0"/>
              <a:t>                                       </a:t>
            </a:r>
            <a:r>
              <a:rPr lang="en-IN" sz="8600" dirty="0" err="1"/>
              <a:t>Dr.</a:t>
            </a:r>
            <a:r>
              <a:rPr lang="en-IN" sz="8600" dirty="0"/>
              <a:t> Vivek Srivastava</a:t>
            </a:r>
          </a:p>
          <a:p>
            <a:endParaRPr lang="en-IN" sz="8600" dirty="0"/>
          </a:p>
          <a:p>
            <a:r>
              <a:rPr lang="en-IN" sz="8600" dirty="0"/>
              <a:t>Presented By : Shubham Verma</a:t>
            </a:r>
          </a:p>
          <a:p>
            <a:endParaRPr lang="en-IN" sz="8600" dirty="0"/>
          </a:p>
          <a:p>
            <a:endParaRPr lang="en-IN" sz="5800" dirty="0"/>
          </a:p>
          <a:p>
            <a:endParaRPr lang="en-IN" sz="2800" dirty="0"/>
          </a:p>
          <a:p>
            <a:r>
              <a:rPr lang="en-IN" sz="2800" dirty="0"/>
              <a:t> </a:t>
            </a:r>
          </a:p>
        </p:txBody>
      </p:sp>
    </p:spTree>
    <p:extLst>
      <p:ext uri="{BB962C8B-B14F-4D97-AF65-F5344CB8AC3E}">
        <p14:creationId xmlns:p14="http://schemas.microsoft.com/office/powerpoint/2010/main" val="3280405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50ECC-E672-4A28-AB57-563CCB545BAD}"/>
              </a:ext>
            </a:extLst>
          </p:cNvPr>
          <p:cNvSpPr>
            <a:spLocks noGrp="1"/>
          </p:cNvSpPr>
          <p:nvPr>
            <p:ph type="title"/>
          </p:nvPr>
        </p:nvSpPr>
        <p:spPr>
          <a:xfrm>
            <a:off x="677334" y="609600"/>
            <a:ext cx="8596668" cy="799475"/>
          </a:xfrm>
        </p:spPr>
        <p:txBody>
          <a:bodyPr>
            <a:normAutofit fontScale="90000"/>
          </a:bodyPr>
          <a:lstStyle/>
          <a:p>
            <a:pPr algn="ctr"/>
            <a:r>
              <a:rPr lang="en-IN" b="1" dirty="0"/>
              <a:t>Methodology and Phases of IOTF</a:t>
            </a:r>
            <a:br>
              <a:rPr lang="en-IN" dirty="0"/>
            </a:br>
            <a:endParaRPr lang="en-IN" dirty="0"/>
          </a:p>
        </p:txBody>
      </p:sp>
      <p:sp>
        <p:nvSpPr>
          <p:cNvPr id="3" name="Content Placeholder 2">
            <a:extLst>
              <a:ext uri="{FF2B5EF4-FFF2-40B4-BE49-F238E27FC236}">
                <a16:creationId xmlns:a16="http://schemas.microsoft.com/office/drawing/2014/main" id="{30AADF1C-6901-405C-9998-52190534E1DE}"/>
              </a:ext>
            </a:extLst>
          </p:cNvPr>
          <p:cNvSpPr>
            <a:spLocks noGrp="1"/>
          </p:cNvSpPr>
          <p:nvPr>
            <p:ph idx="1"/>
          </p:nvPr>
        </p:nvSpPr>
        <p:spPr>
          <a:xfrm>
            <a:off x="299803" y="1409075"/>
            <a:ext cx="10598045" cy="5336499"/>
          </a:xfrm>
        </p:spPr>
        <p:txBody>
          <a:bodyPr/>
          <a:lstStyle/>
          <a:p>
            <a:endParaRPr lang="en-IN" dirty="0"/>
          </a:p>
        </p:txBody>
      </p:sp>
      <p:sp>
        <p:nvSpPr>
          <p:cNvPr id="4" name="Rectangle 9">
            <a:extLst>
              <a:ext uri="{FF2B5EF4-FFF2-40B4-BE49-F238E27FC236}">
                <a16:creationId xmlns:a16="http://schemas.microsoft.com/office/drawing/2014/main" id="{0A720561-34D6-4354-B264-218E2A60624E}"/>
              </a:ext>
            </a:extLst>
          </p:cNvPr>
          <p:cNvSpPr>
            <a:spLocks noChangeArrowheads="1"/>
          </p:cNvSpPr>
          <p:nvPr/>
        </p:nvSpPr>
        <p:spPr bwMode="auto">
          <a:xfrm>
            <a:off x="1127089" y="0"/>
            <a:ext cx="1015218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pSp>
        <p:nvGrpSpPr>
          <p:cNvPr id="5" name="Group 4">
            <a:extLst>
              <a:ext uri="{FF2B5EF4-FFF2-40B4-BE49-F238E27FC236}">
                <a16:creationId xmlns:a16="http://schemas.microsoft.com/office/drawing/2014/main" id="{42C16DF5-4AEA-4732-AB17-CBC1F61F243F}"/>
              </a:ext>
            </a:extLst>
          </p:cNvPr>
          <p:cNvGrpSpPr/>
          <p:nvPr/>
        </p:nvGrpSpPr>
        <p:grpSpPr>
          <a:xfrm>
            <a:off x="569626" y="2193713"/>
            <a:ext cx="8833627" cy="1696932"/>
            <a:chOff x="-900159" y="-802422"/>
            <a:chExt cx="10609187" cy="1697366"/>
          </a:xfrm>
        </p:grpSpPr>
        <p:sp>
          <p:nvSpPr>
            <p:cNvPr id="6" name="Rectangle 5">
              <a:extLst>
                <a:ext uri="{FF2B5EF4-FFF2-40B4-BE49-F238E27FC236}">
                  <a16:creationId xmlns:a16="http://schemas.microsoft.com/office/drawing/2014/main" id="{108EDDCB-36A7-42D8-9FE7-9ADE739CD113}"/>
                </a:ext>
              </a:extLst>
            </p:cNvPr>
            <p:cNvSpPr/>
            <p:nvPr/>
          </p:nvSpPr>
          <p:spPr>
            <a:xfrm>
              <a:off x="-900159" y="-787582"/>
              <a:ext cx="2420616" cy="1365947"/>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IN"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Mangal" panose="02040503050203030202" pitchFamily="18" charset="0"/>
                </a:rPr>
                <a:t>INITIAL PHASE OF CONSTRUCTION</a:t>
              </a:r>
              <a:endParaRPr lang="en-IN" dirty="0">
                <a:effectLst/>
                <a:ea typeface="Calibri" panose="020F0502020204030204" pitchFamily="34" charset="0"/>
                <a:cs typeface="Mangal" panose="02040503050203030202" pitchFamily="18" charset="0"/>
              </a:endParaRPr>
            </a:p>
            <a:p>
              <a:pPr algn="ctr">
                <a:lnSpc>
                  <a:spcPct val="107000"/>
                </a:lnSpc>
                <a:spcAft>
                  <a:spcPts val="800"/>
                </a:spcAft>
              </a:pPr>
              <a:r>
                <a:rPr lang="en-IN" sz="1100" dirty="0">
                  <a:effectLst/>
                  <a:ea typeface="Calibri" panose="020F0502020204030204" pitchFamily="34" charset="0"/>
                  <a:cs typeface="Mangal" panose="02040503050203030202" pitchFamily="18" charset="0"/>
                </a:rPr>
                <a:t> </a:t>
              </a:r>
            </a:p>
          </p:txBody>
        </p:sp>
        <p:sp>
          <p:nvSpPr>
            <p:cNvPr id="7" name="Rectangle 6">
              <a:extLst>
                <a:ext uri="{FF2B5EF4-FFF2-40B4-BE49-F238E27FC236}">
                  <a16:creationId xmlns:a16="http://schemas.microsoft.com/office/drawing/2014/main" id="{6BC8339C-D9C3-4DEA-A95B-15CCF6B87684}"/>
                </a:ext>
              </a:extLst>
            </p:cNvPr>
            <p:cNvSpPr/>
            <p:nvPr/>
          </p:nvSpPr>
          <p:spPr>
            <a:xfrm>
              <a:off x="1765006" y="-787582"/>
              <a:ext cx="2052364" cy="1354637"/>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IN" sz="20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Mangal" panose="02040503050203030202" pitchFamily="18" charset="0"/>
                </a:rPr>
                <a:t>PHASE OF ACCESSION </a:t>
              </a:r>
              <a:endParaRPr lang="en-IN" sz="2000" dirty="0">
                <a:effectLst/>
                <a:ea typeface="Calibri" panose="020F0502020204030204" pitchFamily="34" charset="0"/>
                <a:cs typeface="Mangal" panose="02040503050203030202" pitchFamily="18" charset="0"/>
              </a:endParaRPr>
            </a:p>
            <a:p>
              <a:pPr algn="ctr">
                <a:lnSpc>
                  <a:spcPct val="107000"/>
                </a:lnSpc>
                <a:spcAft>
                  <a:spcPts val="800"/>
                </a:spcAft>
              </a:pPr>
              <a:r>
                <a:rPr lang="en-IN" sz="2000" dirty="0">
                  <a:effectLst/>
                  <a:ea typeface="Calibri" panose="020F0502020204030204" pitchFamily="34" charset="0"/>
                  <a:cs typeface="Mangal" panose="02040503050203030202" pitchFamily="18" charset="0"/>
                </a:rPr>
                <a:t> </a:t>
              </a:r>
            </a:p>
          </p:txBody>
        </p:sp>
        <p:sp>
          <p:nvSpPr>
            <p:cNvPr id="8" name="Rectangle 7">
              <a:extLst>
                <a:ext uri="{FF2B5EF4-FFF2-40B4-BE49-F238E27FC236}">
                  <a16:creationId xmlns:a16="http://schemas.microsoft.com/office/drawing/2014/main" id="{9F74AF02-E354-4175-97F3-1D45501702AF}"/>
                </a:ext>
              </a:extLst>
            </p:cNvPr>
            <p:cNvSpPr/>
            <p:nvPr/>
          </p:nvSpPr>
          <p:spPr>
            <a:xfrm>
              <a:off x="4392778" y="-791111"/>
              <a:ext cx="2052364" cy="1354637"/>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20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Mangal" panose="02040503050203030202" pitchFamily="18" charset="0"/>
                </a:rPr>
                <a:t>SCRUTIZE PHASE </a:t>
              </a:r>
              <a:endParaRPr lang="en-IN" sz="2000" dirty="0">
                <a:effectLst/>
                <a:ea typeface="Calibri" panose="020F0502020204030204" pitchFamily="34" charset="0"/>
                <a:cs typeface="Mangal" panose="02040503050203030202" pitchFamily="18" charset="0"/>
              </a:endParaRPr>
            </a:p>
            <a:p>
              <a:pPr algn="ctr">
                <a:lnSpc>
                  <a:spcPct val="107000"/>
                </a:lnSpc>
                <a:spcAft>
                  <a:spcPts val="800"/>
                </a:spcAft>
              </a:pPr>
              <a:r>
                <a:rPr lang="en-IN" sz="1100" dirty="0">
                  <a:effectLst/>
                  <a:ea typeface="Calibri" panose="020F0502020204030204" pitchFamily="34" charset="0"/>
                  <a:cs typeface="Mangal" panose="02040503050203030202" pitchFamily="18" charset="0"/>
                </a:rPr>
                <a:t> </a:t>
              </a:r>
            </a:p>
          </p:txBody>
        </p:sp>
        <p:sp>
          <p:nvSpPr>
            <p:cNvPr id="9" name="Rectangle 8">
              <a:extLst>
                <a:ext uri="{FF2B5EF4-FFF2-40B4-BE49-F238E27FC236}">
                  <a16:creationId xmlns:a16="http://schemas.microsoft.com/office/drawing/2014/main" id="{4AD34A03-D02F-4A06-83AF-053DEA30C94D}"/>
                </a:ext>
              </a:extLst>
            </p:cNvPr>
            <p:cNvSpPr/>
            <p:nvPr/>
          </p:nvSpPr>
          <p:spPr>
            <a:xfrm>
              <a:off x="7137450" y="-802422"/>
              <a:ext cx="2571578" cy="1365948"/>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20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Mangal" panose="02040503050203030202" pitchFamily="18" charset="0"/>
                </a:rPr>
                <a:t>INFORMATIVE  STORAGE PHASE</a:t>
              </a:r>
              <a:endParaRPr lang="en-IN" sz="2000" dirty="0">
                <a:effectLst/>
                <a:ea typeface="Calibri" panose="020F0502020204030204" pitchFamily="34" charset="0"/>
                <a:cs typeface="Mangal" panose="02040503050203030202" pitchFamily="18" charset="0"/>
              </a:endParaRPr>
            </a:p>
            <a:p>
              <a:pPr algn="ctr">
                <a:lnSpc>
                  <a:spcPct val="107000"/>
                </a:lnSpc>
                <a:spcAft>
                  <a:spcPts val="800"/>
                </a:spcAft>
              </a:pPr>
              <a:r>
                <a:rPr lang="en-IN" sz="1100" dirty="0">
                  <a:effectLst/>
                  <a:ea typeface="Calibri" panose="020F0502020204030204" pitchFamily="34" charset="0"/>
                  <a:cs typeface="Mangal" panose="02040503050203030202" pitchFamily="18" charset="0"/>
                </a:rPr>
                <a:t> </a:t>
              </a:r>
            </a:p>
          </p:txBody>
        </p:sp>
        <p:sp>
          <p:nvSpPr>
            <p:cNvPr id="10" name="Arrow: Curved Up 9">
              <a:extLst>
                <a:ext uri="{FF2B5EF4-FFF2-40B4-BE49-F238E27FC236}">
                  <a16:creationId xmlns:a16="http://schemas.microsoft.com/office/drawing/2014/main" id="{B91319D6-A9CA-4B58-BA4A-7174AC4FA9DF}"/>
                </a:ext>
              </a:extLst>
            </p:cNvPr>
            <p:cNvSpPr/>
            <p:nvPr/>
          </p:nvSpPr>
          <p:spPr>
            <a:xfrm>
              <a:off x="1265275" y="584791"/>
              <a:ext cx="829945" cy="31015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1" name="Arrow: Curved Up 10">
              <a:extLst>
                <a:ext uri="{FF2B5EF4-FFF2-40B4-BE49-F238E27FC236}">
                  <a16:creationId xmlns:a16="http://schemas.microsoft.com/office/drawing/2014/main" id="{7D3064C1-2496-4B1E-B585-7F1474523C07}"/>
                </a:ext>
              </a:extLst>
            </p:cNvPr>
            <p:cNvSpPr/>
            <p:nvPr/>
          </p:nvSpPr>
          <p:spPr>
            <a:xfrm>
              <a:off x="3764812" y="578365"/>
              <a:ext cx="765544" cy="27798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2" name="Arrow: Curved Up 11">
              <a:extLst>
                <a:ext uri="{FF2B5EF4-FFF2-40B4-BE49-F238E27FC236}">
                  <a16:creationId xmlns:a16="http://schemas.microsoft.com/office/drawing/2014/main" id="{14EADF0D-F636-4D7C-BF05-A0C8F5CD9DAE}"/>
                </a:ext>
              </a:extLst>
            </p:cNvPr>
            <p:cNvSpPr/>
            <p:nvPr/>
          </p:nvSpPr>
          <p:spPr>
            <a:xfrm>
              <a:off x="6445142" y="507426"/>
              <a:ext cx="829945" cy="31015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sp>
        <p:nvSpPr>
          <p:cNvPr id="13" name="Rectangle 14">
            <a:extLst>
              <a:ext uri="{FF2B5EF4-FFF2-40B4-BE49-F238E27FC236}">
                <a16:creationId xmlns:a16="http://schemas.microsoft.com/office/drawing/2014/main" id="{32B76D6A-237F-4261-9433-BD7B42458B5C}"/>
              </a:ext>
            </a:extLst>
          </p:cNvPr>
          <p:cNvSpPr>
            <a:spLocks noChangeArrowheads="1"/>
          </p:cNvSpPr>
          <p:nvPr/>
        </p:nvSpPr>
        <p:spPr bwMode="auto">
          <a:xfrm>
            <a:off x="2041489" y="457200"/>
            <a:ext cx="1015218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907511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4866"/>
            <a:ext cx="8596668" cy="732503"/>
          </a:xfrm>
        </p:spPr>
        <p:txBody>
          <a:bodyPr/>
          <a:lstStyle/>
          <a:p>
            <a:pPr algn="ctr"/>
            <a:r>
              <a:rPr lang="en-IN" dirty="0"/>
              <a:t> </a:t>
            </a:r>
          </a:p>
        </p:txBody>
      </p:sp>
      <p:sp>
        <p:nvSpPr>
          <p:cNvPr id="11" name="Content Placeholder 10">
            <a:extLst>
              <a:ext uri="{FF2B5EF4-FFF2-40B4-BE49-F238E27FC236}">
                <a16:creationId xmlns:a16="http://schemas.microsoft.com/office/drawing/2014/main" id="{D239BE89-7943-412D-8CA6-CBFC3E26CDF2}"/>
              </a:ext>
            </a:extLst>
          </p:cNvPr>
          <p:cNvSpPr>
            <a:spLocks noGrp="1"/>
          </p:cNvSpPr>
          <p:nvPr>
            <p:ph idx="1"/>
          </p:nvPr>
        </p:nvSpPr>
        <p:spPr>
          <a:xfrm>
            <a:off x="0" y="0"/>
            <a:ext cx="11182662" cy="6858000"/>
          </a:xfrm>
        </p:spPr>
        <p:txBody>
          <a:bodyPr>
            <a:noAutofit/>
          </a:bodyPr>
          <a:lstStyle/>
          <a:p>
            <a:r>
              <a:rPr lang="en-IN" sz="1600" b="1" dirty="0"/>
              <a:t>PHASE 1: Construction: </a:t>
            </a:r>
            <a:endParaRPr lang="en-IN" sz="1600" dirty="0"/>
          </a:p>
          <a:p>
            <a:pPr marL="0" indent="0">
              <a:buNone/>
            </a:pPr>
            <a:r>
              <a:rPr lang="en-IN" sz="1400" dirty="0"/>
              <a:t> </a:t>
            </a:r>
          </a:p>
          <a:p>
            <a:r>
              <a:rPr lang="en-IN" sz="1600" dirty="0"/>
              <a:t>Here the principles of DF are involved , in Internet of things all the security measures are applied before hand. Installing various security software and tools that are very beneficial for the easy investigation ad capturing of facts. This phases plays a great role at location of the IOT devices identifying it wherever the crime took place.</a:t>
            </a:r>
          </a:p>
          <a:p>
            <a:pPr marL="0" indent="0">
              <a:buNone/>
            </a:pPr>
            <a:r>
              <a:rPr lang="en-IN" sz="1600" dirty="0"/>
              <a:t> </a:t>
            </a:r>
          </a:p>
          <a:p>
            <a:r>
              <a:rPr lang="en-IN" sz="1600" b="1" dirty="0"/>
              <a:t>PHASE 2: Accession </a:t>
            </a:r>
            <a:endParaRPr lang="en-IN" sz="1600" dirty="0"/>
          </a:p>
          <a:p>
            <a:pPr marL="0" indent="0">
              <a:buNone/>
            </a:pPr>
            <a:r>
              <a:rPr lang="en-IN" sz="1400" dirty="0"/>
              <a:t> </a:t>
            </a:r>
          </a:p>
          <a:p>
            <a:r>
              <a:rPr lang="en-IN" sz="1600" dirty="0"/>
              <a:t>Here the computing devices are involved, the methodology of Selective Imagery is used specifically the devices extract the data specially if the interfaces and </a:t>
            </a:r>
            <a:r>
              <a:rPr lang="en-IN" sz="1600" dirty="0" err="1"/>
              <a:t>firmwares</a:t>
            </a:r>
            <a:r>
              <a:rPr lang="en-IN" sz="1600" dirty="0"/>
              <a:t> are provided.</a:t>
            </a:r>
          </a:p>
          <a:p>
            <a:pPr marL="0" indent="0">
              <a:buNone/>
            </a:pPr>
            <a:r>
              <a:rPr lang="en-IN" sz="1400" b="1" dirty="0"/>
              <a:t> </a:t>
            </a:r>
            <a:endParaRPr lang="en-IN" sz="1400" dirty="0"/>
          </a:p>
          <a:p>
            <a:r>
              <a:rPr lang="en-IN" sz="1600" b="1" dirty="0"/>
              <a:t>PHASE 3:</a:t>
            </a:r>
            <a:r>
              <a:rPr lang="en-IN" sz="1600" b="1" dirty="0">
                <a:effectLst>
                  <a:outerShdw blurRad="38100" dist="19050" dir="2700000" algn="tl">
                    <a:schemeClr val="dk1">
                      <a:alpha val="40000"/>
                    </a:schemeClr>
                  </a:outerShdw>
                </a:effectLst>
              </a:rPr>
              <a:t> </a:t>
            </a:r>
            <a:r>
              <a:rPr lang="en-IN" sz="1600" b="1" dirty="0" err="1">
                <a:effectLst>
                  <a:outerShdw blurRad="38100" dist="19050" dir="2700000" algn="tl">
                    <a:schemeClr val="dk1">
                      <a:alpha val="40000"/>
                    </a:schemeClr>
                  </a:outerShdw>
                </a:effectLst>
              </a:rPr>
              <a:t>Scrutize</a:t>
            </a:r>
            <a:r>
              <a:rPr lang="en-IN" sz="1600" b="1" dirty="0"/>
              <a:t> </a:t>
            </a:r>
            <a:endParaRPr lang="en-IN" sz="1600" dirty="0"/>
          </a:p>
          <a:p>
            <a:pPr marL="0" indent="0">
              <a:buNone/>
            </a:pPr>
            <a:r>
              <a:rPr lang="en-IN" sz="1400" dirty="0"/>
              <a:t> </a:t>
            </a:r>
          </a:p>
          <a:p>
            <a:r>
              <a:rPr lang="en-IN" sz="1600" dirty="0"/>
              <a:t>Here the investigation of the cyber crimes takes place in phase 3 . We follow certain steps in forensics under this phase and various tools and technology are used in investigation. This phase is really very important for saving time and storage space.</a:t>
            </a:r>
          </a:p>
          <a:p>
            <a:pPr marL="0" indent="0">
              <a:buNone/>
            </a:pPr>
            <a:r>
              <a:rPr lang="en-IN" sz="1400" b="1" dirty="0"/>
              <a:t> </a:t>
            </a:r>
            <a:endParaRPr lang="en-IN" sz="1400" dirty="0"/>
          </a:p>
          <a:p>
            <a:r>
              <a:rPr lang="en-IN" sz="1600" b="1" dirty="0"/>
              <a:t>PHASE 4: Informative and Storage </a:t>
            </a:r>
            <a:endParaRPr lang="en-IN" sz="1600" dirty="0"/>
          </a:p>
          <a:p>
            <a:pPr marL="0" indent="0">
              <a:buNone/>
            </a:pPr>
            <a:r>
              <a:rPr lang="en-IN" sz="1400" dirty="0"/>
              <a:t> </a:t>
            </a:r>
          </a:p>
          <a:p>
            <a:r>
              <a:rPr lang="en-IN" sz="1600" dirty="0"/>
              <a:t>Evidences that had been extracted in the previous phases and well processed and investigated those are stored into this phase . Reporting is done at automatically by using smart technologies. </a:t>
            </a:r>
          </a:p>
          <a:p>
            <a:pPr marL="0" indent="0">
              <a:buNone/>
            </a:pPr>
            <a:r>
              <a:rPr lang="en-IN" sz="1600" dirty="0"/>
              <a:t> </a:t>
            </a:r>
          </a:p>
          <a:p>
            <a:endParaRPr lang="en-IN" dirty="0"/>
          </a:p>
        </p:txBody>
      </p:sp>
    </p:spTree>
    <p:extLst>
      <p:ext uri="{BB962C8B-B14F-4D97-AF65-F5344CB8AC3E}">
        <p14:creationId xmlns:p14="http://schemas.microsoft.com/office/powerpoint/2010/main" val="3374566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E1FA5-D15C-4EC3-BB13-8974F93FAD03}"/>
              </a:ext>
            </a:extLst>
          </p:cNvPr>
          <p:cNvSpPr>
            <a:spLocks noGrp="1"/>
          </p:cNvSpPr>
          <p:nvPr>
            <p:ph type="title"/>
          </p:nvPr>
        </p:nvSpPr>
        <p:spPr>
          <a:xfrm>
            <a:off x="677334" y="0"/>
            <a:ext cx="8596668" cy="1064302"/>
          </a:xfrm>
        </p:spPr>
        <p:txBody>
          <a:bodyPr>
            <a:normAutofit fontScale="90000"/>
          </a:bodyPr>
          <a:lstStyle/>
          <a:p>
            <a:r>
              <a:rPr lang="en-IN" b="1" dirty="0"/>
              <a:t>Challenges, Conclusion &amp; Future Prospective</a:t>
            </a:r>
            <a:br>
              <a:rPr lang="en-IN" b="1" dirty="0"/>
            </a:br>
            <a:br>
              <a:rPr lang="en-IN" b="1" dirty="0"/>
            </a:br>
            <a:br>
              <a:rPr lang="en-IN" dirty="0"/>
            </a:br>
            <a:endParaRPr lang="en-IN" dirty="0"/>
          </a:p>
        </p:txBody>
      </p:sp>
      <p:sp>
        <p:nvSpPr>
          <p:cNvPr id="3" name="Content Placeholder 2">
            <a:extLst>
              <a:ext uri="{FF2B5EF4-FFF2-40B4-BE49-F238E27FC236}">
                <a16:creationId xmlns:a16="http://schemas.microsoft.com/office/drawing/2014/main" id="{C2B99F97-87C3-4672-8431-2ECA1735871C}"/>
              </a:ext>
            </a:extLst>
          </p:cNvPr>
          <p:cNvSpPr>
            <a:spLocks noGrp="1"/>
          </p:cNvSpPr>
          <p:nvPr>
            <p:ph idx="1"/>
          </p:nvPr>
        </p:nvSpPr>
        <p:spPr>
          <a:xfrm>
            <a:off x="677333" y="1064302"/>
            <a:ext cx="11119925" cy="5793697"/>
          </a:xfrm>
        </p:spPr>
        <p:txBody>
          <a:bodyPr>
            <a:normAutofit/>
          </a:bodyPr>
          <a:lstStyle/>
          <a:p>
            <a:r>
              <a:rPr lang="en-IN" dirty="0"/>
              <a:t>Within the roof of IOT the current legal administrations are largely working under the roof of cyber rules and regulations.</a:t>
            </a:r>
          </a:p>
          <a:p>
            <a:r>
              <a:rPr lang="en-IN" dirty="0"/>
              <a:t> The computer misusing act 1990 has too played a vital role to bound the man for automated technologies in homes. </a:t>
            </a:r>
          </a:p>
          <a:p>
            <a:r>
              <a:rPr lang="en-IN" dirty="0"/>
              <a:t>From the prospective of DF the challenges may be speed of the model , complexity in the system , Standard development.</a:t>
            </a:r>
          </a:p>
          <a:p>
            <a:r>
              <a:rPr lang="en-IN" dirty="0"/>
              <a:t>Due to these challenges the research under IOTF has become the shade beneath the sun and its scope’s graph is increasing linearly at a faster rate so in future to control the defects in the current model we can exercise to improve the anomalies in current system </a:t>
            </a:r>
          </a:p>
          <a:p>
            <a:r>
              <a:rPr lang="en-IN" dirty="0"/>
              <a:t>creating new and advance technologies that may improve the development of standards and making the smart devices more efficient with less of crime and more of privacy. </a:t>
            </a:r>
          </a:p>
          <a:p>
            <a:r>
              <a:rPr lang="en-IN" dirty="0"/>
              <a:t>The future research may include the integrated approaches of DIGITAL FORENSICS DF with IOTF INTERNET OF THINGS FORENSICS. </a:t>
            </a:r>
          </a:p>
          <a:p>
            <a:r>
              <a:rPr lang="en-IN" dirty="0"/>
              <a:t>This framework will also be tested with some efficient management system which may lay emphasis on IOTF.</a:t>
            </a:r>
          </a:p>
        </p:txBody>
      </p:sp>
    </p:spTree>
    <p:extLst>
      <p:ext uri="{BB962C8B-B14F-4D97-AF65-F5344CB8AC3E}">
        <p14:creationId xmlns:p14="http://schemas.microsoft.com/office/powerpoint/2010/main" val="1828022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599"/>
            <a:ext cx="8909118" cy="5584723"/>
          </a:xfrm>
        </p:spPr>
        <p:txBody>
          <a:bodyPr>
            <a:normAutofit fontScale="90000"/>
          </a:bodyPr>
          <a:lstStyle/>
          <a:p>
            <a:pPr algn="r"/>
            <a:br>
              <a:rPr lang="en-IN" dirty="0"/>
            </a:br>
            <a:br>
              <a:rPr lang="en-IN" dirty="0"/>
            </a:br>
            <a:br>
              <a:rPr lang="en-IN" dirty="0"/>
            </a:br>
            <a:br>
              <a:rPr lang="en-IN" dirty="0"/>
            </a:br>
            <a:br>
              <a:rPr lang="en-IN" dirty="0"/>
            </a:br>
            <a:br>
              <a:rPr lang="en-IN" dirty="0"/>
            </a:br>
            <a:br>
              <a:rPr lang="en-IN" dirty="0"/>
            </a:br>
            <a:br>
              <a:rPr lang="en-IN" dirty="0"/>
            </a:br>
            <a:r>
              <a:rPr lang="en-IN" sz="8000" dirty="0"/>
              <a:t>THANK  YOU ……….</a:t>
            </a:r>
          </a:p>
        </p:txBody>
      </p:sp>
    </p:spTree>
    <p:extLst>
      <p:ext uri="{BB962C8B-B14F-4D97-AF65-F5344CB8AC3E}">
        <p14:creationId xmlns:p14="http://schemas.microsoft.com/office/powerpoint/2010/main" val="631664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369757"/>
            <a:ext cx="8596668" cy="673510"/>
          </a:xfrm>
        </p:spPr>
        <p:txBody>
          <a:bodyPr>
            <a:normAutofit fontScale="90000"/>
          </a:bodyPr>
          <a:lstStyle/>
          <a:p>
            <a:pPr algn="ctr"/>
            <a:r>
              <a:rPr lang="en-IN" sz="4400" dirty="0"/>
              <a:t>Contents</a:t>
            </a:r>
          </a:p>
        </p:txBody>
      </p:sp>
      <p:sp>
        <p:nvSpPr>
          <p:cNvPr id="5" name="Content Placeholder 4"/>
          <p:cNvSpPr>
            <a:spLocks noGrp="1"/>
          </p:cNvSpPr>
          <p:nvPr>
            <p:ph idx="1"/>
          </p:nvPr>
        </p:nvSpPr>
        <p:spPr>
          <a:xfrm>
            <a:off x="677334" y="1283110"/>
            <a:ext cx="8596668" cy="5372523"/>
          </a:xfrm>
        </p:spPr>
        <p:txBody>
          <a:bodyPr/>
          <a:lstStyle/>
          <a:p>
            <a:pPr marL="0" indent="0">
              <a:buNone/>
            </a:pPr>
            <a:endParaRPr lang="en-IN" sz="2400" dirty="0"/>
          </a:p>
          <a:p>
            <a:r>
              <a:rPr lang="en-IN" sz="2400" dirty="0"/>
              <a:t>Digital Forensics with Sequence Diagram</a:t>
            </a:r>
          </a:p>
          <a:p>
            <a:r>
              <a:rPr lang="en-IN" sz="2400" dirty="0"/>
              <a:t>Cloud Forensics</a:t>
            </a:r>
          </a:p>
          <a:p>
            <a:r>
              <a:rPr lang="en-IN" sz="2400" dirty="0"/>
              <a:t>Distinction between IOTF and Digital Forensics</a:t>
            </a:r>
          </a:p>
          <a:p>
            <a:r>
              <a:rPr lang="en-IN" sz="2400" dirty="0"/>
              <a:t>IOTF : XYZ Model</a:t>
            </a:r>
          </a:p>
          <a:p>
            <a:r>
              <a:rPr lang="en-IN" sz="2400" dirty="0"/>
              <a:t>Regions of XYZ Model</a:t>
            </a:r>
          </a:p>
          <a:p>
            <a:r>
              <a:rPr lang="en-IN" sz="2400" dirty="0"/>
              <a:t>Methodology and Phases of IOT</a:t>
            </a:r>
          </a:p>
          <a:p>
            <a:r>
              <a:rPr lang="en-US" sz="2400" dirty="0"/>
              <a:t>Conclusion , Challenges and Future Prospective</a:t>
            </a:r>
          </a:p>
          <a:p>
            <a:endParaRPr lang="en-US" sz="2400" dirty="0"/>
          </a:p>
          <a:p>
            <a:endParaRPr lang="en-IN" sz="2400"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834571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7228"/>
          </a:xfrm>
        </p:spPr>
        <p:txBody>
          <a:bodyPr/>
          <a:lstStyle/>
          <a:p>
            <a:pPr algn="ctr"/>
            <a:r>
              <a:rPr lang="en-IN" dirty="0"/>
              <a:t>Digital Forensics</a:t>
            </a:r>
          </a:p>
        </p:txBody>
      </p:sp>
      <p:sp>
        <p:nvSpPr>
          <p:cNvPr id="3" name="Content Placeholder 2"/>
          <p:cNvSpPr>
            <a:spLocks noGrp="1"/>
          </p:cNvSpPr>
          <p:nvPr>
            <p:ph idx="1"/>
          </p:nvPr>
        </p:nvSpPr>
        <p:spPr>
          <a:xfrm>
            <a:off x="677334" y="1661375"/>
            <a:ext cx="8596668" cy="4379988"/>
          </a:xfrm>
        </p:spPr>
        <p:txBody>
          <a:bodyPr/>
          <a:lstStyle/>
          <a:p>
            <a:r>
              <a:rPr lang="en-IN" sz="2000" dirty="0"/>
              <a:t>It is area of science under which the crimes related to technology are categorized  under are well examined and investigated.</a:t>
            </a:r>
          </a:p>
          <a:p>
            <a:r>
              <a:rPr lang="en-IN" sz="2000" dirty="0"/>
              <a:t> They use the well defined tools for investigation and that work in a definite secure environment ( System Oriented Investigated Environment (SOIE) )  which may be used for drawing focus to the evidences evolved due to cyber crimes.</a:t>
            </a:r>
          </a:p>
          <a:p>
            <a:r>
              <a:rPr lang="en-IN" sz="2000" dirty="0"/>
              <a:t> They use different methods models that are having proper extraction of evidences , their storage and efficient model maximizing time and Scientific Examination of the clues.</a:t>
            </a:r>
          </a:p>
          <a:p>
            <a:r>
              <a:rPr lang="en-IN" sz="2000" dirty="0"/>
              <a:t>Since the rate of cyber crime is reaching at a great height we need to come out by hybrid approaches that may integrate the models , principles and enhance the efficiency and time. </a:t>
            </a:r>
          </a:p>
          <a:p>
            <a:endParaRPr lang="en-IN" dirty="0"/>
          </a:p>
        </p:txBody>
      </p:sp>
    </p:spTree>
    <p:extLst>
      <p:ext uri="{BB962C8B-B14F-4D97-AF65-F5344CB8AC3E}">
        <p14:creationId xmlns:p14="http://schemas.microsoft.com/office/powerpoint/2010/main" val="2761846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5145"/>
            <a:ext cx="8596668" cy="922986"/>
          </a:xfrm>
        </p:spPr>
        <p:txBody>
          <a:bodyPr/>
          <a:lstStyle/>
          <a:p>
            <a:pPr algn="ctr"/>
            <a:r>
              <a:rPr lang="en-IN" dirty="0"/>
              <a:t>Cloud Forensics</a:t>
            </a:r>
          </a:p>
        </p:txBody>
      </p:sp>
      <p:sp>
        <p:nvSpPr>
          <p:cNvPr id="3" name="Content Placeholder 2"/>
          <p:cNvSpPr>
            <a:spLocks noGrp="1"/>
          </p:cNvSpPr>
          <p:nvPr>
            <p:ph idx="1"/>
          </p:nvPr>
        </p:nvSpPr>
        <p:spPr>
          <a:xfrm>
            <a:off x="677334" y="1528997"/>
            <a:ext cx="8596668" cy="5329003"/>
          </a:xfrm>
        </p:spPr>
        <p:txBody>
          <a:bodyPr>
            <a:normAutofit lnSpcReduction="10000"/>
          </a:bodyPr>
          <a:lstStyle/>
          <a:p>
            <a:r>
              <a:rPr lang="en-IN" sz="2000" dirty="0"/>
              <a:t>Cloud storage is a very important and essential part of IOT device’s data storage and large volumes of data needs to be storage at a place were it is completely secured and access to it is whenever and wherever we want.</a:t>
            </a:r>
          </a:p>
          <a:p>
            <a:r>
              <a:rPr lang="en-IN" sz="2000" dirty="0"/>
              <a:t>This is portable and </a:t>
            </a:r>
            <a:r>
              <a:rPr lang="en-IN" sz="2000" dirty="0" err="1"/>
              <a:t>excessible</a:t>
            </a:r>
            <a:r>
              <a:rPr lang="en-IN" sz="2000" dirty="0"/>
              <a:t> from any remote areas. But where there is large amount of private and important data crimes give its footstep so the security parameter is too involves in the cloud .</a:t>
            </a:r>
          </a:p>
          <a:p>
            <a:r>
              <a:rPr lang="en-IN" sz="2000" dirty="0"/>
              <a:t>The digital Evaluation deals with the analysis of the facts and evidences left by the one who commits crime , its proper investigation and then collecting these information and storing at a secure and un-accessible region were it may be confidential. </a:t>
            </a:r>
          </a:p>
          <a:p>
            <a:r>
              <a:rPr lang="en-IN" sz="2000" dirty="0"/>
              <a:t>Both in DF and Cloud Forensics the data experts need to be very experienced and trained and must be acquainted with the latest trend of using advance tools and principles for investigation and evaluation , they must work according to the rules and regulation as confined by the laws relating it. </a:t>
            </a:r>
          </a:p>
          <a:p>
            <a:endParaRPr lang="en-IN" dirty="0"/>
          </a:p>
          <a:p>
            <a:endParaRPr lang="en-IN" sz="2600" dirty="0"/>
          </a:p>
        </p:txBody>
      </p:sp>
    </p:spTree>
    <p:extLst>
      <p:ext uri="{BB962C8B-B14F-4D97-AF65-F5344CB8AC3E}">
        <p14:creationId xmlns:p14="http://schemas.microsoft.com/office/powerpoint/2010/main" val="692677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00259"/>
          </a:xfrm>
        </p:spPr>
        <p:txBody>
          <a:bodyPr/>
          <a:lstStyle/>
          <a:p>
            <a:pPr algn="ctr"/>
            <a:endParaRPr lang="en-IN" dirty="0"/>
          </a:p>
        </p:txBody>
      </p:sp>
      <p:sp>
        <p:nvSpPr>
          <p:cNvPr id="3" name="Content Placeholder 2"/>
          <p:cNvSpPr>
            <a:spLocks noGrp="1"/>
          </p:cNvSpPr>
          <p:nvPr>
            <p:ph idx="1"/>
          </p:nvPr>
        </p:nvSpPr>
        <p:spPr>
          <a:xfrm>
            <a:off x="254833" y="1700011"/>
            <a:ext cx="10837888" cy="5000592"/>
          </a:xfrm>
        </p:spPr>
        <p:txBody>
          <a:bodyPr/>
          <a:lstStyle/>
          <a:p>
            <a:pPr marL="0" indent="0" algn="ctr">
              <a:buNone/>
            </a:pPr>
            <a:endParaRPr lang="en-IN" sz="3600" u="sng" dirty="0"/>
          </a:p>
        </p:txBody>
      </p:sp>
      <p:sp>
        <p:nvSpPr>
          <p:cNvPr id="17" name="Rectangle 34">
            <a:extLst>
              <a:ext uri="{FF2B5EF4-FFF2-40B4-BE49-F238E27FC236}">
                <a16:creationId xmlns:a16="http://schemas.microsoft.com/office/drawing/2014/main" id="{08943234-A74F-4CAE-ABD0-19617756C8A6}"/>
              </a:ext>
            </a:extLst>
          </p:cNvPr>
          <p:cNvSpPr>
            <a:spLocks noChangeArrowheads="1"/>
          </p:cNvSpPr>
          <p:nvPr/>
        </p:nvSpPr>
        <p:spPr bwMode="auto">
          <a:xfrm>
            <a:off x="4625181" y="314325"/>
            <a:ext cx="1419225" cy="946041"/>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Digital Forensics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33">
            <a:extLst>
              <a:ext uri="{FF2B5EF4-FFF2-40B4-BE49-F238E27FC236}">
                <a16:creationId xmlns:a16="http://schemas.microsoft.com/office/drawing/2014/main" id="{BC4574E3-7868-49B5-B90E-772FBCC91DA1}"/>
              </a:ext>
            </a:extLst>
          </p:cNvPr>
          <p:cNvSpPr>
            <a:spLocks noChangeArrowheads="1"/>
          </p:cNvSpPr>
          <p:nvPr/>
        </p:nvSpPr>
        <p:spPr bwMode="auto">
          <a:xfrm>
            <a:off x="4588421" y="1469624"/>
            <a:ext cx="1608138" cy="739144"/>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Identification Of Data</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2">
            <a:extLst>
              <a:ext uri="{FF2B5EF4-FFF2-40B4-BE49-F238E27FC236}">
                <a16:creationId xmlns:a16="http://schemas.microsoft.com/office/drawing/2014/main" id="{DD0B5370-2C6A-4C0E-AB47-D6A3D652BF74}"/>
              </a:ext>
            </a:extLst>
          </p:cNvPr>
          <p:cNvSpPr>
            <a:spLocks noChangeArrowheads="1"/>
          </p:cNvSpPr>
          <p:nvPr/>
        </p:nvSpPr>
        <p:spPr bwMode="auto">
          <a:xfrm>
            <a:off x="4762500" y="2543048"/>
            <a:ext cx="1333500" cy="703205"/>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Collection of Data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31">
            <a:extLst>
              <a:ext uri="{FF2B5EF4-FFF2-40B4-BE49-F238E27FC236}">
                <a16:creationId xmlns:a16="http://schemas.microsoft.com/office/drawing/2014/main" id="{5AAF834B-7298-4EBD-9F04-3FE37B866514}"/>
              </a:ext>
            </a:extLst>
          </p:cNvPr>
          <p:cNvSpPr>
            <a:spLocks noChangeArrowheads="1"/>
          </p:cNvSpPr>
          <p:nvPr/>
        </p:nvSpPr>
        <p:spPr bwMode="auto">
          <a:xfrm>
            <a:off x="4829175" y="3447312"/>
            <a:ext cx="1266825" cy="755152"/>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Analysis of  Data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30">
            <a:extLst>
              <a:ext uri="{FF2B5EF4-FFF2-40B4-BE49-F238E27FC236}">
                <a16:creationId xmlns:a16="http://schemas.microsoft.com/office/drawing/2014/main" id="{73DF3808-C501-46F7-AB2F-824BF25503DF}"/>
              </a:ext>
            </a:extLst>
          </p:cNvPr>
          <p:cNvSpPr>
            <a:spLocks noChangeArrowheads="1"/>
          </p:cNvSpPr>
          <p:nvPr/>
        </p:nvSpPr>
        <p:spPr bwMode="auto">
          <a:xfrm>
            <a:off x="4484560" y="4477487"/>
            <a:ext cx="2068636" cy="703204"/>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Presentation of Digital</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22" name="Rectangle 29">
            <a:extLst>
              <a:ext uri="{FF2B5EF4-FFF2-40B4-BE49-F238E27FC236}">
                <a16:creationId xmlns:a16="http://schemas.microsoft.com/office/drawing/2014/main" id="{C186B0FC-E3DC-414F-AEA0-A352E9020732}"/>
              </a:ext>
            </a:extLst>
          </p:cNvPr>
          <p:cNvSpPr>
            <a:spLocks noChangeArrowheads="1"/>
          </p:cNvSpPr>
          <p:nvPr/>
        </p:nvSpPr>
        <p:spPr bwMode="auto">
          <a:xfrm>
            <a:off x="4929734" y="5454796"/>
            <a:ext cx="1266825" cy="653696"/>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Storage Media</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23" name="Straight Arrow Connector 22">
            <a:extLst>
              <a:ext uri="{FF2B5EF4-FFF2-40B4-BE49-F238E27FC236}">
                <a16:creationId xmlns:a16="http://schemas.microsoft.com/office/drawing/2014/main" id="{D5537203-8916-4D57-93BB-A545D9A43033}"/>
              </a:ext>
            </a:extLst>
          </p:cNvPr>
          <p:cNvCxnSpPr>
            <a:cxnSpLocks/>
          </p:cNvCxnSpPr>
          <p:nvPr/>
        </p:nvCxnSpPr>
        <p:spPr>
          <a:xfrm>
            <a:off x="5429250" y="1228959"/>
            <a:ext cx="0" cy="24066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0F207F50-A67A-4D69-8B9E-6EAB78725472}"/>
              </a:ext>
            </a:extLst>
          </p:cNvPr>
          <p:cNvCxnSpPr>
            <a:cxnSpLocks/>
          </p:cNvCxnSpPr>
          <p:nvPr/>
        </p:nvCxnSpPr>
        <p:spPr>
          <a:xfrm>
            <a:off x="5485473" y="4153665"/>
            <a:ext cx="0" cy="32382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a:extLst>
              <a:ext uri="{FF2B5EF4-FFF2-40B4-BE49-F238E27FC236}">
                <a16:creationId xmlns:a16="http://schemas.microsoft.com/office/drawing/2014/main" id="{0BA4D41C-5EB1-4D39-B7E4-ABE0D9D136A9}"/>
              </a:ext>
            </a:extLst>
          </p:cNvPr>
          <p:cNvCxnSpPr>
            <a:cxnSpLocks/>
          </p:cNvCxnSpPr>
          <p:nvPr/>
        </p:nvCxnSpPr>
        <p:spPr>
          <a:xfrm>
            <a:off x="5462587" y="3125920"/>
            <a:ext cx="0" cy="24066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a:extLst>
              <a:ext uri="{FF2B5EF4-FFF2-40B4-BE49-F238E27FC236}">
                <a16:creationId xmlns:a16="http://schemas.microsoft.com/office/drawing/2014/main" id="{FC5FCB5F-99BB-45A6-AE04-F751D02A00ED}"/>
              </a:ext>
            </a:extLst>
          </p:cNvPr>
          <p:cNvCxnSpPr>
            <a:cxnSpLocks/>
            <a:endCxn id="19" idx="0"/>
          </p:cNvCxnSpPr>
          <p:nvPr/>
        </p:nvCxnSpPr>
        <p:spPr>
          <a:xfrm>
            <a:off x="5429250" y="2208768"/>
            <a:ext cx="0" cy="33428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BB9C1DD5-A33A-4E3B-8D5C-7BDE7B422A29}"/>
              </a:ext>
            </a:extLst>
          </p:cNvPr>
          <p:cNvCxnSpPr/>
          <p:nvPr/>
        </p:nvCxnSpPr>
        <p:spPr>
          <a:xfrm>
            <a:off x="5569157" y="5209829"/>
            <a:ext cx="0" cy="24066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8" name="Rectangle 31">
            <a:extLst>
              <a:ext uri="{FF2B5EF4-FFF2-40B4-BE49-F238E27FC236}">
                <a16:creationId xmlns:a16="http://schemas.microsoft.com/office/drawing/2014/main" id="{64741793-7843-4E1F-898B-2525AA5E05B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9" name="Rectangle 38">
            <a:extLst>
              <a:ext uri="{FF2B5EF4-FFF2-40B4-BE49-F238E27FC236}">
                <a16:creationId xmlns:a16="http://schemas.microsoft.com/office/drawing/2014/main" id="{6F99D55C-14CF-443D-B109-9C85C0C938F8}"/>
              </a:ext>
            </a:extLst>
          </p:cNvPr>
          <p:cNvSpPr>
            <a:spLocks noChangeArrowheads="1"/>
          </p:cNvSpPr>
          <p:nvPr/>
        </p:nvSpPr>
        <p:spPr bwMode="auto">
          <a:xfrm>
            <a:off x="3543925" y="61084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Fig. 1.  Systematic Diagram of the process of Digital Forensics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1842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684" y="193916"/>
            <a:ext cx="8596668" cy="645533"/>
          </a:xfrm>
        </p:spPr>
        <p:txBody>
          <a:bodyPr/>
          <a:lstStyle/>
          <a:p>
            <a:pPr algn="ctr"/>
            <a:r>
              <a:rPr lang="en-IN" dirty="0"/>
              <a:t>Distinction</a:t>
            </a:r>
          </a:p>
        </p:txBody>
      </p:sp>
      <p:graphicFrame>
        <p:nvGraphicFramePr>
          <p:cNvPr id="6" name="Content Placeholder 5">
            <a:extLst>
              <a:ext uri="{FF2B5EF4-FFF2-40B4-BE49-F238E27FC236}">
                <a16:creationId xmlns:a16="http://schemas.microsoft.com/office/drawing/2014/main" id="{49E9B46F-B6B3-41A7-8CE0-08A92D0BE99A}"/>
              </a:ext>
            </a:extLst>
          </p:cNvPr>
          <p:cNvGraphicFramePr>
            <a:graphicFrameLocks noGrp="1"/>
          </p:cNvGraphicFramePr>
          <p:nvPr>
            <p:ph idx="1"/>
            <p:extLst>
              <p:ext uri="{D42A27DB-BD31-4B8C-83A1-F6EECF244321}">
                <p14:modId xmlns:p14="http://schemas.microsoft.com/office/powerpoint/2010/main" val="3722649064"/>
              </p:ext>
            </p:extLst>
          </p:nvPr>
        </p:nvGraphicFramePr>
        <p:xfrm>
          <a:off x="299804" y="839449"/>
          <a:ext cx="11017769" cy="5856852"/>
        </p:xfrm>
        <a:graphic>
          <a:graphicData uri="http://schemas.openxmlformats.org/drawingml/2006/table">
            <a:tbl>
              <a:tblPr firstRow="1" firstCol="1" bandRow="1">
                <a:tableStyleId>{5C22544A-7EE6-4342-B048-85BDC9FD1C3A}</a:tableStyleId>
              </a:tblPr>
              <a:tblGrid>
                <a:gridCol w="2182682">
                  <a:extLst>
                    <a:ext uri="{9D8B030D-6E8A-4147-A177-3AD203B41FA5}">
                      <a16:colId xmlns:a16="http://schemas.microsoft.com/office/drawing/2014/main" val="1134534559"/>
                    </a:ext>
                  </a:extLst>
                </a:gridCol>
                <a:gridCol w="5494426">
                  <a:extLst>
                    <a:ext uri="{9D8B030D-6E8A-4147-A177-3AD203B41FA5}">
                      <a16:colId xmlns:a16="http://schemas.microsoft.com/office/drawing/2014/main" val="300182091"/>
                    </a:ext>
                  </a:extLst>
                </a:gridCol>
                <a:gridCol w="3340661">
                  <a:extLst>
                    <a:ext uri="{9D8B030D-6E8A-4147-A177-3AD203B41FA5}">
                      <a16:colId xmlns:a16="http://schemas.microsoft.com/office/drawing/2014/main" val="1066111323"/>
                    </a:ext>
                  </a:extLst>
                </a:gridCol>
              </a:tblGrid>
              <a:tr h="434715">
                <a:tc>
                  <a:txBody>
                    <a:bodyPr/>
                    <a:lstStyle/>
                    <a:p>
                      <a:pPr marL="457200" algn="just">
                        <a:lnSpc>
                          <a:spcPct val="107000"/>
                        </a:lnSpc>
                        <a:spcAft>
                          <a:spcPts val="0"/>
                        </a:spcAft>
                      </a:pPr>
                      <a:r>
                        <a:rPr lang="en-IN" sz="2000" dirty="0">
                          <a:effectLst/>
                        </a:rPr>
                        <a:t>Parameters </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58766" marR="58766" marT="0" marB="0"/>
                </a:tc>
                <a:tc>
                  <a:txBody>
                    <a:bodyPr/>
                    <a:lstStyle/>
                    <a:p>
                      <a:pPr marL="457200" algn="just">
                        <a:lnSpc>
                          <a:spcPct val="107000"/>
                        </a:lnSpc>
                        <a:spcAft>
                          <a:spcPts val="0"/>
                        </a:spcAft>
                      </a:pPr>
                      <a:r>
                        <a:rPr lang="en-IN" sz="2000" dirty="0">
                          <a:effectLst/>
                        </a:rPr>
                        <a:t>Digital Forensics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58766" marR="58766" marT="0" marB="0"/>
                </a:tc>
                <a:tc>
                  <a:txBody>
                    <a:bodyPr/>
                    <a:lstStyle/>
                    <a:p>
                      <a:pPr marL="457200" algn="just">
                        <a:lnSpc>
                          <a:spcPct val="107000"/>
                        </a:lnSpc>
                        <a:spcAft>
                          <a:spcPts val="0"/>
                        </a:spcAft>
                      </a:pPr>
                      <a:r>
                        <a:rPr lang="en-IN" sz="2000" dirty="0">
                          <a:effectLst/>
                        </a:rPr>
                        <a:t>IOTF</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58766" marR="58766" marT="0" marB="0"/>
                </a:tc>
                <a:extLst>
                  <a:ext uri="{0D108BD9-81ED-4DB2-BD59-A6C34878D82A}">
                    <a16:rowId xmlns:a16="http://schemas.microsoft.com/office/drawing/2014/main" val="2793782809"/>
                  </a:ext>
                </a:extLst>
              </a:tr>
              <a:tr h="1062148">
                <a:tc>
                  <a:txBody>
                    <a:bodyPr/>
                    <a:lstStyle/>
                    <a:p>
                      <a:pPr marL="457200" algn="just">
                        <a:lnSpc>
                          <a:spcPct val="107000"/>
                        </a:lnSpc>
                        <a:spcAft>
                          <a:spcPts val="0"/>
                        </a:spcAft>
                      </a:pPr>
                      <a:r>
                        <a:rPr lang="en-IN" sz="2000" dirty="0">
                          <a:effectLst/>
                        </a:rPr>
                        <a:t>CLUE OF EVIDENCES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58766" marR="58766" marT="0" marB="0"/>
                </a:tc>
                <a:tc>
                  <a:txBody>
                    <a:bodyPr/>
                    <a:lstStyle/>
                    <a:p>
                      <a:pPr marL="457200" algn="just">
                        <a:lnSpc>
                          <a:spcPct val="107000"/>
                        </a:lnSpc>
                        <a:spcAft>
                          <a:spcPts val="0"/>
                        </a:spcAft>
                      </a:pPr>
                      <a:r>
                        <a:rPr lang="en-IN" sz="2000" dirty="0">
                          <a:effectLst/>
                        </a:rPr>
                        <a:t>Cloud Administration, Communication Devices, Servers, Gateways, Web Objects .</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58766" marR="58766" marT="0" marB="0"/>
                </a:tc>
                <a:tc>
                  <a:txBody>
                    <a:bodyPr/>
                    <a:lstStyle/>
                    <a:p>
                      <a:pPr marL="457200" algn="just">
                        <a:lnSpc>
                          <a:spcPct val="107000"/>
                        </a:lnSpc>
                        <a:spcAft>
                          <a:spcPts val="0"/>
                        </a:spcAft>
                      </a:pPr>
                      <a:r>
                        <a:rPr lang="en-IN" sz="2000" dirty="0">
                          <a:effectLst/>
                        </a:rPr>
                        <a:t>Home </a:t>
                      </a:r>
                      <a:r>
                        <a:rPr lang="en-IN" sz="2000" dirty="0" err="1">
                          <a:effectLst/>
                        </a:rPr>
                        <a:t>Equipments</a:t>
                      </a:r>
                      <a:r>
                        <a:rPr lang="en-IN" sz="2000" dirty="0">
                          <a:effectLst/>
                        </a:rPr>
                        <a:t> , tags, sensor nodes, motes, Sunk motes, networks.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58766" marR="58766" marT="0" marB="0"/>
                </a:tc>
                <a:extLst>
                  <a:ext uri="{0D108BD9-81ED-4DB2-BD59-A6C34878D82A}">
                    <a16:rowId xmlns:a16="http://schemas.microsoft.com/office/drawing/2014/main" val="1906692020"/>
                  </a:ext>
                </a:extLst>
              </a:tr>
              <a:tr h="578532">
                <a:tc>
                  <a:txBody>
                    <a:bodyPr/>
                    <a:lstStyle/>
                    <a:p>
                      <a:pPr marL="457200" algn="just">
                        <a:lnSpc>
                          <a:spcPct val="107000"/>
                        </a:lnSpc>
                        <a:spcAft>
                          <a:spcPts val="0"/>
                        </a:spcAft>
                      </a:pPr>
                      <a:r>
                        <a:rPr lang="en-IN" sz="2000" dirty="0">
                          <a:effectLst/>
                        </a:rPr>
                        <a:t>LAWS UPON</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58766" marR="58766" marT="0" marB="0"/>
                </a:tc>
                <a:tc>
                  <a:txBody>
                    <a:bodyPr/>
                    <a:lstStyle/>
                    <a:p>
                      <a:pPr marL="457200" algn="just">
                        <a:lnSpc>
                          <a:spcPct val="107000"/>
                        </a:lnSpc>
                        <a:spcAft>
                          <a:spcPts val="0"/>
                        </a:spcAft>
                      </a:pPr>
                      <a:r>
                        <a:rPr lang="en-IN" sz="2000" dirty="0">
                          <a:effectLst/>
                        </a:rPr>
                        <a:t>Individuals, company, social networks and governments. </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58766" marR="58766" marT="0" marB="0"/>
                </a:tc>
                <a:tc>
                  <a:txBody>
                    <a:bodyPr/>
                    <a:lstStyle/>
                    <a:p>
                      <a:pPr marL="457200" algn="just">
                        <a:lnSpc>
                          <a:spcPct val="107000"/>
                        </a:lnSpc>
                        <a:spcAft>
                          <a:spcPts val="0"/>
                        </a:spcAft>
                      </a:pPr>
                      <a:r>
                        <a:rPr lang="en-IN" sz="2000" dirty="0">
                          <a:effectLst/>
                        </a:rPr>
                        <a:t>Same</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58766" marR="58766" marT="0" marB="0"/>
                </a:tc>
                <a:extLst>
                  <a:ext uri="{0D108BD9-81ED-4DB2-BD59-A6C34878D82A}">
                    <a16:rowId xmlns:a16="http://schemas.microsoft.com/office/drawing/2014/main" val="1396614125"/>
                  </a:ext>
                </a:extLst>
              </a:tr>
              <a:tr h="448748">
                <a:tc>
                  <a:txBody>
                    <a:bodyPr/>
                    <a:lstStyle/>
                    <a:p>
                      <a:pPr marL="457200" algn="just">
                        <a:lnSpc>
                          <a:spcPct val="107000"/>
                        </a:lnSpc>
                        <a:spcAft>
                          <a:spcPts val="0"/>
                        </a:spcAft>
                      </a:pPr>
                      <a:r>
                        <a:rPr lang="en-IN" sz="2000" dirty="0">
                          <a:effectLst/>
                        </a:rPr>
                        <a:t>DEVICES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58766" marR="58766" marT="0" marB="0"/>
                </a:tc>
                <a:tc>
                  <a:txBody>
                    <a:bodyPr/>
                    <a:lstStyle/>
                    <a:p>
                      <a:pPr marL="457200" algn="just">
                        <a:lnSpc>
                          <a:spcPct val="107000"/>
                        </a:lnSpc>
                        <a:spcAft>
                          <a:spcPts val="0"/>
                        </a:spcAft>
                      </a:pPr>
                      <a:r>
                        <a:rPr lang="en-IN" sz="2000" dirty="0">
                          <a:effectLst/>
                        </a:rPr>
                        <a:t>MILLIONS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58766" marR="58766" marT="0" marB="0"/>
                </a:tc>
                <a:tc>
                  <a:txBody>
                    <a:bodyPr/>
                    <a:lstStyle/>
                    <a:p>
                      <a:pPr marL="457200" algn="just">
                        <a:lnSpc>
                          <a:spcPct val="107000"/>
                        </a:lnSpc>
                        <a:spcAft>
                          <a:spcPts val="0"/>
                        </a:spcAft>
                      </a:pPr>
                      <a:r>
                        <a:rPr lang="en-IN" sz="2000" dirty="0">
                          <a:effectLst/>
                        </a:rPr>
                        <a:t>60-2021 TRILLIONS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58766" marR="58766" marT="0" marB="0"/>
                </a:tc>
                <a:extLst>
                  <a:ext uri="{0D108BD9-81ED-4DB2-BD59-A6C34878D82A}">
                    <a16:rowId xmlns:a16="http://schemas.microsoft.com/office/drawing/2014/main" val="1947262066"/>
                  </a:ext>
                </a:extLst>
              </a:tr>
              <a:tr h="902933">
                <a:tc>
                  <a:txBody>
                    <a:bodyPr/>
                    <a:lstStyle/>
                    <a:p>
                      <a:pPr marL="457200" algn="just">
                        <a:lnSpc>
                          <a:spcPct val="107000"/>
                        </a:lnSpc>
                        <a:spcAft>
                          <a:spcPts val="0"/>
                        </a:spcAft>
                      </a:pPr>
                      <a:r>
                        <a:rPr lang="en-IN" sz="2000" dirty="0">
                          <a:effectLst/>
                        </a:rPr>
                        <a:t>TYPE OF INSTANCES OF CLUES </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58766" marR="58766" marT="0" marB="0"/>
                </a:tc>
                <a:tc>
                  <a:txBody>
                    <a:bodyPr/>
                    <a:lstStyle/>
                    <a:p>
                      <a:pPr marL="457200" algn="just">
                        <a:lnSpc>
                          <a:spcPct val="107000"/>
                        </a:lnSpc>
                        <a:spcAft>
                          <a:spcPts val="0"/>
                        </a:spcAft>
                      </a:pPr>
                      <a:r>
                        <a:rPr lang="en-IN" sz="2000" dirty="0">
                          <a:effectLst/>
                        </a:rPr>
                        <a:t>Documents electronic in nature, files and their respective format</a:t>
                      </a:r>
                      <a:r>
                        <a:rPr lang="en-IN" sz="1000" dirty="0">
                          <a:effectLst/>
                        </a:rPr>
                        <a:t>. </a:t>
                      </a:r>
                      <a:endParaRPr lang="en-IN" sz="900" dirty="0">
                        <a:effectLst/>
                        <a:latin typeface="Calibri" panose="020F0502020204030204" pitchFamily="34" charset="0"/>
                        <a:ea typeface="Calibri" panose="020F0502020204030204" pitchFamily="34" charset="0"/>
                        <a:cs typeface="Mangal" panose="02040503050203030202" pitchFamily="18" charset="0"/>
                      </a:endParaRPr>
                    </a:p>
                  </a:txBody>
                  <a:tcPr marL="58766" marR="58766" marT="0" marB="0"/>
                </a:tc>
                <a:tc>
                  <a:txBody>
                    <a:bodyPr/>
                    <a:lstStyle/>
                    <a:p>
                      <a:pPr marL="457200" algn="just">
                        <a:lnSpc>
                          <a:spcPct val="107000"/>
                        </a:lnSpc>
                        <a:spcAft>
                          <a:spcPts val="0"/>
                        </a:spcAft>
                      </a:pPr>
                      <a:r>
                        <a:rPr lang="en-IN" sz="2000" dirty="0">
                          <a:effectLst/>
                        </a:rPr>
                        <a:t>All Formats.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58766" marR="58766" marT="0" marB="0"/>
                </a:tc>
                <a:extLst>
                  <a:ext uri="{0D108BD9-81ED-4DB2-BD59-A6C34878D82A}">
                    <a16:rowId xmlns:a16="http://schemas.microsoft.com/office/drawing/2014/main" val="1864813648"/>
                  </a:ext>
                </a:extLst>
              </a:tr>
              <a:tr h="745985">
                <a:tc>
                  <a:txBody>
                    <a:bodyPr/>
                    <a:lstStyle/>
                    <a:p>
                      <a:pPr marL="457200" algn="just">
                        <a:lnSpc>
                          <a:spcPct val="107000"/>
                        </a:lnSpc>
                        <a:spcAft>
                          <a:spcPts val="0"/>
                        </a:spcAft>
                      </a:pPr>
                      <a:r>
                        <a:rPr lang="en-IN" sz="2000" dirty="0">
                          <a:effectLst/>
                        </a:rPr>
                        <a:t>NETWORKS EMPOWERED </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58766" marR="58766" marT="0" marB="0"/>
                </a:tc>
                <a:tc>
                  <a:txBody>
                    <a:bodyPr/>
                    <a:lstStyle/>
                    <a:p>
                      <a:pPr marL="457200" algn="just">
                        <a:lnSpc>
                          <a:spcPct val="107000"/>
                        </a:lnSpc>
                        <a:spcAft>
                          <a:spcPts val="0"/>
                        </a:spcAft>
                      </a:pPr>
                      <a:r>
                        <a:rPr lang="en-IN" sz="2000" dirty="0">
                          <a:effectLst/>
                        </a:rPr>
                        <a:t>Wired , WIFI, internet, Bluetooth etc</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58766" marR="58766" marT="0" marB="0"/>
                </a:tc>
                <a:tc>
                  <a:txBody>
                    <a:bodyPr/>
                    <a:lstStyle/>
                    <a:p>
                      <a:pPr marL="457200" algn="just">
                        <a:lnSpc>
                          <a:spcPct val="107000"/>
                        </a:lnSpc>
                        <a:spcAft>
                          <a:spcPts val="0"/>
                        </a:spcAft>
                      </a:pPr>
                      <a:r>
                        <a:rPr lang="en-IN" sz="2000" dirty="0">
                          <a:effectLst/>
                        </a:rPr>
                        <a:t>RFID TECHNOLOGY, sensors etc</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58766" marR="58766" marT="0" marB="0"/>
                </a:tc>
                <a:extLst>
                  <a:ext uri="{0D108BD9-81ED-4DB2-BD59-A6C34878D82A}">
                    <a16:rowId xmlns:a16="http://schemas.microsoft.com/office/drawing/2014/main" val="2604331254"/>
                  </a:ext>
                </a:extLst>
              </a:tr>
              <a:tr h="550156">
                <a:tc>
                  <a:txBody>
                    <a:bodyPr/>
                    <a:lstStyle/>
                    <a:p>
                      <a:pPr marL="457200" algn="just">
                        <a:lnSpc>
                          <a:spcPct val="107000"/>
                        </a:lnSpc>
                        <a:spcAft>
                          <a:spcPts val="0"/>
                        </a:spcAft>
                      </a:pPr>
                      <a:r>
                        <a:rPr lang="en-IN" sz="2000" dirty="0">
                          <a:effectLst/>
                        </a:rPr>
                        <a:t>DATA STORAGE </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58766" marR="58766" marT="0" marB="0"/>
                </a:tc>
                <a:tc>
                  <a:txBody>
                    <a:bodyPr/>
                    <a:lstStyle/>
                    <a:p>
                      <a:pPr marL="457200" algn="just">
                        <a:lnSpc>
                          <a:spcPct val="107000"/>
                        </a:lnSpc>
                        <a:spcAft>
                          <a:spcPts val="0"/>
                        </a:spcAft>
                      </a:pPr>
                      <a:r>
                        <a:rPr lang="en-IN" sz="2000" dirty="0">
                          <a:effectLst/>
                        </a:rPr>
                        <a:t>TERABYTE</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58766" marR="58766" marT="0" marB="0"/>
                </a:tc>
                <a:tc>
                  <a:txBody>
                    <a:bodyPr/>
                    <a:lstStyle/>
                    <a:p>
                      <a:pPr marL="457200" algn="just">
                        <a:lnSpc>
                          <a:spcPct val="107000"/>
                        </a:lnSpc>
                        <a:spcAft>
                          <a:spcPts val="0"/>
                        </a:spcAft>
                      </a:pPr>
                      <a:r>
                        <a:rPr lang="en-IN" sz="2000" dirty="0">
                          <a:effectLst/>
                        </a:rPr>
                        <a:t>HEXABYTE</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58766" marR="58766" marT="0" marB="0"/>
                </a:tc>
                <a:extLst>
                  <a:ext uri="{0D108BD9-81ED-4DB2-BD59-A6C34878D82A}">
                    <a16:rowId xmlns:a16="http://schemas.microsoft.com/office/drawing/2014/main" val="2768675216"/>
                  </a:ext>
                </a:extLst>
              </a:tr>
              <a:tr h="705184">
                <a:tc>
                  <a:txBody>
                    <a:bodyPr/>
                    <a:lstStyle/>
                    <a:p>
                      <a:pPr marL="457200" algn="just">
                        <a:lnSpc>
                          <a:spcPct val="107000"/>
                        </a:lnSpc>
                        <a:spcAft>
                          <a:spcPts val="0"/>
                        </a:spcAft>
                      </a:pPr>
                      <a:r>
                        <a:rPr lang="en-IN" sz="2000" dirty="0">
                          <a:effectLst/>
                        </a:rPr>
                        <a:t>PROTOCOL STADARDS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58766" marR="58766" marT="0" marB="0"/>
                </a:tc>
                <a:tc>
                  <a:txBody>
                    <a:bodyPr/>
                    <a:lstStyle/>
                    <a:p>
                      <a:pPr marL="457200" algn="just">
                        <a:lnSpc>
                          <a:spcPct val="107000"/>
                        </a:lnSpc>
                        <a:spcAft>
                          <a:spcPts val="0"/>
                        </a:spcAft>
                      </a:pPr>
                      <a:r>
                        <a:rPr lang="en-IN" sz="2000" dirty="0">
                          <a:effectLst/>
                        </a:rPr>
                        <a:t>802.11, IPV4,IPV6 etc</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58766" marR="58766" marT="0" marB="0"/>
                </a:tc>
                <a:tc>
                  <a:txBody>
                    <a:bodyPr/>
                    <a:lstStyle/>
                    <a:p>
                      <a:pPr marL="457200" algn="just">
                        <a:lnSpc>
                          <a:spcPct val="107000"/>
                        </a:lnSpc>
                        <a:spcAft>
                          <a:spcPts val="0"/>
                        </a:spcAft>
                      </a:pPr>
                      <a:r>
                        <a:rPr lang="en-IN" sz="2000" dirty="0">
                          <a:effectLst/>
                        </a:rPr>
                        <a:t>RIME, RFID</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58766" marR="58766" marT="0" marB="0"/>
                </a:tc>
                <a:extLst>
                  <a:ext uri="{0D108BD9-81ED-4DB2-BD59-A6C34878D82A}">
                    <a16:rowId xmlns:a16="http://schemas.microsoft.com/office/drawing/2014/main" val="2560733849"/>
                  </a:ext>
                </a:extLst>
              </a:tr>
            </a:tbl>
          </a:graphicData>
        </a:graphic>
      </p:graphicFrame>
    </p:spTree>
    <p:extLst>
      <p:ext uri="{BB962C8B-B14F-4D97-AF65-F5344CB8AC3E}">
        <p14:creationId xmlns:p14="http://schemas.microsoft.com/office/powerpoint/2010/main" val="1305932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1C38B-3088-48A5-8BC1-5BCC92D9E349}"/>
              </a:ext>
            </a:extLst>
          </p:cNvPr>
          <p:cNvSpPr>
            <a:spLocks noGrp="1"/>
          </p:cNvSpPr>
          <p:nvPr>
            <p:ph type="title"/>
          </p:nvPr>
        </p:nvSpPr>
        <p:spPr>
          <a:xfrm>
            <a:off x="677334" y="219856"/>
            <a:ext cx="8596668" cy="829456"/>
          </a:xfrm>
        </p:spPr>
        <p:txBody>
          <a:bodyPr/>
          <a:lstStyle/>
          <a:p>
            <a:pPr algn="ctr"/>
            <a:r>
              <a:rPr lang="en-IN" dirty="0"/>
              <a:t> </a:t>
            </a:r>
          </a:p>
        </p:txBody>
      </p:sp>
      <p:sp>
        <p:nvSpPr>
          <p:cNvPr id="3" name="Content Placeholder 2">
            <a:extLst>
              <a:ext uri="{FF2B5EF4-FFF2-40B4-BE49-F238E27FC236}">
                <a16:creationId xmlns:a16="http://schemas.microsoft.com/office/drawing/2014/main" id="{E325B7CD-2680-43BF-84A6-3ECC4679AFE5}"/>
              </a:ext>
            </a:extLst>
          </p:cNvPr>
          <p:cNvSpPr>
            <a:spLocks noGrp="1"/>
          </p:cNvSpPr>
          <p:nvPr>
            <p:ph idx="1"/>
          </p:nvPr>
        </p:nvSpPr>
        <p:spPr>
          <a:xfrm>
            <a:off x="677334" y="734518"/>
            <a:ext cx="8596668" cy="6355830"/>
          </a:xfrm>
        </p:spPr>
        <p:txBody>
          <a:bodyPr>
            <a:normAutofit/>
          </a:bodyPr>
          <a:lstStyle/>
          <a:p>
            <a:endParaRPr lang="en-IN" dirty="0"/>
          </a:p>
        </p:txBody>
      </p:sp>
      <p:sp>
        <p:nvSpPr>
          <p:cNvPr id="4" name="Oval 3">
            <a:extLst>
              <a:ext uri="{FF2B5EF4-FFF2-40B4-BE49-F238E27FC236}">
                <a16:creationId xmlns:a16="http://schemas.microsoft.com/office/drawing/2014/main" id="{DCC6BFAA-6D93-4318-BF9B-7D6C7B27B54A}"/>
              </a:ext>
            </a:extLst>
          </p:cNvPr>
          <p:cNvSpPr/>
          <p:nvPr/>
        </p:nvSpPr>
        <p:spPr>
          <a:xfrm>
            <a:off x="2001187" y="918147"/>
            <a:ext cx="6160958" cy="5021705"/>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5" name="Oval 4">
            <a:extLst>
              <a:ext uri="{FF2B5EF4-FFF2-40B4-BE49-F238E27FC236}">
                <a16:creationId xmlns:a16="http://schemas.microsoft.com/office/drawing/2014/main" id="{FD4250E8-B35A-404C-8524-85F9B147960C}"/>
              </a:ext>
            </a:extLst>
          </p:cNvPr>
          <p:cNvSpPr/>
          <p:nvPr/>
        </p:nvSpPr>
        <p:spPr>
          <a:xfrm>
            <a:off x="2548328" y="1506512"/>
            <a:ext cx="5006715" cy="3780612"/>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6" name="Oval 5">
            <a:extLst>
              <a:ext uri="{FF2B5EF4-FFF2-40B4-BE49-F238E27FC236}">
                <a16:creationId xmlns:a16="http://schemas.microsoft.com/office/drawing/2014/main" id="{08ABEEE6-46EB-4D29-BB78-25198A50491E}"/>
              </a:ext>
            </a:extLst>
          </p:cNvPr>
          <p:cNvSpPr/>
          <p:nvPr/>
        </p:nvSpPr>
        <p:spPr>
          <a:xfrm>
            <a:off x="3612630" y="2136914"/>
            <a:ext cx="2938072" cy="2296838"/>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7" name="Text Box 1">
            <a:extLst>
              <a:ext uri="{FF2B5EF4-FFF2-40B4-BE49-F238E27FC236}">
                <a16:creationId xmlns:a16="http://schemas.microsoft.com/office/drawing/2014/main" id="{CDF52CBA-74B1-4A82-A441-47FE5158418C}"/>
              </a:ext>
            </a:extLst>
          </p:cNvPr>
          <p:cNvSpPr txBox="1">
            <a:spLocks noChangeArrowheads="1"/>
          </p:cNvSpPr>
          <p:nvPr/>
        </p:nvSpPr>
        <p:spPr bwMode="auto">
          <a:xfrm>
            <a:off x="4640915" y="927080"/>
            <a:ext cx="8509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Region X</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8" name="Text Box 5">
            <a:extLst>
              <a:ext uri="{FF2B5EF4-FFF2-40B4-BE49-F238E27FC236}">
                <a16:creationId xmlns:a16="http://schemas.microsoft.com/office/drawing/2014/main" id="{31F5F6ED-F957-4AC4-8FCA-6ED928B79880}"/>
              </a:ext>
            </a:extLst>
          </p:cNvPr>
          <p:cNvSpPr txBox="1">
            <a:spLocks noChangeArrowheads="1"/>
          </p:cNvSpPr>
          <p:nvPr/>
        </p:nvSpPr>
        <p:spPr bwMode="auto">
          <a:xfrm>
            <a:off x="4609165" y="1632030"/>
            <a:ext cx="88265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Region Y</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9" name="Text Box 6">
            <a:extLst>
              <a:ext uri="{FF2B5EF4-FFF2-40B4-BE49-F238E27FC236}">
                <a16:creationId xmlns:a16="http://schemas.microsoft.com/office/drawing/2014/main" id="{9D2278FA-AF3D-4BC7-BD38-634861254E9D}"/>
              </a:ext>
            </a:extLst>
          </p:cNvPr>
          <p:cNvSpPr txBox="1">
            <a:spLocks noChangeArrowheads="1"/>
          </p:cNvSpPr>
          <p:nvPr/>
        </p:nvSpPr>
        <p:spPr bwMode="auto">
          <a:xfrm>
            <a:off x="4619484" y="2965579"/>
            <a:ext cx="8937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Region z</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Arrow: Curved Left 9">
            <a:extLst>
              <a:ext uri="{FF2B5EF4-FFF2-40B4-BE49-F238E27FC236}">
                <a16:creationId xmlns:a16="http://schemas.microsoft.com/office/drawing/2014/main" id="{733B40BB-FE9B-428A-ABDB-9AC762AE0B4C}"/>
              </a:ext>
            </a:extLst>
          </p:cNvPr>
          <p:cNvSpPr/>
          <p:nvPr/>
        </p:nvSpPr>
        <p:spPr>
          <a:xfrm rot="2058168">
            <a:off x="6048883" y="1611358"/>
            <a:ext cx="262890" cy="54737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1" name="Arrow: Curved Right 10">
            <a:extLst>
              <a:ext uri="{FF2B5EF4-FFF2-40B4-BE49-F238E27FC236}">
                <a16:creationId xmlns:a16="http://schemas.microsoft.com/office/drawing/2014/main" id="{86A8171F-0FE1-4CB2-BD68-B8DDD5AAAEC9}"/>
              </a:ext>
            </a:extLst>
          </p:cNvPr>
          <p:cNvSpPr/>
          <p:nvPr/>
        </p:nvSpPr>
        <p:spPr>
          <a:xfrm rot="10800000">
            <a:off x="3919690" y="2338396"/>
            <a:ext cx="300990" cy="40894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12" name="Arrow: Curved Left 11">
            <a:extLst>
              <a:ext uri="{FF2B5EF4-FFF2-40B4-BE49-F238E27FC236}">
                <a16:creationId xmlns:a16="http://schemas.microsoft.com/office/drawing/2014/main" id="{FA89590C-5228-4E9F-B36E-71BF57AD8ED7}"/>
              </a:ext>
            </a:extLst>
          </p:cNvPr>
          <p:cNvSpPr/>
          <p:nvPr/>
        </p:nvSpPr>
        <p:spPr>
          <a:xfrm rot="2073432">
            <a:off x="6062284" y="2333952"/>
            <a:ext cx="265430" cy="489585"/>
          </a:xfrm>
          <a:prstGeom prst="curvedLeftArrow">
            <a:avLst>
              <a:gd name="adj1" fmla="val 25000"/>
              <a:gd name="adj2" fmla="val 4674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3" name="Arrow: Curved Right 12">
            <a:extLst>
              <a:ext uri="{FF2B5EF4-FFF2-40B4-BE49-F238E27FC236}">
                <a16:creationId xmlns:a16="http://schemas.microsoft.com/office/drawing/2014/main" id="{5D26AA12-CCFC-401D-8427-172DD934F49F}"/>
              </a:ext>
            </a:extLst>
          </p:cNvPr>
          <p:cNvSpPr/>
          <p:nvPr/>
        </p:nvSpPr>
        <p:spPr>
          <a:xfrm rot="10800000">
            <a:off x="3723922" y="1685217"/>
            <a:ext cx="195768" cy="43171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4" name="Rectangle 11">
            <a:extLst>
              <a:ext uri="{FF2B5EF4-FFF2-40B4-BE49-F238E27FC236}">
                <a16:creationId xmlns:a16="http://schemas.microsoft.com/office/drawing/2014/main" id="{B35AA390-18FD-48AA-B830-119B7FEAB5FF}"/>
              </a:ext>
            </a:extLst>
          </p:cNvPr>
          <p:cNvSpPr>
            <a:spLocks noChangeArrowheads="1"/>
          </p:cNvSpPr>
          <p:nvPr/>
        </p:nvSpPr>
        <p:spPr bwMode="auto">
          <a:xfrm>
            <a:off x="1218580" y="131024"/>
            <a:ext cx="891538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IOTF: INTERNET OF THINGS FORENSICS based on Region XYZ MODEL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5" name="Rectangle 15">
            <a:extLst>
              <a:ext uri="{FF2B5EF4-FFF2-40B4-BE49-F238E27FC236}">
                <a16:creationId xmlns:a16="http://schemas.microsoft.com/office/drawing/2014/main" id="{76C90B0F-8DA2-45CD-969B-19DB952B5058}"/>
              </a:ext>
            </a:extLst>
          </p:cNvPr>
          <p:cNvSpPr>
            <a:spLocks noChangeArrowheads="1"/>
          </p:cNvSpPr>
          <p:nvPr/>
        </p:nvSpPr>
        <p:spPr bwMode="auto">
          <a:xfrm>
            <a:off x="91440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189113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D32FC-646D-4F26-9C1D-582244CF02EE}"/>
              </a:ext>
            </a:extLst>
          </p:cNvPr>
          <p:cNvSpPr>
            <a:spLocks noGrp="1"/>
          </p:cNvSpPr>
          <p:nvPr>
            <p:ph type="title"/>
          </p:nvPr>
        </p:nvSpPr>
        <p:spPr>
          <a:xfrm>
            <a:off x="677334" y="0"/>
            <a:ext cx="8596668" cy="816638"/>
          </a:xfrm>
        </p:spPr>
        <p:txBody>
          <a:bodyPr/>
          <a:lstStyle/>
          <a:p>
            <a:endParaRPr lang="en-IN" dirty="0"/>
          </a:p>
        </p:txBody>
      </p:sp>
      <p:graphicFrame>
        <p:nvGraphicFramePr>
          <p:cNvPr id="11" name="Content Placeholder 10">
            <a:extLst>
              <a:ext uri="{FF2B5EF4-FFF2-40B4-BE49-F238E27FC236}">
                <a16:creationId xmlns:a16="http://schemas.microsoft.com/office/drawing/2014/main" id="{CE263972-2322-4B0C-BB2A-0576D47B8501}"/>
              </a:ext>
            </a:extLst>
          </p:cNvPr>
          <p:cNvGraphicFramePr>
            <a:graphicFrameLocks noGrp="1"/>
          </p:cNvGraphicFramePr>
          <p:nvPr>
            <p:ph idx="1"/>
            <p:extLst>
              <p:ext uri="{D42A27DB-BD31-4B8C-83A1-F6EECF244321}">
                <p14:modId xmlns:p14="http://schemas.microsoft.com/office/powerpoint/2010/main" val="3397294809"/>
              </p:ext>
            </p:extLst>
          </p:nvPr>
        </p:nvGraphicFramePr>
        <p:xfrm>
          <a:off x="677335" y="1244184"/>
          <a:ext cx="9710850" cy="4092315"/>
        </p:xfrm>
        <a:graphic>
          <a:graphicData uri="http://schemas.openxmlformats.org/drawingml/2006/table">
            <a:tbl>
              <a:tblPr firstRow="1" firstCol="1" bandRow="1">
                <a:tableStyleId>{5C22544A-7EE6-4342-B048-85BDC9FD1C3A}</a:tableStyleId>
              </a:tblPr>
              <a:tblGrid>
                <a:gridCol w="2100874">
                  <a:extLst>
                    <a:ext uri="{9D8B030D-6E8A-4147-A177-3AD203B41FA5}">
                      <a16:colId xmlns:a16="http://schemas.microsoft.com/office/drawing/2014/main" val="1510801203"/>
                    </a:ext>
                  </a:extLst>
                </a:gridCol>
                <a:gridCol w="7609976">
                  <a:extLst>
                    <a:ext uri="{9D8B030D-6E8A-4147-A177-3AD203B41FA5}">
                      <a16:colId xmlns:a16="http://schemas.microsoft.com/office/drawing/2014/main" val="4078779725"/>
                    </a:ext>
                  </a:extLst>
                </a:gridCol>
              </a:tblGrid>
              <a:tr h="1364105">
                <a:tc>
                  <a:txBody>
                    <a:bodyPr/>
                    <a:lstStyle/>
                    <a:p>
                      <a:pPr marL="457200" algn="just">
                        <a:lnSpc>
                          <a:spcPct val="107000"/>
                        </a:lnSpc>
                        <a:spcAft>
                          <a:spcPts val="0"/>
                        </a:spcAft>
                      </a:pPr>
                      <a:r>
                        <a:rPr lang="en-IN" sz="2400" dirty="0">
                          <a:effectLst/>
                        </a:rPr>
                        <a:t>REGION X</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just">
                        <a:lnSpc>
                          <a:spcPct val="107000"/>
                        </a:lnSpc>
                        <a:spcAft>
                          <a:spcPts val="0"/>
                        </a:spcAft>
                      </a:pPr>
                      <a:r>
                        <a:rPr lang="en-IN" sz="2400" dirty="0">
                          <a:effectLst/>
                        </a:rPr>
                        <a:t>INTERNAL NETWORKS (HARDWARE NODES , PERIMETERS)</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681867163"/>
                  </a:ext>
                </a:extLst>
              </a:tr>
              <a:tr h="1364105">
                <a:tc>
                  <a:txBody>
                    <a:bodyPr/>
                    <a:lstStyle/>
                    <a:p>
                      <a:pPr marL="457200" algn="just">
                        <a:lnSpc>
                          <a:spcPct val="107000"/>
                        </a:lnSpc>
                        <a:spcAft>
                          <a:spcPts val="0"/>
                        </a:spcAft>
                      </a:pPr>
                      <a:r>
                        <a:rPr lang="en-IN" sz="2400" dirty="0">
                          <a:effectLst/>
                        </a:rPr>
                        <a:t>REGION Y</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just">
                        <a:lnSpc>
                          <a:spcPct val="107000"/>
                        </a:lnSpc>
                        <a:spcAft>
                          <a:spcPts val="0"/>
                        </a:spcAft>
                      </a:pPr>
                      <a:r>
                        <a:rPr lang="en-IN" sz="2400" dirty="0">
                          <a:effectLst/>
                        </a:rPr>
                        <a:t>MIDDLEWARE (GATEWAY &amp; SERVICES OF FIREWALL,AUTHENTICATION,CONFIDENTIALITY AND INTEGRITY )</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520399147"/>
                  </a:ext>
                </a:extLst>
              </a:tr>
              <a:tr h="1364105">
                <a:tc>
                  <a:txBody>
                    <a:bodyPr/>
                    <a:lstStyle/>
                    <a:p>
                      <a:pPr marL="457200" algn="just">
                        <a:lnSpc>
                          <a:spcPct val="107000"/>
                        </a:lnSpc>
                        <a:spcAft>
                          <a:spcPts val="0"/>
                        </a:spcAft>
                      </a:pPr>
                      <a:r>
                        <a:rPr lang="en-IN" sz="2400" dirty="0">
                          <a:effectLst/>
                        </a:rPr>
                        <a:t>REGION Z</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just">
                        <a:lnSpc>
                          <a:spcPct val="107000"/>
                        </a:lnSpc>
                        <a:spcAft>
                          <a:spcPts val="0"/>
                        </a:spcAft>
                      </a:pPr>
                      <a:r>
                        <a:rPr lang="en-IN" sz="2400" dirty="0">
                          <a:effectLst/>
                        </a:rPr>
                        <a:t>EXTERNAL NETWORKS ( INTERNET CLOUD , WEB ) </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275350050"/>
                  </a:ext>
                </a:extLst>
              </a:tr>
            </a:tbl>
          </a:graphicData>
        </a:graphic>
      </p:graphicFrame>
    </p:spTree>
    <p:extLst>
      <p:ext uri="{BB962C8B-B14F-4D97-AF65-F5344CB8AC3E}">
        <p14:creationId xmlns:p14="http://schemas.microsoft.com/office/powerpoint/2010/main" val="2134797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206" y="228372"/>
            <a:ext cx="8596668" cy="884349"/>
          </a:xfrm>
        </p:spPr>
        <p:txBody>
          <a:bodyPr/>
          <a:lstStyle/>
          <a:p>
            <a:pPr algn="ctr"/>
            <a:r>
              <a:rPr lang="en-IN" dirty="0"/>
              <a:t>Defining Of Regions</a:t>
            </a:r>
          </a:p>
        </p:txBody>
      </p:sp>
      <p:sp>
        <p:nvSpPr>
          <p:cNvPr id="3" name="Content Placeholder 2"/>
          <p:cNvSpPr>
            <a:spLocks noGrp="1"/>
          </p:cNvSpPr>
          <p:nvPr>
            <p:ph idx="1"/>
          </p:nvPr>
        </p:nvSpPr>
        <p:spPr>
          <a:xfrm>
            <a:off x="269823" y="1112721"/>
            <a:ext cx="9833547" cy="5228118"/>
          </a:xfrm>
        </p:spPr>
        <p:txBody>
          <a:bodyPr>
            <a:normAutofit/>
          </a:bodyPr>
          <a:lstStyle/>
          <a:p>
            <a:pPr marL="0" indent="0">
              <a:buNone/>
            </a:pPr>
            <a:r>
              <a:rPr lang="en-IN" dirty="0"/>
              <a:t> </a:t>
            </a:r>
          </a:p>
          <a:p>
            <a:r>
              <a:rPr lang="en-IN" b="1" dirty="0"/>
              <a:t>Region X</a:t>
            </a:r>
            <a:r>
              <a:rPr lang="en-IN" dirty="0"/>
              <a:t> :   Here in this region we have internal networks of hardware nodes which indulge themselves in crimes and a specific decision is quickly made relevant whether  a particular clue of instance would be useful for us or not. Smart devices may have the identification process. In this scenario and they have tags associating them and a state of </a:t>
            </a:r>
            <a:r>
              <a:rPr lang="en-IN" dirty="0" err="1"/>
              <a:t>awakeness</a:t>
            </a:r>
            <a:r>
              <a:rPr lang="en-IN" dirty="0"/>
              <a:t> and sleep.</a:t>
            </a:r>
          </a:p>
          <a:p>
            <a:pPr marL="0" indent="0">
              <a:buNone/>
            </a:pPr>
            <a:r>
              <a:rPr lang="en-IN" dirty="0"/>
              <a:t> </a:t>
            </a:r>
          </a:p>
          <a:p>
            <a:r>
              <a:rPr lang="en-IN" b="1" dirty="0"/>
              <a:t>Region Y :  </a:t>
            </a:r>
            <a:r>
              <a:rPr lang="en-IN" dirty="0"/>
              <a:t>This Zone acts as an intermediate between the internal and external networks and thereby communications are easily possible amongst region X,Z. Forensic investigation is all done in this region about calculation and extracting evidences out of these regions. This region ensures services like authentication and gateway services.</a:t>
            </a:r>
          </a:p>
          <a:p>
            <a:pPr marL="0" indent="0">
              <a:buNone/>
            </a:pPr>
            <a:r>
              <a:rPr lang="en-IN" dirty="0"/>
              <a:t> </a:t>
            </a:r>
          </a:p>
          <a:p>
            <a:r>
              <a:rPr lang="en-IN" b="1" dirty="0"/>
              <a:t>Region Z : </a:t>
            </a:r>
            <a:r>
              <a:rPr lang="en-IN" dirty="0"/>
              <a:t>The last region shows the scope for external networks to come into existence , it includes the evidences from the networks present in these region whether it is internet or cloud . Devices based evidences are too involved that have RFID tags associating them which read and store.</a:t>
            </a:r>
          </a:p>
        </p:txBody>
      </p:sp>
    </p:spTree>
    <p:extLst>
      <p:ext uri="{BB962C8B-B14F-4D97-AF65-F5344CB8AC3E}">
        <p14:creationId xmlns:p14="http://schemas.microsoft.com/office/powerpoint/2010/main" val="21871001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559</TotalTime>
  <Words>752</Words>
  <Application>Microsoft Office PowerPoint</Application>
  <PresentationFormat>Widescreen</PresentationFormat>
  <Paragraphs>129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Trebuchet MS</vt:lpstr>
      <vt:lpstr>Wingdings 3</vt:lpstr>
      <vt:lpstr>Facet</vt:lpstr>
      <vt:lpstr>IOT Forensics: Challenges, Interrogation &amp; Methodology </vt:lpstr>
      <vt:lpstr>Contents</vt:lpstr>
      <vt:lpstr>Digital Forensics</vt:lpstr>
      <vt:lpstr>Cloud Forensics</vt:lpstr>
      <vt:lpstr>PowerPoint Presentation</vt:lpstr>
      <vt:lpstr>Distinction</vt:lpstr>
      <vt:lpstr> </vt:lpstr>
      <vt:lpstr>PowerPoint Presentation</vt:lpstr>
      <vt:lpstr>Defining Of Regions</vt:lpstr>
      <vt:lpstr>Methodology and Phases of IOTF </vt:lpstr>
      <vt:lpstr> </vt:lpstr>
      <vt:lpstr>Challenges, Conclusion &amp; Future Prospective   </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Resource Allocation Problem in IOT</dc:title>
  <dc:creator>ashuxyz51@gmail.com</dc:creator>
  <cp:lastModifiedBy>sushil444555@gmail.com</cp:lastModifiedBy>
  <cp:revision>36</cp:revision>
  <dcterms:created xsi:type="dcterms:W3CDTF">2019-04-11T16:46:58Z</dcterms:created>
  <dcterms:modified xsi:type="dcterms:W3CDTF">2019-11-01T09:53:29Z</dcterms:modified>
</cp:coreProperties>
</file>