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9"/>
  </p:notesMasterIdLst>
  <p:sldIdLst>
    <p:sldId id="256" r:id="rId2"/>
    <p:sldId id="257" r:id="rId3"/>
    <p:sldId id="283" r:id="rId4"/>
    <p:sldId id="258" r:id="rId5"/>
    <p:sldId id="259" r:id="rId6"/>
    <p:sldId id="260" r:id="rId7"/>
    <p:sldId id="261" r:id="rId8"/>
    <p:sldId id="284" r:id="rId9"/>
    <p:sldId id="285" r:id="rId10"/>
    <p:sldId id="286" r:id="rId11"/>
    <p:sldId id="270" r:id="rId12"/>
    <p:sldId id="272" r:id="rId13"/>
    <p:sldId id="280" r:id="rId14"/>
    <p:sldId id="281" r:id="rId15"/>
    <p:sldId id="262" r:id="rId16"/>
    <p:sldId id="277" r:id="rId17"/>
    <p:sldId id="263" r:id="rId18"/>
    <p:sldId id="278" r:id="rId19"/>
    <p:sldId id="279" r:id="rId20"/>
    <p:sldId id="264" r:id="rId21"/>
    <p:sldId id="265" r:id="rId22"/>
    <p:sldId id="266" r:id="rId23"/>
    <p:sldId id="276" r:id="rId24"/>
    <p:sldId id="267" r:id="rId25"/>
    <p:sldId id="282" r:id="rId26"/>
    <p:sldId id="287"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71" autoAdjust="0"/>
  </p:normalViewPr>
  <p:slideViewPr>
    <p:cSldViewPr snapToGrid="0">
      <p:cViewPr varScale="1">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3D0B-4C0F-40F3-8388-E5C5708C90B3}" type="datetimeFigureOut">
              <a:rPr lang="en-IN" smtClean="0"/>
              <a:t>15-04-2020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4910B-A33C-413B-BAAC-12872A9FEF0B}" type="slidenum">
              <a:rPr lang="en-IN" smtClean="0"/>
              <a:t>‹#›</a:t>
            </a:fld>
            <a:endParaRPr lang="en-IN"/>
          </a:p>
        </p:txBody>
      </p:sp>
    </p:spTree>
    <p:extLst>
      <p:ext uri="{BB962C8B-B14F-4D97-AF65-F5344CB8AC3E}">
        <p14:creationId xmlns:p14="http://schemas.microsoft.com/office/powerpoint/2010/main" val="32976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D4910B-A33C-413B-BAAC-12872A9FEF0B}" type="slidenum">
              <a:rPr lang="en-IN" smtClean="0"/>
              <a:t>15</a:t>
            </a:fld>
            <a:endParaRPr lang="en-IN"/>
          </a:p>
        </p:txBody>
      </p:sp>
    </p:spTree>
    <p:extLst>
      <p:ext uri="{BB962C8B-B14F-4D97-AF65-F5344CB8AC3E}">
        <p14:creationId xmlns:p14="http://schemas.microsoft.com/office/powerpoint/2010/main" val="1081969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66700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49268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5251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6365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4731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345040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400912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50412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70087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9987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09832-EA93-43F4-9DBD-FE2A8591B2DD}"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12510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09832-EA93-43F4-9DBD-FE2A8591B2DD}"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59898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09832-EA93-43F4-9DBD-FE2A8591B2DD}" type="datetimeFigureOut">
              <a:rPr lang="en-IN" smtClean="0"/>
              <a:t>15-04-2020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764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09832-EA93-43F4-9DBD-FE2A8591B2DD}" type="datetimeFigureOut">
              <a:rPr lang="en-IN" smtClean="0"/>
              <a:t>15-04-2020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83019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09832-EA93-43F4-9DBD-FE2A8591B2DD}"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59282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09832-EA93-43F4-9DBD-FE2A8591B2DD}"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27544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709832-EA93-43F4-9DBD-FE2A8591B2DD}" type="datetimeFigureOut">
              <a:rPr lang="en-IN" smtClean="0"/>
              <a:t>15-04-2020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E64BDD-31E7-4869-BC94-64B63B7B18AA}" type="slidenum">
              <a:rPr lang="en-IN" smtClean="0"/>
              <a:t>‹#›</a:t>
            </a:fld>
            <a:endParaRPr lang="en-IN"/>
          </a:p>
        </p:txBody>
      </p:sp>
    </p:spTree>
    <p:extLst>
      <p:ext uri="{BB962C8B-B14F-4D97-AF65-F5344CB8AC3E}">
        <p14:creationId xmlns:p14="http://schemas.microsoft.com/office/powerpoint/2010/main" val="336605488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11212643" cy="2200224"/>
          </a:xfrm>
        </p:spPr>
        <p:txBody>
          <a:bodyPr/>
          <a:lstStyle/>
          <a:p>
            <a:r>
              <a:rPr lang="en-IN" dirty="0"/>
              <a:t>Resource Allocation Problem For Efficient IOT Application In Fog Computing</a:t>
            </a:r>
          </a:p>
        </p:txBody>
      </p:sp>
      <p:sp>
        <p:nvSpPr>
          <p:cNvPr id="16" name="Text Placeholder 15"/>
          <p:cNvSpPr>
            <a:spLocks noGrp="1"/>
          </p:cNvSpPr>
          <p:nvPr>
            <p:ph type="body" idx="1"/>
          </p:nvPr>
        </p:nvSpPr>
        <p:spPr>
          <a:xfrm>
            <a:off x="269822" y="1903751"/>
            <a:ext cx="11212643" cy="4954248"/>
          </a:xfrm>
        </p:spPr>
        <p:txBody>
          <a:bodyPr>
            <a:normAutofit fontScale="32500" lnSpcReduction="20000"/>
          </a:bodyPr>
          <a:lstStyle/>
          <a:p>
            <a:endParaRPr lang="en-IN" sz="5900" dirty="0"/>
          </a:p>
          <a:p>
            <a:r>
              <a:rPr lang="en-IN" sz="5900" dirty="0"/>
              <a:t>                                                           </a:t>
            </a:r>
          </a:p>
          <a:p>
            <a:endParaRPr lang="en-IN" sz="5900" dirty="0"/>
          </a:p>
          <a:p>
            <a:r>
              <a:rPr lang="en-IN" sz="7400" dirty="0"/>
              <a:t>                                                            </a:t>
            </a:r>
          </a:p>
          <a:p>
            <a:r>
              <a:rPr lang="en-IN" sz="7400" dirty="0"/>
              <a:t>Submitted To:</a:t>
            </a:r>
          </a:p>
          <a:p>
            <a:r>
              <a:rPr lang="en-IN" sz="7400" dirty="0"/>
              <a:t>Mr Naveen Tiwari </a:t>
            </a:r>
          </a:p>
          <a:p>
            <a:endParaRPr lang="en-IN" sz="7400" dirty="0"/>
          </a:p>
          <a:p>
            <a:endParaRPr lang="en-IN" sz="7400" dirty="0"/>
          </a:p>
          <a:p>
            <a:r>
              <a:rPr lang="en-IN" sz="7400" dirty="0"/>
              <a:t>                                                                                 Presented By :</a:t>
            </a:r>
          </a:p>
          <a:p>
            <a:r>
              <a:rPr lang="en-IN" sz="7400" dirty="0"/>
              <a:t>                                                                                 Shubham Verma </a:t>
            </a:r>
          </a:p>
          <a:p>
            <a:r>
              <a:rPr lang="en-IN" sz="7400" dirty="0"/>
              <a:t>                                                                                 1683910042</a:t>
            </a:r>
          </a:p>
          <a:p>
            <a:endParaRPr lang="en-IN" sz="2800" dirty="0"/>
          </a:p>
          <a:p>
            <a:r>
              <a:rPr lang="en-IN" sz="2800" dirty="0"/>
              <a:t> </a:t>
            </a:r>
          </a:p>
        </p:txBody>
      </p:sp>
    </p:spTree>
    <p:extLst>
      <p:ext uri="{BB962C8B-B14F-4D97-AF65-F5344CB8AC3E}">
        <p14:creationId xmlns:p14="http://schemas.microsoft.com/office/powerpoint/2010/main" val="328040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7170-3D20-4019-895C-37A13B6DC828}"/>
              </a:ext>
            </a:extLst>
          </p:cNvPr>
          <p:cNvSpPr>
            <a:spLocks noGrp="1"/>
          </p:cNvSpPr>
          <p:nvPr>
            <p:ph type="title"/>
          </p:nvPr>
        </p:nvSpPr>
        <p:spPr>
          <a:xfrm>
            <a:off x="677334" y="0"/>
            <a:ext cx="9279466" cy="876300"/>
          </a:xfrm>
        </p:spPr>
        <p:txBody>
          <a:bodyPr/>
          <a:lstStyle/>
          <a:p>
            <a:pPr algn="ctr"/>
            <a:r>
              <a:rPr lang="en-US" dirty="0"/>
              <a:t>Stackelberg Game-Based : </a:t>
            </a:r>
            <a:r>
              <a:rPr lang="en-US" dirty="0" err="1"/>
              <a:t>Elsivier</a:t>
            </a:r>
            <a:r>
              <a:rPr lang="en-US" dirty="0"/>
              <a:t> 2018</a:t>
            </a:r>
            <a:endParaRPr lang="en-IN" dirty="0"/>
          </a:p>
        </p:txBody>
      </p:sp>
      <p:sp>
        <p:nvSpPr>
          <p:cNvPr id="3" name="Content Placeholder 2">
            <a:extLst>
              <a:ext uri="{FF2B5EF4-FFF2-40B4-BE49-F238E27FC236}">
                <a16:creationId xmlns:a16="http://schemas.microsoft.com/office/drawing/2014/main" id="{BC782794-9AE9-4EB9-9B00-1E7A505B2B83}"/>
              </a:ext>
            </a:extLst>
          </p:cNvPr>
          <p:cNvSpPr>
            <a:spLocks noGrp="1"/>
          </p:cNvSpPr>
          <p:nvPr>
            <p:ph idx="1"/>
          </p:nvPr>
        </p:nvSpPr>
        <p:spPr>
          <a:xfrm>
            <a:off x="279400" y="876300"/>
            <a:ext cx="9791700" cy="5803899"/>
          </a:xfrm>
        </p:spPr>
        <p:txBody>
          <a:bodyPr/>
          <a:lstStyle/>
          <a:p>
            <a:r>
              <a:rPr lang="en-IN" sz="2000" b="1" dirty="0"/>
              <a:t>Leader-level game </a:t>
            </a:r>
            <a:r>
              <a:rPr lang="en-IN" dirty="0"/>
              <a:t>: As the HAP can significantly affect the performance of the SNs, it is considered as the leader. The HAP will transfer the energy to the SNs based on its own aspiration, and announces its strategy of power level for energy transfer to the SNs.</a:t>
            </a:r>
          </a:p>
          <a:p>
            <a:r>
              <a:rPr lang="en-IN" sz="2000" b="1" dirty="0"/>
              <a:t>Follower-level game </a:t>
            </a:r>
            <a:r>
              <a:rPr lang="en-IN" dirty="0"/>
              <a:t>: As the SNs are affect by the HAP, they can be considered as the followers of the game. The SNs control their power for information transmission under the HAP’s energy transfer strategy, by playing a Stackelberg game. </a:t>
            </a:r>
          </a:p>
          <a:p>
            <a:endParaRPr lang="en-IN" dirty="0"/>
          </a:p>
        </p:txBody>
      </p:sp>
      <p:pic>
        <p:nvPicPr>
          <p:cNvPr id="4" name="Picture 3">
            <a:extLst>
              <a:ext uri="{FF2B5EF4-FFF2-40B4-BE49-F238E27FC236}">
                <a16:creationId xmlns:a16="http://schemas.microsoft.com/office/drawing/2014/main" id="{397E5433-FCE4-4F9B-8B48-B4DE70045980}"/>
              </a:ext>
            </a:extLst>
          </p:cNvPr>
          <p:cNvPicPr/>
          <p:nvPr/>
        </p:nvPicPr>
        <p:blipFill>
          <a:blip r:embed="rId2"/>
          <a:stretch>
            <a:fillRect/>
          </a:stretch>
        </p:blipFill>
        <p:spPr>
          <a:xfrm>
            <a:off x="1166453" y="3098800"/>
            <a:ext cx="7520347" cy="3243006"/>
          </a:xfrm>
          <a:prstGeom prst="rect">
            <a:avLst/>
          </a:prstGeom>
        </p:spPr>
      </p:pic>
    </p:spTree>
    <p:extLst>
      <p:ext uri="{BB962C8B-B14F-4D97-AF65-F5344CB8AC3E}">
        <p14:creationId xmlns:p14="http://schemas.microsoft.com/office/powerpoint/2010/main" val="145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258"/>
          </a:xfrm>
        </p:spPr>
        <p:txBody>
          <a:bodyPr/>
          <a:lstStyle/>
          <a:p>
            <a:r>
              <a:rPr lang="en-IN" dirty="0"/>
              <a:t>System state &amp; Energy level Calculation</a:t>
            </a:r>
          </a:p>
        </p:txBody>
      </p:sp>
      <p:sp>
        <p:nvSpPr>
          <p:cNvPr id="3" name="Content Placeholder 2"/>
          <p:cNvSpPr>
            <a:spLocks noGrp="1"/>
          </p:cNvSpPr>
          <p:nvPr>
            <p:ph idx="1"/>
          </p:nvPr>
        </p:nvSpPr>
        <p:spPr>
          <a:xfrm>
            <a:off x="677333" y="1297858"/>
            <a:ext cx="9174589" cy="5560142"/>
          </a:xfrm>
        </p:spPr>
        <p:txBody>
          <a:bodyPr/>
          <a:lstStyle/>
          <a:p>
            <a:r>
              <a:rPr lang="en-IN" dirty="0"/>
              <a:t>The energy level of the HAP denoted by </a:t>
            </a:r>
            <a:r>
              <a:rPr lang="en-IN" i="1" dirty="0"/>
              <a:t>x</a:t>
            </a:r>
            <a:r>
              <a:rPr lang="en-IN" baseline="-25000" dirty="0"/>
              <a:t>0</a:t>
            </a:r>
            <a:r>
              <a:rPr lang="en-IN" dirty="0"/>
              <a:t>(</a:t>
            </a:r>
            <a:r>
              <a:rPr lang="en-IN" i="1" dirty="0"/>
              <a:t>t</a:t>
            </a:r>
            <a:r>
              <a:rPr lang="en-IN" dirty="0"/>
              <a:t>), and the energy level of </a:t>
            </a:r>
            <a:r>
              <a:rPr lang="en-IN" dirty="0" err="1"/>
              <a:t>SN</a:t>
            </a:r>
            <a:r>
              <a:rPr lang="en-IN" i="1" dirty="0" err="1"/>
              <a:t>i</a:t>
            </a:r>
            <a:r>
              <a:rPr lang="en-IN" i="1" dirty="0"/>
              <a:t> </a:t>
            </a:r>
            <a:r>
              <a:rPr lang="en-IN" dirty="0"/>
              <a:t>denoted by   {</a:t>
            </a:r>
            <a:r>
              <a:rPr lang="en-IN" i="1" dirty="0"/>
              <a:t>x</a:t>
            </a:r>
            <a:r>
              <a:rPr lang="en-IN" i="1" baseline="-25000" dirty="0"/>
              <a:t>i</a:t>
            </a:r>
            <a:r>
              <a:rPr lang="en-IN" dirty="0"/>
              <a:t>(</a:t>
            </a:r>
            <a:r>
              <a:rPr lang="en-IN" i="1" dirty="0"/>
              <a:t>t</a:t>
            </a:r>
            <a:r>
              <a:rPr lang="en-IN" dirty="0"/>
              <a:t>), 1 ≤ </a:t>
            </a:r>
            <a:r>
              <a:rPr lang="en-IN" i="1" dirty="0" err="1"/>
              <a:t>i</a:t>
            </a:r>
            <a:r>
              <a:rPr lang="en-IN" i="1" dirty="0"/>
              <a:t> </a:t>
            </a:r>
            <a:r>
              <a:rPr lang="en-IN" dirty="0"/>
              <a:t>≤ </a:t>
            </a:r>
            <a:r>
              <a:rPr lang="en-IN" i="1" dirty="0"/>
              <a:t>N</a:t>
            </a:r>
            <a:r>
              <a:rPr lang="en-IN" dirty="0"/>
              <a:t>}</a:t>
            </a:r>
          </a:p>
          <a:p>
            <a:r>
              <a:rPr lang="en-IN" dirty="0"/>
              <a:t> Energy of the HAP:  </a:t>
            </a:r>
            <a:r>
              <a:rPr lang="en-IN" i="1" dirty="0"/>
              <a:t>dx</a:t>
            </a:r>
            <a:r>
              <a:rPr lang="en-IN" baseline="-25000" dirty="0"/>
              <a:t>0</a:t>
            </a:r>
            <a:r>
              <a:rPr lang="en-IN" dirty="0"/>
              <a:t>(</a:t>
            </a:r>
            <a:r>
              <a:rPr lang="en-IN" i="1" dirty="0"/>
              <a:t>t</a:t>
            </a:r>
            <a:r>
              <a:rPr lang="en-IN" dirty="0"/>
              <a:t>) = [</a:t>
            </a:r>
            <a:r>
              <a:rPr lang="en-IN" i="1" dirty="0"/>
              <a:t>α</a:t>
            </a:r>
            <a:r>
              <a:rPr lang="en-IN" dirty="0"/>
              <a:t>0</a:t>
            </a:r>
            <a:r>
              <a:rPr lang="en-IN" i="1" dirty="0"/>
              <a:t>x</a:t>
            </a:r>
            <a:r>
              <a:rPr lang="en-IN" baseline="-25000" dirty="0"/>
              <a:t>0</a:t>
            </a:r>
            <a:r>
              <a:rPr lang="en-IN" dirty="0"/>
              <a:t>(</a:t>
            </a:r>
            <a:r>
              <a:rPr lang="en-IN" i="1" dirty="0"/>
              <a:t>t</a:t>
            </a:r>
            <a:r>
              <a:rPr lang="en-IN" dirty="0"/>
              <a:t>) + </a:t>
            </a:r>
            <a:r>
              <a:rPr lang="en-IN" i="1" dirty="0"/>
              <a:t>β</a:t>
            </a:r>
            <a:r>
              <a:rPr lang="en-IN" dirty="0"/>
              <a:t>0</a:t>
            </a:r>
            <a:r>
              <a:rPr lang="en-IN" i="1" dirty="0"/>
              <a:t>p</a:t>
            </a:r>
            <a:r>
              <a:rPr lang="en-IN" baseline="-25000" dirty="0"/>
              <a:t>0</a:t>
            </a:r>
            <a:r>
              <a:rPr lang="en-IN" dirty="0"/>
              <a:t>(</a:t>
            </a:r>
            <a:r>
              <a:rPr lang="en-IN" i="1" dirty="0"/>
              <a:t>t</a:t>
            </a:r>
            <a:r>
              <a:rPr lang="en-IN" dirty="0"/>
              <a:t>)]</a:t>
            </a:r>
            <a:r>
              <a:rPr lang="en-IN" i="1" dirty="0"/>
              <a:t>dt</a:t>
            </a:r>
          </a:p>
          <a:p>
            <a:r>
              <a:rPr lang="en-IN" dirty="0"/>
              <a:t>For any specific SN, the evolution of the energy is described by:</a:t>
            </a:r>
          </a:p>
          <a:p>
            <a:r>
              <a:rPr lang="en-IN" i="1" dirty="0"/>
              <a:t>dx</a:t>
            </a:r>
            <a:r>
              <a:rPr lang="en-IN" i="1" baseline="-25000" dirty="0"/>
              <a:t>i</a:t>
            </a:r>
            <a:r>
              <a:rPr lang="en-IN" dirty="0"/>
              <a:t>(</a:t>
            </a:r>
            <a:r>
              <a:rPr lang="en-IN" i="1" dirty="0"/>
              <a:t>t</a:t>
            </a:r>
            <a:r>
              <a:rPr lang="en-IN" dirty="0"/>
              <a:t>) = [</a:t>
            </a:r>
            <a:r>
              <a:rPr lang="en-IN" i="1" dirty="0"/>
              <a:t>α</a:t>
            </a:r>
            <a:r>
              <a:rPr lang="en-IN" i="1" dirty="0" err="1"/>
              <a:t>ix</a:t>
            </a:r>
            <a:r>
              <a:rPr lang="en-IN" i="1" baseline="-25000" dirty="0" err="1"/>
              <a:t>i</a:t>
            </a:r>
            <a:r>
              <a:rPr lang="en-IN" dirty="0"/>
              <a:t>(</a:t>
            </a:r>
            <a:r>
              <a:rPr lang="en-IN" i="1" dirty="0"/>
              <a:t>t</a:t>
            </a:r>
            <a:r>
              <a:rPr lang="en-IN" dirty="0"/>
              <a:t>) + </a:t>
            </a:r>
            <a:r>
              <a:rPr lang="en-IN" i="1" dirty="0"/>
              <a:t>β</a:t>
            </a:r>
            <a:r>
              <a:rPr lang="en-IN" i="1" dirty="0" err="1"/>
              <a:t>ip</a:t>
            </a:r>
            <a:r>
              <a:rPr lang="en-IN" i="1" baseline="-25000" dirty="0" err="1"/>
              <a:t>i</a:t>
            </a:r>
            <a:r>
              <a:rPr lang="en-IN" dirty="0"/>
              <a:t>(</a:t>
            </a:r>
            <a:r>
              <a:rPr lang="en-IN" i="1" dirty="0"/>
              <a:t>t</a:t>
            </a:r>
            <a:r>
              <a:rPr lang="en-IN" dirty="0"/>
              <a:t>) + </a:t>
            </a:r>
            <a:r>
              <a:rPr lang="en-IN" i="1" dirty="0"/>
              <a:t>ρih</a:t>
            </a:r>
            <a:r>
              <a:rPr lang="en-IN" i="1" baseline="-25000" dirty="0"/>
              <a:t>i</a:t>
            </a:r>
            <a:r>
              <a:rPr lang="en-IN" i="1" dirty="0"/>
              <a:t>p</a:t>
            </a:r>
            <a:r>
              <a:rPr lang="en-IN" baseline="-25000" dirty="0"/>
              <a:t>0</a:t>
            </a:r>
            <a:r>
              <a:rPr lang="en-IN" dirty="0"/>
              <a:t>(</a:t>
            </a:r>
            <a:r>
              <a:rPr lang="en-IN" i="1" dirty="0"/>
              <a:t>t</a:t>
            </a:r>
            <a:r>
              <a:rPr lang="en-IN" dirty="0"/>
              <a:t>)]</a:t>
            </a:r>
            <a:r>
              <a:rPr lang="en-IN" i="1" dirty="0" err="1"/>
              <a:t>dt</a:t>
            </a:r>
            <a:endParaRPr lang="en-IN" i="1" dirty="0"/>
          </a:p>
          <a:p>
            <a:r>
              <a:rPr lang="en-IN" sz="2000" b="1" i="1" dirty="0"/>
              <a:t>Problem Formulation </a:t>
            </a:r>
            <a:r>
              <a:rPr lang="en-IN" i="1" dirty="0"/>
              <a:t>:  </a:t>
            </a:r>
          </a:p>
          <a:p>
            <a:pPr marL="0" indent="0">
              <a:buNone/>
            </a:pPr>
            <a:endParaRPr lang="en-IN" i="1" dirty="0"/>
          </a:p>
          <a:p>
            <a:endParaRPr lang="en-IN" i="1" dirty="0"/>
          </a:p>
          <a:p>
            <a:endParaRPr lang="en-IN" i="1" dirty="0"/>
          </a:p>
          <a:p>
            <a:endParaRPr lang="en-IN" i="1" dirty="0"/>
          </a:p>
          <a:p>
            <a:r>
              <a:rPr lang="en-IN" dirty="0"/>
              <a:t>For the HAP, the optimal power strategy for energy transfer could be obtained by minimize the following utility function </a:t>
            </a:r>
            <a:r>
              <a:rPr lang="en-IN" dirty="0" err="1"/>
              <a:t>i.e</a:t>
            </a:r>
            <a:r>
              <a:rPr lang="en-IN" dirty="0"/>
              <a:t> the first utility function </a:t>
            </a:r>
          </a:p>
          <a:p>
            <a:r>
              <a:rPr lang="en-IN" dirty="0"/>
              <a:t>Cost function Estimation  </a:t>
            </a:r>
          </a:p>
          <a:p>
            <a:endParaRPr lang="en-IN" dirty="0"/>
          </a:p>
          <a:p>
            <a:endParaRPr lang="en-IN" dirty="0"/>
          </a:p>
          <a:p>
            <a:endParaRPr lang="en-IN" dirty="0"/>
          </a:p>
          <a:p>
            <a:endParaRPr lang="en-IN" dirty="0"/>
          </a:p>
        </p:txBody>
      </p:sp>
      <p:pic>
        <p:nvPicPr>
          <p:cNvPr id="4" name="Picture 3"/>
          <p:cNvPicPr/>
          <p:nvPr/>
        </p:nvPicPr>
        <p:blipFill>
          <a:blip r:embed="rId2"/>
          <a:stretch>
            <a:fillRect/>
          </a:stretch>
        </p:blipFill>
        <p:spPr>
          <a:xfrm>
            <a:off x="2563352" y="3773129"/>
            <a:ext cx="5751870" cy="933040"/>
          </a:xfrm>
          <a:prstGeom prst="rect">
            <a:avLst/>
          </a:prstGeom>
        </p:spPr>
      </p:pic>
    </p:spTree>
    <p:extLst>
      <p:ext uri="{BB962C8B-B14F-4D97-AF65-F5344CB8AC3E}">
        <p14:creationId xmlns:p14="http://schemas.microsoft.com/office/powerpoint/2010/main" val="303081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7252"/>
          </a:xfrm>
        </p:spPr>
        <p:txBody>
          <a:bodyPr/>
          <a:lstStyle/>
          <a:p>
            <a:pPr algn="ctr"/>
            <a:r>
              <a:rPr lang="en-IN" dirty="0"/>
              <a:t>Algorithm</a:t>
            </a:r>
          </a:p>
        </p:txBody>
      </p:sp>
      <p:sp>
        <p:nvSpPr>
          <p:cNvPr id="3" name="Content Placeholder 2"/>
          <p:cNvSpPr>
            <a:spLocks noGrp="1"/>
          </p:cNvSpPr>
          <p:nvPr>
            <p:ph idx="1"/>
          </p:nvPr>
        </p:nvSpPr>
        <p:spPr>
          <a:xfrm>
            <a:off x="677334" y="1769806"/>
            <a:ext cx="9263080" cy="4454013"/>
          </a:xfrm>
        </p:spPr>
        <p:txBody>
          <a:bodyPr/>
          <a:lstStyle/>
          <a:p>
            <a:pPr lvl="1" fontAlgn="base"/>
            <a:r>
              <a:rPr lang="en-IN" sz="1800" dirty="0"/>
              <a:t>Set up the parameter for the HAP and sensor nodes.</a:t>
            </a:r>
          </a:p>
          <a:p>
            <a:pPr lvl="1" fontAlgn="base"/>
            <a:r>
              <a:rPr lang="en-IN" sz="1800" dirty="0"/>
              <a:t>The HAP announce the power strategy for energy transfer to the sensor nodes.</a:t>
            </a:r>
          </a:p>
          <a:p>
            <a:pPr lvl="1" fontAlgn="base"/>
            <a:r>
              <a:rPr lang="en-IN" sz="1800" dirty="0"/>
              <a:t>Start the mean field game of the HAP and sensor nodes.</a:t>
            </a:r>
          </a:p>
          <a:p>
            <a:pPr lvl="1" fontAlgn="base"/>
            <a:r>
              <a:rPr lang="en-IN" sz="1800" dirty="0"/>
              <a:t>Calculate the mean field control solutions for the sensor nodes first.</a:t>
            </a:r>
          </a:p>
          <a:p>
            <a:pPr lvl="1" fontAlgn="base"/>
            <a:r>
              <a:rPr lang="en-IN" sz="1800" dirty="0"/>
              <a:t>Setup the objective function and state function for the sensor nodes.</a:t>
            </a:r>
          </a:p>
          <a:p>
            <a:pPr lvl="1" fontAlgn="base"/>
            <a:r>
              <a:rPr lang="en-IN" sz="1800" dirty="0"/>
              <a:t>Calculate the solutions for the sensor nodes based on Equations.</a:t>
            </a:r>
          </a:p>
          <a:p>
            <a:pPr lvl="1" fontAlgn="base"/>
            <a:r>
              <a:rPr lang="en-IN" sz="1800" dirty="0"/>
              <a:t>Get the mean field estimation of the sensor nodes for the HAP.</a:t>
            </a:r>
          </a:p>
          <a:p>
            <a:pPr lvl="1" fontAlgn="base"/>
            <a:r>
              <a:rPr lang="en-IN" sz="1800" dirty="0"/>
              <a:t>Calculate the mean field control solutions for the HAP.</a:t>
            </a:r>
          </a:p>
          <a:p>
            <a:pPr lvl="1" fontAlgn="base"/>
            <a:r>
              <a:rPr lang="en-IN" sz="1800" dirty="0"/>
              <a:t>Setup the objective function and state function for the HAP.</a:t>
            </a:r>
          </a:p>
          <a:p>
            <a:pPr lvl="1" fontAlgn="base"/>
            <a:r>
              <a:rPr lang="en-IN" sz="1800" dirty="0"/>
              <a:t>Calculate the solutions for the HAP based on Equations .</a:t>
            </a:r>
          </a:p>
          <a:p>
            <a:pPr marL="0" indent="0">
              <a:buNone/>
            </a:pPr>
            <a:endParaRPr lang="en-IN" dirty="0"/>
          </a:p>
        </p:txBody>
      </p:sp>
    </p:spTree>
    <p:extLst>
      <p:ext uri="{BB962C8B-B14F-4D97-AF65-F5344CB8AC3E}">
        <p14:creationId xmlns:p14="http://schemas.microsoft.com/office/powerpoint/2010/main" val="179409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C38B-3088-48A5-8BC1-5BCC92D9E349}"/>
              </a:ext>
            </a:extLst>
          </p:cNvPr>
          <p:cNvSpPr>
            <a:spLocks noGrp="1"/>
          </p:cNvSpPr>
          <p:nvPr>
            <p:ph type="title"/>
          </p:nvPr>
        </p:nvSpPr>
        <p:spPr>
          <a:xfrm>
            <a:off x="677334" y="228600"/>
            <a:ext cx="8596668" cy="1079500"/>
          </a:xfrm>
        </p:spPr>
        <p:txBody>
          <a:bodyPr>
            <a:normAutofit fontScale="90000"/>
          </a:bodyPr>
          <a:lstStyle/>
          <a:p>
            <a:pPr algn="ctr"/>
            <a:r>
              <a:rPr lang="en-IN" dirty="0"/>
              <a:t>Deferred Acceptance Algorithm : </a:t>
            </a:r>
            <a:r>
              <a:rPr lang="en-IN" dirty="0" err="1"/>
              <a:t>Spinger</a:t>
            </a:r>
            <a:r>
              <a:rPr lang="en-IN" dirty="0"/>
              <a:t> 2018 </a:t>
            </a:r>
          </a:p>
        </p:txBody>
      </p:sp>
      <p:sp>
        <p:nvSpPr>
          <p:cNvPr id="3" name="Content Placeholder 2">
            <a:extLst>
              <a:ext uri="{FF2B5EF4-FFF2-40B4-BE49-F238E27FC236}">
                <a16:creationId xmlns:a16="http://schemas.microsoft.com/office/drawing/2014/main" id="{E325B7CD-2680-43BF-84A6-3ECC4679AFE5}"/>
              </a:ext>
            </a:extLst>
          </p:cNvPr>
          <p:cNvSpPr>
            <a:spLocks noGrp="1"/>
          </p:cNvSpPr>
          <p:nvPr>
            <p:ph idx="1"/>
          </p:nvPr>
        </p:nvSpPr>
        <p:spPr>
          <a:xfrm>
            <a:off x="677334" y="1439056"/>
            <a:ext cx="8596668" cy="5651292"/>
          </a:xfrm>
        </p:spPr>
        <p:txBody>
          <a:bodyPr>
            <a:normAutofit lnSpcReduction="10000"/>
          </a:bodyPr>
          <a:lstStyle/>
          <a:p>
            <a:r>
              <a:rPr lang="en-IN" b="1" dirty="0"/>
              <a:t>Deferred Accepting Algorithm</a:t>
            </a:r>
            <a:r>
              <a:rPr lang="en-IN" dirty="0"/>
              <a:t> states that the resource allocation must be in a fashion that </a:t>
            </a:r>
            <a:r>
              <a:rPr lang="en-IN" dirty="0" err="1"/>
              <a:t>atleast</a:t>
            </a:r>
            <a:r>
              <a:rPr lang="en-IN" dirty="0"/>
              <a:t> one stable matching should exist for the available list of resources available.</a:t>
            </a:r>
          </a:p>
          <a:p>
            <a:r>
              <a:rPr lang="en-IN" dirty="0"/>
              <a:t>Algorithm goes as</a:t>
            </a:r>
          </a:p>
          <a:p>
            <a:pPr lvl="0"/>
            <a:r>
              <a:rPr lang="en-IN" dirty="0"/>
              <a:t>Start</a:t>
            </a:r>
          </a:p>
          <a:p>
            <a:pPr lvl="0"/>
            <a:r>
              <a:rPr lang="en-IN" dirty="0"/>
              <a:t>Initialise the user specified resource list or the preference list</a:t>
            </a:r>
          </a:p>
          <a:p>
            <a:pPr lvl="0"/>
            <a:r>
              <a:rPr lang="en-IN" dirty="0"/>
              <a:t>Each of its user puts a proposal of its favourite resource requests to delete rest of the resources available in the resource list</a:t>
            </a:r>
          </a:p>
          <a:p>
            <a:pPr lvl="0"/>
            <a:r>
              <a:rPr lang="en-IN" dirty="0"/>
              <a:t>Acceptance or Rejection Phase : Accepting its favourite and rejecting rest by deletion</a:t>
            </a:r>
          </a:p>
          <a:p>
            <a:pPr lvl="0"/>
            <a:r>
              <a:rPr lang="en-IN" dirty="0"/>
              <a:t>Check If the users are matched or not </a:t>
            </a:r>
          </a:p>
          <a:p>
            <a:pPr lvl="0"/>
            <a:r>
              <a:rPr lang="en-IN" dirty="0"/>
              <a:t>If matched go 8 to else 7</a:t>
            </a:r>
          </a:p>
          <a:p>
            <a:pPr lvl="0"/>
            <a:r>
              <a:rPr lang="en-IN" dirty="0"/>
              <a:t> Check if the resource list is empty or not , if yes </a:t>
            </a:r>
            <a:r>
              <a:rPr lang="en-IN" dirty="0" err="1"/>
              <a:t>goto</a:t>
            </a:r>
            <a:r>
              <a:rPr lang="en-IN" dirty="0"/>
              <a:t> 8 else </a:t>
            </a:r>
            <a:r>
              <a:rPr lang="en-IN" dirty="0" err="1"/>
              <a:t>goto</a:t>
            </a:r>
            <a:r>
              <a:rPr lang="en-IN" dirty="0"/>
              <a:t> 3</a:t>
            </a:r>
          </a:p>
          <a:p>
            <a:pPr lvl="0"/>
            <a:r>
              <a:rPr lang="en-IN" dirty="0"/>
              <a:t>Terminate : Output is the stable matching between the user and its respective resources</a:t>
            </a:r>
          </a:p>
          <a:p>
            <a:pPr lvl="0"/>
            <a:r>
              <a:rPr lang="en-IN" dirty="0"/>
              <a:t>End</a:t>
            </a:r>
          </a:p>
          <a:p>
            <a:endParaRPr lang="en-IN" dirty="0"/>
          </a:p>
        </p:txBody>
      </p:sp>
    </p:spTree>
    <p:extLst>
      <p:ext uri="{BB962C8B-B14F-4D97-AF65-F5344CB8AC3E}">
        <p14:creationId xmlns:p14="http://schemas.microsoft.com/office/powerpoint/2010/main" val="118911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32FC-646D-4F26-9C1D-582244CF02EE}"/>
              </a:ext>
            </a:extLst>
          </p:cNvPr>
          <p:cNvSpPr>
            <a:spLocks noGrp="1"/>
          </p:cNvSpPr>
          <p:nvPr>
            <p:ph type="title"/>
          </p:nvPr>
        </p:nvSpPr>
        <p:spPr>
          <a:xfrm>
            <a:off x="690034" y="609600"/>
            <a:ext cx="8596668" cy="1320800"/>
          </a:xfrm>
        </p:spPr>
        <p:txBody>
          <a:bodyPr/>
          <a:lstStyle/>
          <a:p>
            <a:r>
              <a:rPr lang="en-IN"/>
              <a:t>`</a:t>
            </a:r>
            <a:endParaRPr lang="en-IN" dirty="0"/>
          </a:p>
        </p:txBody>
      </p:sp>
      <p:pic>
        <p:nvPicPr>
          <p:cNvPr id="5" name="Content Placeholder 4">
            <a:extLst>
              <a:ext uri="{FF2B5EF4-FFF2-40B4-BE49-F238E27FC236}">
                <a16:creationId xmlns:a16="http://schemas.microsoft.com/office/drawing/2014/main" id="{3F3F28B8-8789-4E94-AD5E-91150069C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53" y="0"/>
            <a:ext cx="11002780" cy="6763895"/>
          </a:xfrm>
        </p:spPr>
      </p:pic>
    </p:spTree>
    <p:extLst>
      <p:ext uri="{BB962C8B-B14F-4D97-AF65-F5344CB8AC3E}">
        <p14:creationId xmlns:p14="http://schemas.microsoft.com/office/powerpoint/2010/main" val="213479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177" y="588136"/>
            <a:ext cx="8596668" cy="884349"/>
          </a:xfrm>
        </p:spPr>
        <p:txBody>
          <a:bodyPr/>
          <a:lstStyle/>
          <a:p>
            <a:pPr algn="ctr"/>
            <a:r>
              <a:rPr lang="en-IN" dirty="0"/>
              <a:t>Network Tactics and Allocations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7314" y="1330114"/>
                <a:ext cx="8596668" cy="4618322"/>
              </a:xfrm>
            </p:spPr>
            <p:txBody>
              <a:bodyPr>
                <a:normAutofit lnSpcReduction="10000"/>
              </a:bodyPr>
              <a:lstStyle/>
              <a:p>
                <a:endParaRPr lang="en-IN" dirty="0"/>
              </a:p>
              <a:p>
                <a:endParaRPr lang="en-IN" dirty="0"/>
              </a:p>
              <a:p>
                <a:r>
                  <a:rPr lang="en-IN" sz="2400" dirty="0"/>
                  <a:t>Fog devices P= {1……p}</a:t>
                </a:r>
              </a:p>
              <a:p>
                <a:r>
                  <a:rPr lang="en-IN" sz="2400" dirty="0"/>
                  <a:t>Sub-channel A= {1…….a}</a:t>
                </a:r>
              </a:p>
              <a:p>
                <a14:m>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𝑥</m:t>
                        </m:r>
                      </m:e>
                      <m:sub>
                        <m:r>
                          <a:rPr lang="en-IN" sz="2400" i="1">
                            <a:latin typeface="Cambria Math" panose="02040503050406030204" pitchFamily="18" charset="0"/>
                          </a:rPr>
                          <m:t>𝑐</m:t>
                        </m:r>
                        <m:r>
                          <a:rPr lang="en-IN" sz="2400" i="1">
                            <a:latin typeface="Cambria Math" panose="02040503050406030204" pitchFamily="18" charset="0"/>
                          </a:rPr>
                          <m:t>,</m:t>
                        </m:r>
                        <m:r>
                          <a:rPr lang="en-IN" sz="2400" i="1">
                            <a:latin typeface="Cambria Math" panose="02040503050406030204" pitchFamily="18" charset="0"/>
                          </a:rPr>
                          <m:t>𝑝</m:t>
                        </m:r>
                        <m:r>
                          <a:rPr lang="en-IN" sz="2400" i="1">
                            <a:latin typeface="Cambria Math" panose="02040503050406030204" pitchFamily="18" charset="0"/>
                          </a:rPr>
                          <m:t> </m:t>
                        </m:r>
                      </m:sub>
                      <m:sup>
                        <m:r>
                          <a:rPr lang="en-IN" sz="2400" i="1">
                            <a:latin typeface="Cambria Math" panose="02040503050406030204" pitchFamily="18" charset="0"/>
                          </a:rPr>
                          <m:t>𝑎</m:t>
                        </m:r>
                      </m:sup>
                    </m:sSubSup>
                  </m:oMath>
                </a14:m>
                <a:r>
                  <a:rPr lang="en-IN" sz="2400" dirty="0"/>
                  <a:t>= fixed bandwidth</a:t>
                </a:r>
              </a:p>
              <a:p>
                <a:r>
                  <a:rPr lang="en-IN" sz="2400" dirty="0"/>
                  <a:t>No of IOT devices C = {1…..c}</a:t>
                </a:r>
              </a:p>
              <a:p>
                <a:r>
                  <a:rPr lang="en-IN" sz="2400" dirty="0"/>
                  <a:t>Services F = {1….f}</a:t>
                </a:r>
              </a:p>
              <a:p>
                <a:r>
                  <a:rPr lang="en-IN" sz="2400" dirty="0" err="1"/>
                  <a:t>Qos</a:t>
                </a:r>
                <a:r>
                  <a:rPr lang="en-IN" sz="2400" dirty="0"/>
                  <a:t> parameter N = {1….n}</a:t>
                </a:r>
              </a:p>
              <a:p>
                <a:r>
                  <a:rPr lang="en-IN" sz="2400" dirty="0"/>
                  <a:t>Weight of the </a:t>
                </a:r>
                <a:r>
                  <a:rPr lang="en-IN" sz="2400" dirty="0" err="1"/>
                  <a:t>Qos</a:t>
                </a:r>
                <a:r>
                  <a:rPr lang="en-IN" sz="2400" dirty="0"/>
                  <a:t> parameter = </a:t>
                </a:r>
                <a14:m>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𝑦</m:t>
                        </m:r>
                      </m:e>
                      <m:sub>
                        <m:r>
                          <a:rPr lang="en-IN" sz="2400" i="1">
                            <a:latin typeface="Cambria Math" panose="02040503050406030204" pitchFamily="18" charset="0"/>
                          </a:rPr>
                          <m:t>𝑓</m:t>
                        </m:r>
                        <m:r>
                          <a:rPr lang="en-IN" sz="2400" i="1">
                            <a:latin typeface="Cambria Math" panose="02040503050406030204" pitchFamily="18" charset="0"/>
                          </a:rPr>
                          <m:t>,</m:t>
                        </m:r>
                        <m:r>
                          <a:rPr lang="en-IN" sz="2400" i="1">
                            <a:latin typeface="Cambria Math" panose="02040503050406030204" pitchFamily="18" charset="0"/>
                          </a:rPr>
                          <m:t>𝑛</m:t>
                        </m:r>
                      </m:sub>
                      <m:sup>
                        <m:r>
                          <a:rPr lang="en-IN" sz="2400" i="1">
                            <a:latin typeface="Cambria Math" panose="02040503050406030204" pitchFamily="18" charset="0"/>
                          </a:rPr>
                          <m:t>→</m:t>
                        </m:r>
                        <m:r>
                          <a:rPr lang="en-IN" sz="2400" i="1">
                            <a:latin typeface="Cambria Math" panose="02040503050406030204" pitchFamily="18" charset="0"/>
                          </a:rPr>
                          <m:t>𝑐</m:t>
                        </m:r>
                      </m:sup>
                    </m:sSubSup>
                  </m:oMath>
                </a14:m>
                <a:endParaRPr lang="en-IN" sz="2400" dirty="0"/>
              </a:p>
              <a:p>
                <a:pPr marL="0" indent="0">
                  <a:buNone/>
                </a:pPr>
                <a:r>
                  <a:rPr lang="en-IN"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7314" y="1330114"/>
                <a:ext cx="8596668" cy="4618322"/>
              </a:xfrm>
              <a:blipFill>
                <a:blip r:embed="rId3"/>
                <a:stretch>
                  <a:fillRect l="-567"/>
                </a:stretch>
              </a:blipFill>
            </p:spPr>
            <p:txBody>
              <a:bodyPr/>
              <a:lstStyle/>
              <a:p>
                <a:r>
                  <a:rPr lang="en-IN">
                    <a:noFill/>
                  </a:rPr>
                  <a:t> </a:t>
                </a:r>
              </a:p>
            </p:txBody>
          </p:sp>
        </mc:Fallback>
      </mc:AlternateContent>
    </p:spTree>
    <p:extLst>
      <p:ext uri="{BB962C8B-B14F-4D97-AF65-F5344CB8AC3E}">
        <p14:creationId xmlns:p14="http://schemas.microsoft.com/office/powerpoint/2010/main" val="218710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0ECC-E672-4A28-AB57-563CCB545BAD}"/>
              </a:ext>
            </a:extLst>
          </p:cNvPr>
          <p:cNvSpPr>
            <a:spLocks noGrp="1"/>
          </p:cNvSpPr>
          <p:nvPr>
            <p:ph type="title"/>
          </p:nvPr>
        </p:nvSpPr>
        <p:spPr>
          <a:xfrm>
            <a:off x="677334" y="609600"/>
            <a:ext cx="8596668" cy="799475"/>
          </a:xfrm>
        </p:spPr>
        <p:txBody>
          <a:bodyPr/>
          <a:lstStyle/>
          <a:p>
            <a:pPr algn="ctr"/>
            <a:r>
              <a:rPr lang="en-IN" dirty="0"/>
              <a:t>Bandwidth Allocation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ADF1C-6901-405C-9998-52190534E1DE}"/>
                  </a:ext>
                </a:extLst>
              </p:cNvPr>
              <p:cNvSpPr>
                <a:spLocks noGrp="1"/>
              </p:cNvSpPr>
              <p:nvPr>
                <p:ph idx="1"/>
              </p:nvPr>
            </p:nvSpPr>
            <p:spPr>
              <a:xfrm>
                <a:off x="677333" y="1409075"/>
                <a:ext cx="9441027" cy="5336499"/>
              </a:xfrm>
            </p:spPr>
            <p:txBody>
              <a:bodyPr/>
              <a:lstStyle/>
              <a:p>
                <a:r>
                  <a:rPr lang="en-IN" dirty="0"/>
                  <a:t>For each fog devices can denote and associate many IOT devices on the basis of SNR ratio. The transmission capacity is given by </a:t>
                </a:r>
              </a:p>
              <a:p>
                <a14:m>
                  <m:oMath xmlns:m="http://schemas.openxmlformats.org/officeDocument/2006/math">
                    <m:sSubSup>
                      <m:sSubSupPr>
                        <m:ctrlPr>
                          <a:rPr lang="en-IN" sz="2800" i="1">
                            <a:latin typeface="Cambria Math" panose="02040503050406030204" pitchFamily="18" charset="0"/>
                          </a:rPr>
                        </m:ctrlPr>
                      </m:sSubSupPr>
                      <m:e>
                        <m:r>
                          <a:rPr lang="en-IN" sz="2800" b="0" i="1">
                            <a:latin typeface="Cambria Math" panose="02040503050406030204" pitchFamily="18" charset="0"/>
                          </a:rPr>
                          <m:t>𝑋</m:t>
                        </m:r>
                      </m:e>
                      <m:sub>
                        <m:r>
                          <a:rPr lang="en-IN" sz="2800" b="0" i="1">
                            <a:latin typeface="Cambria Math" panose="02040503050406030204" pitchFamily="18" charset="0"/>
                          </a:rPr>
                          <m:t>𝑐</m:t>
                        </m:r>
                        <m:r>
                          <a:rPr lang="en-IN" sz="2800" b="0" i="1">
                            <a:latin typeface="Cambria Math" panose="02040503050406030204" pitchFamily="18" charset="0"/>
                          </a:rPr>
                          <m:t>,</m:t>
                        </m:r>
                        <m:r>
                          <a:rPr lang="en-IN" sz="2800" b="0" i="1">
                            <a:latin typeface="Cambria Math" panose="02040503050406030204" pitchFamily="18" charset="0"/>
                          </a:rPr>
                          <m:t>𝑝</m:t>
                        </m:r>
                      </m:sub>
                      <m:sup>
                        <m:r>
                          <a:rPr lang="en-IN" sz="2800" b="0" i="1">
                            <a:latin typeface="Cambria Math" panose="02040503050406030204" pitchFamily="18" charset="0"/>
                          </a:rPr>
                          <m:t>𝑎</m:t>
                        </m:r>
                      </m:sup>
                    </m:sSubSup>
                    <m:d>
                      <m:dPr>
                        <m:ctrlPr>
                          <a:rPr lang="en-IN" sz="2800" i="1">
                            <a:latin typeface="Cambria Math" panose="02040503050406030204" pitchFamily="18" charset="0"/>
                          </a:rPr>
                        </m:ctrlPr>
                      </m:dPr>
                      <m:e>
                        <m:sSubSup>
                          <m:sSubSupPr>
                            <m:ctrlPr>
                              <a:rPr lang="en-IN" sz="2800" i="1">
                                <a:latin typeface="Cambria Math" panose="02040503050406030204" pitchFamily="18" charset="0"/>
                              </a:rPr>
                            </m:ctrlPr>
                          </m:sSubSupPr>
                          <m:e>
                            <m:r>
                              <a:rPr lang="en-IN" sz="2800" b="0" i="1">
                                <a:latin typeface="Cambria Math" panose="02040503050406030204" pitchFamily="18" charset="0"/>
                              </a:rPr>
                              <m:t>𝑥</m:t>
                            </m:r>
                          </m:e>
                          <m:sub>
                            <m:r>
                              <a:rPr lang="en-IN" sz="2800" b="0" i="1">
                                <a:latin typeface="Cambria Math" panose="02040503050406030204" pitchFamily="18" charset="0"/>
                              </a:rPr>
                              <m:t>𝑐</m:t>
                            </m:r>
                            <m:r>
                              <a:rPr lang="en-IN" sz="2800" b="0" i="1">
                                <a:latin typeface="Cambria Math" panose="02040503050406030204" pitchFamily="18" charset="0"/>
                              </a:rPr>
                              <m:t>,</m:t>
                            </m:r>
                            <m:r>
                              <a:rPr lang="en-IN" sz="2800" b="0" i="1">
                                <a:latin typeface="Cambria Math" panose="02040503050406030204" pitchFamily="18" charset="0"/>
                              </a:rPr>
                              <m:t>𝑝</m:t>
                            </m:r>
                          </m:sub>
                          <m:sup>
                            <m:r>
                              <a:rPr lang="en-IN" sz="2800" b="0" i="1">
                                <a:latin typeface="Cambria Math" panose="02040503050406030204" pitchFamily="18" charset="0"/>
                              </a:rPr>
                              <m:t>𝑎</m:t>
                            </m:r>
                          </m:sup>
                        </m:sSubSup>
                      </m:e>
                    </m:d>
                    <m:r>
                      <a:rPr lang="en-IN" sz="2800" b="0" i="1">
                        <a:latin typeface="Cambria Math" panose="02040503050406030204" pitchFamily="18" charset="0"/>
                      </a:rPr>
                      <m:t>=</m:t>
                    </m:r>
                    <m:sSubSup>
                      <m:sSubSupPr>
                        <m:ctrlPr>
                          <a:rPr lang="en-IN" sz="2800" i="1">
                            <a:latin typeface="Cambria Math" panose="02040503050406030204" pitchFamily="18" charset="0"/>
                          </a:rPr>
                        </m:ctrlPr>
                      </m:sSubSupPr>
                      <m:e>
                        <m:r>
                          <a:rPr lang="en-IN" sz="2800" b="0" i="1">
                            <a:latin typeface="Cambria Math" panose="02040503050406030204" pitchFamily="18" charset="0"/>
                          </a:rPr>
                          <m:t>𝑥</m:t>
                        </m:r>
                      </m:e>
                      <m:sub>
                        <m:r>
                          <a:rPr lang="en-IN" sz="2800" b="0" i="1">
                            <a:latin typeface="Cambria Math" panose="02040503050406030204" pitchFamily="18" charset="0"/>
                          </a:rPr>
                          <m:t>𝑐</m:t>
                        </m:r>
                        <m:r>
                          <a:rPr lang="en-IN" sz="2800" b="0" i="1">
                            <a:latin typeface="Cambria Math" panose="02040503050406030204" pitchFamily="18" charset="0"/>
                          </a:rPr>
                          <m:t>,</m:t>
                        </m:r>
                        <m:r>
                          <a:rPr lang="en-IN" sz="2800" b="0" i="1">
                            <a:latin typeface="Cambria Math" panose="02040503050406030204" pitchFamily="18" charset="0"/>
                          </a:rPr>
                          <m:t>𝑝</m:t>
                        </m:r>
                      </m:sub>
                      <m:sup>
                        <m:r>
                          <a:rPr lang="en-IN" sz="2800" b="0" i="1">
                            <a:latin typeface="Cambria Math" panose="02040503050406030204" pitchFamily="18" charset="0"/>
                          </a:rPr>
                          <m:t>𝑎</m:t>
                        </m:r>
                      </m:sup>
                    </m:sSubSup>
                    <m:r>
                      <a:rPr lang="en-IN" sz="2800" b="0" i="1">
                        <a:latin typeface="Cambria Math" panose="02040503050406030204" pitchFamily="18" charset="0"/>
                      </a:rPr>
                      <m:t>(</m:t>
                    </m:r>
                    <m:r>
                      <a:rPr lang="en-IN" sz="2800" b="0" i="1">
                        <a:latin typeface="Cambria Math" panose="02040503050406030204" pitchFamily="18" charset="0"/>
                      </a:rPr>
                      <m:t>𝑙𝑜𝑔</m:t>
                    </m:r>
                    <m:r>
                      <a:rPr lang="en-IN" sz="2800" b="0" i="1">
                        <a:latin typeface="Cambria Math" panose="02040503050406030204" pitchFamily="18" charset="0"/>
                      </a:rPr>
                      <m:t>(1+</m:t>
                    </m:r>
                    <m:sSubSup>
                      <m:sSubSupPr>
                        <m:ctrlPr>
                          <a:rPr lang="en-IN" sz="2800" i="1">
                            <a:latin typeface="Cambria Math" panose="02040503050406030204" pitchFamily="18" charset="0"/>
                          </a:rPr>
                        </m:ctrlPr>
                      </m:sSubSupPr>
                      <m:e>
                        <m:r>
                          <a:rPr lang="en-IN" sz="2800" b="0" i="1">
                            <a:latin typeface="Cambria Math" panose="02040503050406030204" pitchFamily="18" charset="0"/>
                          </a:rPr>
                          <m:t>𝜃</m:t>
                        </m:r>
                      </m:e>
                      <m:sub>
                        <m:r>
                          <a:rPr lang="en-IN" sz="2800" b="0" i="1">
                            <a:latin typeface="Cambria Math" panose="02040503050406030204" pitchFamily="18" charset="0"/>
                          </a:rPr>
                          <m:t>𝑐</m:t>
                        </m:r>
                        <m:r>
                          <a:rPr lang="en-IN" sz="2800" b="0" i="1">
                            <a:latin typeface="Cambria Math" panose="02040503050406030204" pitchFamily="18" charset="0"/>
                          </a:rPr>
                          <m:t>,</m:t>
                        </m:r>
                        <m:r>
                          <a:rPr lang="en-IN" sz="2800" b="0" i="1">
                            <a:latin typeface="Cambria Math" panose="02040503050406030204" pitchFamily="18" charset="0"/>
                          </a:rPr>
                          <m:t>𝑝</m:t>
                        </m:r>
                      </m:sub>
                      <m:sup>
                        <m:r>
                          <a:rPr lang="en-IN" sz="2800" b="0" i="1">
                            <a:latin typeface="Cambria Math" panose="02040503050406030204" pitchFamily="18" charset="0"/>
                          </a:rPr>
                          <m:t>𝑎</m:t>
                        </m:r>
                      </m:sup>
                    </m:sSubSup>
                    <m:r>
                      <a:rPr lang="en-IN" sz="2800" b="0" i="1">
                        <a:latin typeface="Cambria Math" panose="02040503050406030204" pitchFamily="18" charset="0"/>
                      </a:rPr>
                      <m:t>))</m:t>
                    </m:r>
                  </m:oMath>
                </a14:m>
                <a:r>
                  <a:rPr lang="en-IN" sz="2800" dirty="0"/>
                  <a:t>    					     (1)</a:t>
                </a:r>
              </a:p>
              <a:p>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𝑎</m:t>
                        </m:r>
                      </m:sup>
                    </m:sSubSup>
                  </m:oMath>
                </a14:m>
                <a:r>
                  <a:rPr lang="en-IN" dirty="0"/>
                  <a:t>=allocated bandwidth for </a:t>
                </a:r>
                <a:r>
                  <a:rPr lang="en-IN" dirty="0" err="1"/>
                  <a:t>iot</a:t>
                </a:r>
                <a:r>
                  <a:rPr lang="en-IN" dirty="0"/>
                  <a:t> </a:t>
                </a:r>
              </a:p>
              <a:p>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𝑚𝑎𝑥</m:t>
                        </m:r>
                      </m:sub>
                      <m:sup>
                        <m:r>
                          <a:rPr lang="en-IN" i="1">
                            <a:latin typeface="Cambria Math" panose="02040503050406030204" pitchFamily="18" charset="0"/>
                          </a:rPr>
                          <m:t>𝑎</m:t>
                        </m:r>
                      </m:sup>
                    </m:sSubSup>
                  </m:oMath>
                </a14:m>
                <a:r>
                  <a:rPr lang="en-IN" dirty="0"/>
                  <a:t>=</a:t>
                </a:r>
                <a14:m>
                  <m:oMath xmlns:m="http://schemas.openxmlformats.org/officeDocument/2006/math">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𝐴</m:t>
                        </m:r>
                      </m:sub>
                      <m:sup>
                        <m:r>
                          <a:rPr lang="en-IN" i="1">
                            <a:latin typeface="Cambria Math" panose="02040503050406030204" pitchFamily="18" charset="0"/>
                          </a:rPr>
                          <m:t> </m:t>
                        </m:r>
                      </m:sup>
                      <m:e>
                        <m:sSubSup>
                          <m:sSubSupPr>
                            <m:ctrlPr>
                              <a:rPr lang="en-IN" i="1">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𝑎</m:t>
                            </m:r>
                          </m:sup>
                        </m:sSubSup>
                      </m:e>
                    </m:nary>
                  </m:oMath>
                </a14:m>
                <a:r>
                  <a:rPr lang="en-IN" dirty="0"/>
                  <a:t> denotes the maximum bandwidth					         (2)</a:t>
                </a:r>
              </a:p>
              <a:p>
                <a:r>
                  <a:rPr lang="en-IN" dirty="0"/>
                  <a:t>Where </a:t>
                </a:r>
              </a:p>
              <a:p>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𝜃</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𝑎</m:t>
                        </m:r>
                      </m:sup>
                    </m:sSubSup>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a:latin typeface="Cambria Math" panose="02040503050406030204" pitchFamily="18" charset="0"/>
                              </a:rPr>
                            </m:ctrlPr>
                          </m:sSubSupPr>
                          <m:e>
                            <m:r>
                              <a:rPr lang="en-IN" i="1">
                                <a:latin typeface="Cambria Math" panose="02040503050406030204" pitchFamily="18" charset="0"/>
                              </a:rPr>
                              <m:t>h</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𝑎</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𝐴</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𝑎</m:t>
                            </m:r>
                          </m:sup>
                        </m:sSubSup>
                      </m:num>
                      <m:den>
                        <m:sSup>
                          <m:sSupPr>
                            <m:ctrlPr>
                              <a:rPr lang="en-IN" i="1">
                                <a:latin typeface="Cambria Math" panose="02040503050406030204" pitchFamily="18" charset="0"/>
                              </a:rPr>
                            </m:ctrlPr>
                          </m:sSupPr>
                          <m:e>
                            <m:r>
                              <a:rPr lang="en-IN" i="1">
                                <a:latin typeface="Cambria Math" panose="02040503050406030204" pitchFamily="18" charset="0"/>
                              </a:rPr>
                              <m:t>𝛼</m:t>
                            </m:r>
                          </m:e>
                          <m:sup>
                            <m:r>
                              <a:rPr lang="en-IN" i="1">
                                <a:latin typeface="Cambria Math" panose="02040503050406030204" pitchFamily="18" charset="0"/>
                              </a:rPr>
                              <m:t>2</m:t>
                            </m:r>
                          </m:sup>
                        </m:s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𝑗</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 </m:t>
                            </m:r>
                          </m:sup>
                        </m:sSubSup>
                      </m:den>
                    </m:f>
                  </m:oMath>
                </a14:m>
                <a:r>
                  <a:rPr lang="en-IN" dirty="0"/>
                  <a:t>  denotes SNR ratio								                (3)</a:t>
                </a:r>
              </a:p>
              <a:p>
                <a:r>
                  <a:rPr lang="en-IN" dirty="0"/>
                  <a:t>When the fog devices again allocate sub-channel A to IOT devices C</a:t>
                </a:r>
              </a:p>
              <a:p>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h</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𝑎</m:t>
                        </m:r>
                      </m:sup>
                    </m:sSubSup>
                  </m:oMath>
                </a14:m>
                <a:r>
                  <a:rPr lang="en-IN" dirty="0"/>
                  <a:t>  denotes transmission power </a:t>
                </a:r>
              </a:p>
              <a:p>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𝐴</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sub>
                      <m:sup>
                        <m:r>
                          <a:rPr lang="en-IN" i="1">
                            <a:latin typeface="Cambria Math" panose="02040503050406030204" pitchFamily="18" charset="0"/>
                          </a:rPr>
                          <m:t>𝑎</m:t>
                        </m:r>
                      </m:sup>
                    </m:sSubSup>
                  </m:oMath>
                </a14:m>
                <a:r>
                  <a:rPr lang="en-IN" dirty="0"/>
                  <a:t>  denotes the gain in the channel between the fog devices </a:t>
                </a:r>
              </a:p>
              <a:p>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𝛼</m:t>
                        </m:r>
                      </m:e>
                      <m:sup>
                        <m:r>
                          <a:rPr lang="en-IN" i="1">
                            <a:latin typeface="Cambria Math" panose="02040503050406030204" pitchFamily="18" charset="0"/>
                          </a:rPr>
                          <m:t>2</m:t>
                        </m:r>
                      </m:sup>
                    </m:sSup>
                  </m:oMath>
                </a14:m>
                <a:r>
                  <a:rPr lang="en-IN" dirty="0"/>
                  <a:t> denotes the variance.</a:t>
                </a:r>
              </a:p>
              <a:p>
                <a:endParaRPr lang="en-IN" dirty="0"/>
              </a:p>
            </p:txBody>
          </p:sp>
        </mc:Choice>
        <mc:Fallback xmlns="">
          <p:sp>
            <p:nvSpPr>
              <p:cNvPr id="3" name="Content Placeholder 2">
                <a:extLst>
                  <a:ext uri="{FF2B5EF4-FFF2-40B4-BE49-F238E27FC236}">
                    <a16:creationId xmlns:a16="http://schemas.microsoft.com/office/drawing/2014/main" id="{30AADF1C-6901-405C-9998-52190534E1DE}"/>
                  </a:ext>
                </a:extLst>
              </p:cNvPr>
              <p:cNvSpPr>
                <a:spLocks noGrp="1" noRot="1" noChangeAspect="1" noMove="1" noResize="1" noEditPoints="1" noAdjustHandles="1" noChangeArrowheads="1" noChangeShapeType="1" noTextEdit="1"/>
              </p:cNvSpPr>
              <p:nvPr>
                <p:ph idx="1"/>
              </p:nvPr>
            </p:nvSpPr>
            <p:spPr>
              <a:xfrm>
                <a:off x="677333" y="1409075"/>
                <a:ext cx="9441027" cy="5336499"/>
              </a:xfrm>
              <a:blipFill>
                <a:blip r:embed="rId2"/>
                <a:stretch>
                  <a:fillRect l="-129" t="-685"/>
                </a:stretch>
              </a:blipFill>
            </p:spPr>
            <p:txBody>
              <a:bodyPr/>
              <a:lstStyle/>
              <a:p>
                <a:r>
                  <a:rPr lang="en-IN">
                    <a:noFill/>
                  </a:rPr>
                  <a:t> </a:t>
                </a:r>
              </a:p>
            </p:txBody>
          </p:sp>
        </mc:Fallback>
      </mc:AlternateContent>
    </p:spTree>
    <p:extLst>
      <p:ext uri="{BB962C8B-B14F-4D97-AF65-F5344CB8AC3E}">
        <p14:creationId xmlns:p14="http://schemas.microsoft.com/office/powerpoint/2010/main" val="29075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03" y="259422"/>
            <a:ext cx="8596668" cy="684957"/>
          </a:xfrm>
        </p:spPr>
        <p:txBody>
          <a:bodyPr>
            <a:noAutofit/>
          </a:bodyPr>
          <a:lstStyle/>
          <a:p>
            <a:pPr algn="ctr"/>
            <a:r>
              <a:rPr lang="en-IN" sz="3200" dirty="0"/>
              <a:t>Job delay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268361"/>
                <a:ext cx="8596668" cy="4773001"/>
              </a:xfrm>
            </p:spPr>
            <p:txBody>
              <a:bodyPr/>
              <a:lstStyle/>
              <a:p>
                <a:r>
                  <a:rPr lang="en-IN" sz="2400" dirty="0"/>
                  <a:t>The job delay consist of queuing delay and the transmission delay. For each fog devices p </a:t>
                </a:r>
                <a14:m>
                  <m:oMath xmlns:m="http://schemas.openxmlformats.org/officeDocument/2006/math">
                    <m:r>
                      <a:rPr lang="en-IN" sz="2400" i="1">
                        <a:latin typeface="Cambria Math" panose="02040503050406030204" pitchFamily="18" charset="0"/>
                      </a:rPr>
                      <m:t>∈</m:t>
                    </m:r>
                  </m:oMath>
                </a14:m>
                <a:r>
                  <a:rPr lang="en-IN" sz="2400" dirty="0"/>
                  <a:t> P such that it requests for the job to many IOT devices. There is a process of data transmission that takes place. </a:t>
                </a:r>
              </a:p>
              <a:p>
                <a:r>
                  <a:rPr lang="en-IN" sz="2400" dirty="0"/>
                  <a:t>Mean traffic = </a:t>
                </a:r>
                <a14:m>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𝑖</m:t>
                        </m:r>
                      </m:e>
                      <m:sub>
                        <m:r>
                          <a:rPr lang="en-IN" sz="2400" i="1">
                            <a:latin typeface="Cambria Math" panose="02040503050406030204" pitchFamily="18" charset="0"/>
                          </a:rPr>
                          <m:t>𝑝</m:t>
                        </m:r>
                      </m:sub>
                      <m:sup>
                        <m:r>
                          <a:rPr lang="en-IN" sz="2400" i="1">
                            <a:latin typeface="Cambria Math" panose="02040503050406030204" pitchFamily="18" charset="0"/>
                          </a:rPr>
                          <m:t> </m:t>
                        </m:r>
                      </m:sup>
                    </m:sSubSup>
                  </m:oMath>
                </a14:m>
                <a:r>
                  <a:rPr lang="en-IN" sz="2400" dirty="0"/>
                  <a:t> (Packets /second )</a:t>
                </a:r>
              </a:p>
              <a:p>
                <a:r>
                  <a:rPr lang="en-IN" sz="2400" dirty="0"/>
                  <a:t>Packet Transmission rate = </a:t>
                </a:r>
                <a14:m>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m:t>
                        </m:r>
                      </m:e>
                      <m:sub>
                        <m:r>
                          <a:rPr lang="en-IN" sz="2400" i="1">
                            <a:latin typeface="Cambria Math" panose="02040503050406030204" pitchFamily="18" charset="0"/>
                          </a:rPr>
                          <m:t>𝑝</m:t>
                        </m:r>
                      </m:sub>
                      <m:sup>
                        <m:r>
                          <a:rPr lang="en-IN" sz="2400" i="1">
                            <a:latin typeface="Cambria Math" panose="02040503050406030204" pitchFamily="18" charset="0"/>
                          </a:rPr>
                          <m:t> </m:t>
                        </m:r>
                      </m:sup>
                    </m:sSubSup>
                  </m:oMath>
                </a14:m>
                <a:endParaRPr lang="en-IN" sz="2400" dirty="0"/>
              </a:p>
              <a:p>
                <a14:m>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𝑂</m:t>
                        </m:r>
                      </m:e>
                      <m:sub>
                        <m:r>
                          <a:rPr lang="en-IN" sz="2400" i="1">
                            <a:latin typeface="Cambria Math" panose="02040503050406030204" pitchFamily="18" charset="0"/>
                          </a:rPr>
                          <m:t>𝑎𝑣𝑔</m:t>
                        </m:r>
                      </m:sub>
                      <m:sup>
                        <m:r>
                          <a:rPr lang="en-IN" sz="2400" i="1">
                            <a:latin typeface="Cambria Math" panose="02040503050406030204" pitchFamily="18" charset="0"/>
                          </a:rPr>
                          <m:t> </m:t>
                        </m:r>
                      </m:sup>
                    </m:sSubSup>
                  </m:oMath>
                </a14:m>
                <a:r>
                  <a:rPr lang="en-IN" sz="2400" dirty="0"/>
                  <a:t>= Average Mean Size</a:t>
                </a:r>
              </a:p>
              <a:p>
                <a14:m>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m:t>
                        </m:r>
                      </m:e>
                      <m:sub>
                        <m:r>
                          <a:rPr lang="en-IN" sz="2400" i="1">
                            <a:latin typeface="Cambria Math" panose="02040503050406030204" pitchFamily="18" charset="0"/>
                          </a:rPr>
                          <m:t>𝑐</m:t>
                        </m:r>
                        <m:r>
                          <a:rPr lang="en-IN" sz="2400" i="1">
                            <a:latin typeface="Cambria Math" panose="02040503050406030204" pitchFamily="18" charset="0"/>
                          </a:rPr>
                          <m:t>,</m:t>
                        </m:r>
                        <m:r>
                          <a:rPr lang="en-IN" sz="2400" i="1">
                            <a:latin typeface="Cambria Math" panose="02040503050406030204" pitchFamily="18" charset="0"/>
                          </a:rPr>
                          <m:t>𝑝</m:t>
                        </m:r>
                      </m:sub>
                      <m:sup>
                        <m:r>
                          <a:rPr lang="en-IN" sz="2400" i="1">
                            <a:latin typeface="Cambria Math" panose="02040503050406030204" pitchFamily="18" charset="0"/>
                          </a:rPr>
                          <m:t> </m:t>
                        </m:r>
                      </m:sup>
                    </m:sSubSup>
                    <m:r>
                      <a:rPr lang="en-IN" sz="2400" i="1">
                        <a:latin typeface="Cambria Math" panose="02040503050406030204" pitchFamily="18" charset="0"/>
                      </a:rPr>
                      <m:t>= </m:t>
                    </m:r>
                    <m:f>
                      <m:fPr>
                        <m:ctrlPr>
                          <a:rPr lang="en-IN" sz="2400" i="1">
                            <a:latin typeface="Cambria Math" panose="02040503050406030204" pitchFamily="18" charset="0"/>
                          </a:rPr>
                        </m:ctrlPr>
                      </m:fPr>
                      <m:num>
                        <m:sSubSup>
                          <m:sSubSupPr>
                            <m:ctrlPr>
                              <a:rPr lang="en-IN" sz="2400" i="1">
                                <a:latin typeface="Cambria Math" panose="02040503050406030204" pitchFamily="18" charset="0"/>
                              </a:rPr>
                            </m:ctrlPr>
                          </m:sSubSupPr>
                          <m:e>
                            <m:r>
                              <a:rPr lang="en-IN" sz="2400" i="1">
                                <a:latin typeface="Cambria Math" panose="02040503050406030204" pitchFamily="18" charset="0"/>
                              </a:rPr>
                              <m:t>𝑂</m:t>
                            </m:r>
                          </m:e>
                          <m:sub>
                            <m:r>
                              <a:rPr lang="en-IN" sz="2400" i="1">
                                <a:latin typeface="Cambria Math" panose="02040503050406030204" pitchFamily="18" charset="0"/>
                              </a:rPr>
                              <m:t>𝑎𝑣𝑔</m:t>
                            </m:r>
                          </m:sub>
                          <m:sup>
                            <m:r>
                              <a:rPr lang="en-IN" sz="2400" i="1">
                                <a:latin typeface="Cambria Math" panose="02040503050406030204" pitchFamily="18" charset="0"/>
                              </a:rPr>
                              <m:t> </m:t>
                            </m:r>
                          </m:sup>
                        </m:sSubSup>
                      </m:num>
                      <m:den>
                        <m:sSubSup>
                          <m:sSubSupPr>
                            <m:ctrlPr>
                              <a:rPr lang="en-IN" sz="2400" i="1">
                                <a:latin typeface="Cambria Math" panose="02040503050406030204" pitchFamily="18" charset="0"/>
                              </a:rPr>
                            </m:ctrlPr>
                          </m:sSubSupPr>
                          <m:e>
                            <m:r>
                              <a:rPr lang="en-IN" sz="2400" i="1">
                                <a:latin typeface="Cambria Math" panose="02040503050406030204" pitchFamily="18" charset="0"/>
                              </a:rPr>
                              <m:t>𝑋</m:t>
                            </m:r>
                          </m:e>
                          <m:sub>
                            <m:r>
                              <a:rPr lang="en-IN" sz="2400" i="1">
                                <a:latin typeface="Cambria Math" panose="02040503050406030204" pitchFamily="18" charset="0"/>
                              </a:rPr>
                              <m:t>𝑐</m:t>
                            </m:r>
                            <m:r>
                              <a:rPr lang="en-IN" sz="2400" i="1">
                                <a:latin typeface="Cambria Math" panose="02040503050406030204" pitchFamily="18" charset="0"/>
                              </a:rPr>
                              <m:t>,</m:t>
                            </m:r>
                            <m:r>
                              <a:rPr lang="en-IN" sz="2400" i="1">
                                <a:latin typeface="Cambria Math" panose="02040503050406030204" pitchFamily="18" charset="0"/>
                              </a:rPr>
                              <m:t>𝑝</m:t>
                            </m:r>
                          </m:sub>
                          <m:sup>
                            <m:r>
                              <a:rPr lang="en-IN" sz="2400" i="1">
                                <a:latin typeface="Cambria Math" panose="02040503050406030204" pitchFamily="18" charset="0"/>
                              </a:rPr>
                              <m:t>𝑎</m:t>
                            </m:r>
                          </m:sup>
                        </m:sSubSup>
                        <m:d>
                          <m:dPr>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i="1">
                                    <a:latin typeface="Cambria Math" panose="02040503050406030204" pitchFamily="18" charset="0"/>
                                  </a:rPr>
                                  <m:t>𝑥</m:t>
                                </m:r>
                              </m:e>
                              <m:sub>
                                <m:r>
                                  <a:rPr lang="en-IN" sz="2400" i="1">
                                    <a:latin typeface="Cambria Math" panose="02040503050406030204" pitchFamily="18" charset="0"/>
                                  </a:rPr>
                                  <m:t>𝑐</m:t>
                                </m:r>
                                <m:r>
                                  <a:rPr lang="en-IN" sz="2400" i="1">
                                    <a:latin typeface="Cambria Math" panose="02040503050406030204" pitchFamily="18" charset="0"/>
                                  </a:rPr>
                                  <m:t>,</m:t>
                                </m:r>
                                <m:r>
                                  <a:rPr lang="en-IN" sz="2400" i="1">
                                    <a:latin typeface="Cambria Math" panose="02040503050406030204" pitchFamily="18" charset="0"/>
                                  </a:rPr>
                                  <m:t>𝑝</m:t>
                                </m:r>
                              </m:sub>
                              <m:sup>
                                <m:r>
                                  <a:rPr lang="en-IN" sz="2400" i="1">
                                    <a:latin typeface="Cambria Math" panose="02040503050406030204" pitchFamily="18" charset="0"/>
                                  </a:rPr>
                                  <m:t>𝑎</m:t>
                                </m:r>
                              </m:sup>
                            </m:sSubSup>
                          </m:e>
                        </m:d>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a:latin typeface="Cambria Math" panose="02040503050406030204" pitchFamily="18" charset="0"/>
                          </a:rPr>
                          <m:t> </m:t>
                        </m:r>
                        <m:sSubSup>
                          <m:sSubSupPr>
                            <m:ctrlPr>
                              <a:rPr lang="en-IN" sz="2400" i="1">
                                <a:latin typeface="Cambria Math" panose="02040503050406030204" pitchFamily="18" charset="0"/>
                              </a:rPr>
                            </m:ctrlPr>
                          </m:sSubSupPr>
                          <m:e>
                            <m:r>
                              <a:rPr lang="en-IN" sz="2400" i="1">
                                <a:latin typeface="Cambria Math" panose="02040503050406030204" pitchFamily="18" charset="0"/>
                              </a:rPr>
                              <m:t>𝑖</m:t>
                            </m:r>
                          </m:e>
                          <m:sub>
                            <m:r>
                              <a:rPr lang="en-IN" sz="2400" i="1">
                                <a:latin typeface="Cambria Math" panose="02040503050406030204" pitchFamily="18" charset="0"/>
                              </a:rPr>
                              <m:t>𝑝</m:t>
                            </m:r>
                          </m:sub>
                          <m:sup>
                            <m:r>
                              <a:rPr lang="en-IN" sz="2400" i="1">
                                <a:latin typeface="Cambria Math" panose="02040503050406030204" pitchFamily="18" charset="0"/>
                              </a:rPr>
                              <m:t> </m:t>
                            </m:r>
                          </m:sup>
                        </m:sSubSup>
                      </m:num>
                      <m:den>
                        <m:sSubSup>
                          <m:sSubSupPr>
                            <m:ctrlPr>
                              <a:rPr lang="en-IN" sz="2400" i="1">
                                <a:latin typeface="Cambria Math" panose="02040503050406030204" pitchFamily="18" charset="0"/>
                              </a:rPr>
                            </m:ctrlPr>
                          </m:sSubSupPr>
                          <m:e>
                            <m:r>
                              <a:rPr lang="en-IN" sz="2400" i="1">
                                <a:latin typeface="Cambria Math" panose="02040503050406030204" pitchFamily="18" charset="0"/>
                              </a:rPr>
                              <m:t>𝑖</m:t>
                            </m:r>
                          </m:e>
                          <m:sub>
                            <m:r>
                              <a:rPr lang="en-IN" sz="2400" i="1">
                                <a:latin typeface="Cambria Math" panose="02040503050406030204" pitchFamily="18" charset="0"/>
                              </a:rPr>
                              <m:t>𝑝</m:t>
                            </m:r>
                          </m:sub>
                          <m:sup>
                            <m:r>
                              <a:rPr lang="en-IN" sz="2400" i="1">
                                <a:latin typeface="Cambria Math" panose="02040503050406030204" pitchFamily="18" charset="0"/>
                              </a:rPr>
                              <m:t> </m:t>
                            </m:r>
                          </m:sup>
                        </m:sSubSup>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rPr>
                              <m:t>⍴</m:t>
                            </m:r>
                          </m:e>
                          <m:sub>
                            <m:r>
                              <a:rPr lang="en-IN" sz="2400" i="1">
                                <a:latin typeface="Cambria Math" panose="02040503050406030204" pitchFamily="18" charset="0"/>
                              </a:rPr>
                              <m:t>𝑝</m:t>
                            </m:r>
                          </m:sub>
                          <m:sup>
                            <m:r>
                              <a:rPr lang="en-IN" sz="2400" i="1">
                                <a:latin typeface="Cambria Math" panose="02040503050406030204" pitchFamily="18" charset="0"/>
                              </a:rPr>
                              <m:t> </m:t>
                            </m:r>
                          </m:sup>
                        </m:sSubSup>
                      </m:den>
                    </m:f>
                  </m:oMath>
                </a14:m>
                <a:r>
                  <a:rPr lang="en-IN" sz="2400" dirty="0"/>
                  <a:t>  denotes the Average job delay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268361"/>
                <a:ext cx="8596668" cy="4773001"/>
              </a:xfrm>
              <a:blipFill>
                <a:blip r:embed="rId2"/>
                <a:stretch>
                  <a:fillRect l="-567" t="-1022" r="-922"/>
                </a:stretch>
              </a:blipFill>
            </p:spPr>
            <p:txBody>
              <a:bodyPr/>
              <a:lstStyle/>
              <a:p>
                <a:r>
                  <a:rPr lang="en-IN">
                    <a:noFill/>
                  </a:rPr>
                  <a:t> </a:t>
                </a:r>
              </a:p>
            </p:txBody>
          </p:sp>
        </mc:Fallback>
      </mc:AlternateContent>
    </p:spTree>
    <p:extLst>
      <p:ext uri="{BB962C8B-B14F-4D97-AF65-F5344CB8AC3E}">
        <p14:creationId xmlns:p14="http://schemas.microsoft.com/office/powerpoint/2010/main" val="11276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48D9-C2E8-4B06-82F6-D0818C379EED}"/>
              </a:ext>
            </a:extLst>
          </p:cNvPr>
          <p:cNvSpPr>
            <a:spLocks noGrp="1"/>
          </p:cNvSpPr>
          <p:nvPr>
            <p:ph type="title"/>
          </p:nvPr>
        </p:nvSpPr>
        <p:spPr>
          <a:xfrm>
            <a:off x="677334" y="394415"/>
            <a:ext cx="8596668" cy="844446"/>
          </a:xfrm>
        </p:spPr>
        <p:txBody>
          <a:bodyPr/>
          <a:lstStyle/>
          <a:p>
            <a:pPr algn="ctr"/>
            <a:r>
              <a:rPr lang="en-IN" dirty="0"/>
              <a:t>Bit Error 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EECDEE-FC5D-4DCA-A3A2-07D5358CD582}"/>
                  </a:ext>
                </a:extLst>
              </p:cNvPr>
              <p:cNvSpPr>
                <a:spLocks noGrp="1"/>
              </p:cNvSpPr>
              <p:nvPr>
                <p:ph idx="1"/>
              </p:nvPr>
            </p:nvSpPr>
            <p:spPr>
              <a:xfrm>
                <a:off x="677334" y="1238861"/>
                <a:ext cx="8596668" cy="5761546"/>
              </a:xfrm>
            </p:spPr>
            <p:txBody>
              <a:bodyPr/>
              <a:lstStyle/>
              <a:p>
                <a:r>
                  <a:rPr lang="en-IN" dirty="0"/>
                  <a:t> </a:t>
                </a:r>
                <a:r>
                  <a:rPr lang="en-IN" sz="2000" dirty="0"/>
                  <a:t>When the data is transmitted between IOT device and Fog devices there could be error and corruption. </a:t>
                </a:r>
              </a:p>
              <a:p>
                <a:r>
                  <a:rPr lang="en-IN" sz="2000" dirty="0"/>
                  <a:t> </a:t>
                </a:r>
                <a14:m>
                  <m:oMath xmlns:m="http://schemas.openxmlformats.org/officeDocument/2006/math">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r>
                              <a:rPr lang="en-IN" sz="2000" i="1">
                                <a:latin typeface="Cambria Math" panose="02040503050406030204" pitchFamily="18" charset="0"/>
                              </a:rPr>
                              <m:t>𝑋</m:t>
                            </m:r>
                          </m:e>
                          <m:sub>
                            <m:r>
                              <a:rPr lang="en-IN" sz="2000" i="1">
                                <a:latin typeface="Cambria Math" panose="02040503050406030204" pitchFamily="18" charset="0"/>
                              </a:rPr>
                              <m:t>𝑐</m:t>
                            </m:r>
                            <m:r>
                              <a:rPr lang="en-IN" sz="2000" i="1">
                                <a:latin typeface="Cambria Math" panose="02040503050406030204" pitchFamily="18" charset="0"/>
                              </a:rPr>
                              <m:t>,</m:t>
                            </m:r>
                            <m:r>
                              <a:rPr lang="en-IN" sz="2000" i="1">
                                <a:latin typeface="Cambria Math" panose="02040503050406030204" pitchFamily="18" charset="0"/>
                              </a:rPr>
                              <m:t>𝑝</m:t>
                            </m:r>
                          </m:sub>
                          <m:sup>
                            <m:r>
                              <a:rPr lang="en-IN" sz="2000" i="1">
                                <a:latin typeface="Cambria Math" panose="02040503050406030204" pitchFamily="18" charset="0"/>
                              </a:rPr>
                              <m:t>𝑎</m:t>
                            </m:r>
                          </m:sup>
                        </m:sSubSup>
                      </m:num>
                      <m:den>
                        <m:sSubSup>
                          <m:sSubSupPr>
                            <m:ctrlPr>
                              <a:rPr lang="en-IN" sz="2000" i="1">
                                <a:latin typeface="Cambria Math" panose="02040503050406030204" pitchFamily="18" charset="0"/>
                              </a:rPr>
                            </m:ctrlPr>
                          </m:sSubSupPr>
                          <m:e>
                            <m:r>
                              <a:rPr lang="en-IN" sz="2000" i="1">
                                <a:latin typeface="Cambria Math" panose="02040503050406030204" pitchFamily="18" charset="0"/>
                              </a:rPr>
                              <m:t>𝑋</m:t>
                            </m:r>
                          </m:e>
                          <m:sub>
                            <m:r>
                              <a:rPr lang="en-IN" sz="2000" i="1">
                                <a:latin typeface="Cambria Math" panose="02040503050406030204" pitchFamily="18" charset="0"/>
                              </a:rPr>
                              <m:t>𝑐</m:t>
                            </m:r>
                            <m:r>
                              <a:rPr lang="en-IN" sz="2000" i="1">
                                <a:latin typeface="Cambria Math" panose="02040503050406030204" pitchFamily="18" charset="0"/>
                              </a:rPr>
                              <m:t>,</m:t>
                            </m:r>
                            <m:r>
                              <a:rPr lang="en-IN" sz="2000" i="1">
                                <a:latin typeface="Cambria Math" panose="02040503050406030204" pitchFamily="18" charset="0"/>
                              </a:rPr>
                              <m:t>𝑝</m:t>
                            </m:r>
                          </m:sub>
                          <m:sup>
                            <m:r>
                              <a:rPr lang="en-IN" sz="2000" i="1">
                                <a:latin typeface="Cambria Math" panose="02040503050406030204" pitchFamily="18" charset="0"/>
                              </a:rPr>
                              <m:t>𝑎</m:t>
                            </m:r>
                          </m:sup>
                        </m:sSubSup>
                      </m:den>
                    </m:f>
                    <m:r>
                      <a:rPr lang="en-IN" sz="2000" i="1">
                        <a:latin typeface="Cambria Math" panose="02040503050406030204" pitchFamily="18" charset="0"/>
                      </a:rPr>
                      <m:t> </m:t>
                    </m:r>
                  </m:oMath>
                </a14:m>
                <a:r>
                  <a:rPr lang="en-IN" sz="2000" dirty="0"/>
                  <a:t> denotes the performance modulation</a:t>
                </a:r>
              </a:p>
              <a:p>
                <a14:m>
                  <m:oMath xmlns:m="http://schemas.openxmlformats.org/officeDocument/2006/math">
                    <m:sSubSup>
                      <m:sSubSupPr>
                        <m:ctrlPr>
                          <a:rPr lang="en-IN" sz="2800" b="1" i="1">
                            <a:latin typeface="Cambria Math" panose="02040503050406030204" pitchFamily="18" charset="0"/>
                          </a:rPr>
                        </m:ctrlPr>
                      </m:sSubSupPr>
                      <m:e>
                        <m:r>
                          <a:rPr lang="en-IN" sz="2800" b="1" i="0">
                            <a:latin typeface="Cambria Math" panose="02040503050406030204" pitchFamily="18" charset="0"/>
                          </a:rPr>
                          <m:t>𝐳</m:t>
                        </m:r>
                      </m:e>
                      <m:sub>
                        <m:r>
                          <a:rPr lang="en-IN" sz="2800" b="1" i="0">
                            <a:latin typeface="Cambria Math" panose="02040503050406030204" pitchFamily="18" charset="0"/>
                          </a:rPr>
                          <m:t>𝐜</m:t>
                        </m:r>
                        <m:r>
                          <a:rPr lang="en-IN" sz="2800" b="1" i="0">
                            <a:latin typeface="Cambria Math" panose="02040503050406030204" pitchFamily="18" charset="0"/>
                          </a:rPr>
                          <m:t>,</m:t>
                        </m:r>
                        <m:r>
                          <a:rPr lang="en-IN" sz="2800" b="1" i="0">
                            <a:latin typeface="Cambria Math" panose="02040503050406030204" pitchFamily="18" charset="0"/>
                          </a:rPr>
                          <m:t>𝐩</m:t>
                        </m:r>
                      </m:sub>
                      <m:sup>
                        <m:r>
                          <a:rPr lang="en-IN" sz="2800" b="1" i="0">
                            <a:latin typeface="Cambria Math" panose="02040503050406030204" pitchFamily="18" charset="0"/>
                          </a:rPr>
                          <m:t> </m:t>
                        </m:r>
                      </m:sup>
                    </m:sSubSup>
                    <m:r>
                      <a:rPr lang="en-IN" sz="2800" b="1" i="0">
                        <a:latin typeface="Cambria Math" panose="02040503050406030204" pitchFamily="18" charset="0"/>
                      </a:rPr>
                      <m:t>= </m:t>
                    </m:r>
                  </m:oMath>
                </a14:m>
                <a:r>
                  <a:rPr lang="en-IN" sz="2800" b="1" dirty="0"/>
                  <a:t> </a:t>
                </a:r>
                <a14:m>
                  <m:oMath xmlns:m="http://schemas.openxmlformats.org/officeDocument/2006/math">
                    <m:d>
                      <m:dPr>
                        <m:begChr m:val="{"/>
                        <m:endChr m:val=""/>
                        <m:ctrlPr>
                          <a:rPr lang="en-IN" sz="2800" b="1" i="1">
                            <a:latin typeface="Cambria Math" panose="02040503050406030204" pitchFamily="18" charset="0"/>
                          </a:rPr>
                        </m:ctrlPr>
                      </m:dPr>
                      <m:e>
                        <m:eqArr>
                          <m:eqArrPr>
                            <m:ctrlPr>
                              <a:rPr lang="en-IN" sz="2800" b="1" i="1">
                                <a:latin typeface="Cambria Math" panose="02040503050406030204" pitchFamily="18" charset="0"/>
                              </a:rPr>
                            </m:ctrlPr>
                          </m:eqArrPr>
                          <m:e>
                            <m:r>
                              <a:rPr lang="en-IN" sz="2800" b="1" i="0">
                                <a:latin typeface="Cambria Math" panose="02040503050406030204" pitchFamily="18" charset="0"/>
                              </a:rPr>
                              <m:t>𝟎</m:t>
                            </m:r>
                            <m:r>
                              <a:rPr lang="en-IN" sz="2800" b="1" i="0">
                                <a:latin typeface="Cambria Math" panose="02040503050406030204" pitchFamily="18" charset="0"/>
                              </a:rPr>
                              <m:t>.</m:t>
                            </m:r>
                            <m:r>
                              <a:rPr lang="en-IN" sz="2800" b="1" i="0">
                                <a:latin typeface="Cambria Math" panose="02040503050406030204" pitchFamily="18" charset="0"/>
                              </a:rPr>
                              <m:t>𝟐</m:t>
                            </m:r>
                            <m:r>
                              <a:rPr lang="en-IN" sz="2800" b="1" i="0">
                                <a:latin typeface="Cambria Math" panose="02040503050406030204" pitchFamily="18" charset="0"/>
                              </a:rPr>
                              <m:t>×</m:t>
                            </m:r>
                            <m:sSup>
                              <m:sSupPr>
                                <m:ctrlPr>
                                  <a:rPr lang="en-IN" sz="2800" b="1" i="1">
                                    <a:latin typeface="Cambria Math" panose="02040503050406030204" pitchFamily="18" charset="0"/>
                                  </a:rPr>
                                </m:ctrlPr>
                              </m:sSupPr>
                              <m:e>
                                <m:r>
                                  <a:rPr lang="en-IN" sz="2800" b="1" i="0">
                                    <a:latin typeface="Cambria Math" panose="02040503050406030204" pitchFamily="18" charset="0"/>
                                  </a:rPr>
                                  <m:t>𝐞</m:t>
                                </m:r>
                              </m:e>
                              <m:sup>
                                <m:f>
                                  <m:fPr>
                                    <m:ctrlPr>
                                      <a:rPr lang="en-IN" sz="2800" b="1" i="1">
                                        <a:latin typeface="Cambria Math" panose="02040503050406030204" pitchFamily="18" charset="0"/>
                                      </a:rPr>
                                    </m:ctrlPr>
                                  </m:fPr>
                                  <m:num>
                                    <m:r>
                                      <a:rPr lang="en-IN" sz="2800" b="1" i="0">
                                        <a:latin typeface="Cambria Math" panose="02040503050406030204" pitchFamily="18" charset="0"/>
                                      </a:rPr>
                                      <m:t>−</m:t>
                                    </m:r>
                                    <m:r>
                                      <a:rPr lang="en-IN" sz="2800" b="1" i="0">
                                        <a:latin typeface="Cambria Math" panose="02040503050406030204" pitchFamily="18" charset="0"/>
                                      </a:rPr>
                                      <m:t>𝟏</m:t>
                                    </m:r>
                                    <m:r>
                                      <a:rPr lang="en-IN" sz="2800" b="1" i="0">
                                        <a:latin typeface="Cambria Math" panose="02040503050406030204" pitchFamily="18" charset="0"/>
                                      </a:rPr>
                                      <m:t>.</m:t>
                                    </m:r>
                                    <m:r>
                                      <a:rPr lang="en-IN" sz="2800" b="1" i="0">
                                        <a:latin typeface="Cambria Math" panose="02040503050406030204" pitchFamily="18" charset="0"/>
                                      </a:rPr>
                                      <m:t>𝟔</m:t>
                                    </m:r>
                                    <m:r>
                                      <a:rPr lang="en-IN" sz="2800" b="1" i="0">
                                        <a:latin typeface="Cambria Math" panose="02040503050406030204" pitchFamily="18" charset="0"/>
                                      </a:rPr>
                                      <m:t>×</m:t>
                                    </m:r>
                                    <m:sSubSup>
                                      <m:sSubSupPr>
                                        <m:ctrlPr>
                                          <a:rPr lang="en-IN" sz="2800" b="1" i="1">
                                            <a:latin typeface="Cambria Math" panose="02040503050406030204" pitchFamily="18" charset="0"/>
                                          </a:rPr>
                                        </m:ctrlPr>
                                      </m:sSubSupPr>
                                      <m:e>
                                        <m:r>
                                          <a:rPr lang="en-IN" sz="2800" b="1" i="0">
                                            <a:latin typeface="Cambria Math" panose="02040503050406030204" pitchFamily="18" charset="0"/>
                                          </a:rPr>
                                          <m:t>𝐡</m:t>
                                        </m:r>
                                      </m:e>
                                      <m:sub>
                                        <m:r>
                                          <a:rPr lang="en-IN" sz="2800" b="1" i="0">
                                            <a:latin typeface="Cambria Math" panose="02040503050406030204" pitchFamily="18" charset="0"/>
                                          </a:rPr>
                                          <m:t>𝐜</m:t>
                                        </m:r>
                                        <m:r>
                                          <a:rPr lang="en-IN" sz="2800" b="1" i="0">
                                            <a:latin typeface="Cambria Math" panose="02040503050406030204" pitchFamily="18" charset="0"/>
                                          </a:rPr>
                                          <m:t>,</m:t>
                                        </m:r>
                                        <m:r>
                                          <a:rPr lang="en-IN" sz="2800" b="1" i="0">
                                            <a:latin typeface="Cambria Math" panose="02040503050406030204" pitchFamily="18" charset="0"/>
                                          </a:rPr>
                                          <m:t>𝐩</m:t>
                                        </m:r>
                                      </m:sub>
                                      <m:sup>
                                        <m:r>
                                          <a:rPr lang="en-IN" sz="2800" b="1" i="0">
                                            <a:latin typeface="Cambria Math" panose="02040503050406030204" pitchFamily="18" charset="0"/>
                                          </a:rPr>
                                          <m:t>𝐚</m:t>
                                        </m:r>
                                      </m:sup>
                                    </m:sSubSup>
                                  </m:num>
                                  <m:den>
                                    <m:func>
                                      <m:funcPr>
                                        <m:ctrlPr>
                                          <a:rPr lang="en-IN" sz="2800" b="1" i="1">
                                            <a:latin typeface="Cambria Math" panose="02040503050406030204" pitchFamily="18" charset="0"/>
                                          </a:rPr>
                                        </m:ctrlPr>
                                      </m:funcPr>
                                      <m:fName>
                                        <m:r>
                                          <a:rPr lang="en-IN" sz="2800" b="1" i="0">
                                            <a:latin typeface="Cambria Math" panose="02040503050406030204" pitchFamily="18" charset="0"/>
                                          </a:rPr>
                                          <m:t>𝐥𝐨𝐠</m:t>
                                        </m:r>
                                      </m:fName>
                                      <m:e>
                                        <m:r>
                                          <a:rPr lang="en-IN" sz="2800" b="1" i="0">
                                            <a:latin typeface="Cambria Math" panose="02040503050406030204" pitchFamily="18" charset="0"/>
                                          </a:rPr>
                                          <m:t> </m:t>
                                        </m:r>
                                      </m:e>
                                    </m:func>
                                    <m:r>
                                      <a:rPr lang="en-IN" sz="2800" b="1" i="0">
                                        <a:latin typeface="Cambria Math" panose="02040503050406030204" pitchFamily="18" charset="0"/>
                                      </a:rPr>
                                      <m:t>𝐥</m:t>
                                    </m:r>
                                    <m:r>
                                      <a:rPr lang="en-IN" sz="2800" b="1" i="0">
                                        <a:latin typeface="Cambria Math" panose="02040503050406030204" pitchFamily="18" charset="0"/>
                                      </a:rPr>
                                      <m:t>−</m:t>
                                    </m:r>
                                    <m:r>
                                      <a:rPr lang="en-IN" sz="2800" b="1" i="0">
                                        <a:latin typeface="Cambria Math" panose="02040503050406030204" pitchFamily="18" charset="0"/>
                                      </a:rPr>
                                      <m:t>𝟏</m:t>
                                    </m:r>
                                  </m:den>
                                </m:f>
                              </m:sup>
                            </m:sSup>
                          </m:e>
                          <m:e>
                            <m:r>
                              <a:rPr lang="en-IN" sz="2800" b="1" i="0">
                                <a:latin typeface="Cambria Math" panose="02040503050406030204" pitchFamily="18" charset="0"/>
                              </a:rPr>
                              <m:t> </m:t>
                            </m:r>
                          </m:e>
                          <m:e>
                            <m:r>
                              <a:rPr lang="en-IN" sz="2800" b="1" i="0">
                                <a:latin typeface="Cambria Math" panose="02040503050406030204" pitchFamily="18" charset="0"/>
                              </a:rPr>
                              <m:t>𝟏</m:t>
                            </m:r>
                          </m:e>
                        </m:eqArr>
                      </m:e>
                    </m:d>
                  </m:oMath>
                </a14:m>
                <a:r>
                  <a:rPr lang="en-IN" sz="2800" b="1" dirty="0"/>
                  <a:t>     if </a:t>
                </a:r>
                <a14:m>
                  <m:oMath xmlns:m="http://schemas.openxmlformats.org/officeDocument/2006/math">
                    <m:sSubSup>
                      <m:sSubSupPr>
                        <m:ctrlPr>
                          <a:rPr lang="en-IN" sz="2800" b="1" i="1">
                            <a:latin typeface="Cambria Math" panose="02040503050406030204" pitchFamily="18" charset="0"/>
                          </a:rPr>
                        </m:ctrlPr>
                      </m:sSubSupPr>
                      <m:e>
                        <m:r>
                          <a:rPr lang="en-IN" sz="2800" b="1" i="0">
                            <a:latin typeface="Cambria Math" panose="02040503050406030204" pitchFamily="18" charset="0"/>
                          </a:rPr>
                          <m:t>𝐡</m:t>
                        </m:r>
                      </m:e>
                      <m:sub>
                        <m:r>
                          <a:rPr lang="en-IN" sz="2800" b="1" i="0">
                            <a:latin typeface="Cambria Math" panose="02040503050406030204" pitchFamily="18" charset="0"/>
                          </a:rPr>
                          <m:t>𝐜</m:t>
                        </m:r>
                        <m:r>
                          <a:rPr lang="en-IN" sz="2800" b="1" i="0">
                            <a:latin typeface="Cambria Math" panose="02040503050406030204" pitchFamily="18" charset="0"/>
                          </a:rPr>
                          <m:t>,</m:t>
                        </m:r>
                        <m:r>
                          <a:rPr lang="en-IN" sz="2800" b="1" i="0">
                            <a:latin typeface="Cambria Math" panose="02040503050406030204" pitchFamily="18" charset="0"/>
                          </a:rPr>
                          <m:t>𝐩</m:t>
                        </m:r>
                      </m:sub>
                      <m:sup>
                        <m:r>
                          <a:rPr lang="en-IN" sz="2800" b="1" i="0">
                            <a:latin typeface="Cambria Math" panose="02040503050406030204" pitchFamily="18" charset="0"/>
                          </a:rPr>
                          <m:t>𝐚</m:t>
                        </m:r>
                      </m:sup>
                    </m:sSubSup>
                  </m:oMath>
                </a14:m>
                <a:r>
                  <a:rPr lang="en-IN" sz="2800" b="1" dirty="0"/>
                  <a:t> /( α+</a:t>
                </a:r>
                <a14:m>
                  <m:oMath xmlns:m="http://schemas.openxmlformats.org/officeDocument/2006/math">
                    <m:sSubSup>
                      <m:sSubSupPr>
                        <m:ctrlPr>
                          <a:rPr lang="en-IN" sz="2800" b="1" i="1">
                            <a:latin typeface="Cambria Math" panose="02040503050406030204" pitchFamily="18" charset="0"/>
                          </a:rPr>
                        </m:ctrlPr>
                      </m:sSubSupPr>
                      <m:e>
                        <m:r>
                          <a:rPr lang="en-IN" sz="2800" b="1" i="0">
                            <a:latin typeface="Cambria Math" panose="02040503050406030204" pitchFamily="18" charset="0"/>
                          </a:rPr>
                          <m:t>𝐣</m:t>
                        </m:r>
                      </m:e>
                      <m:sub>
                        <m:r>
                          <a:rPr lang="en-IN" sz="2800" b="1" i="0">
                            <a:latin typeface="Cambria Math" panose="02040503050406030204" pitchFamily="18" charset="0"/>
                          </a:rPr>
                          <m:t>𝐜</m:t>
                        </m:r>
                        <m:r>
                          <a:rPr lang="en-IN" sz="2800" b="1" i="0">
                            <a:latin typeface="Cambria Math" panose="02040503050406030204" pitchFamily="18" charset="0"/>
                          </a:rPr>
                          <m:t>,</m:t>
                        </m:r>
                        <m:r>
                          <a:rPr lang="en-IN" sz="2800" b="1" i="0">
                            <a:latin typeface="Cambria Math" panose="02040503050406030204" pitchFamily="18" charset="0"/>
                          </a:rPr>
                          <m:t>𝐩</m:t>
                        </m:r>
                      </m:sub>
                      <m:sup>
                        <m:r>
                          <a:rPr lang="en-IN" sz="2800" b="1" i="0">
                            <a:latin typeface="Cambria Math" panose="02040503050406030204" pitchFamily="18" charset="0"/>
                          </a:rPr>
                          <m:t> </m:t>
                        </m:r>
                      </m:sup>
                    </m:sSubSup>
                    <m:r>
                      <a:rPr lang="en-IN" sz="2800" b="1" i="0">
                        <a:latin typeface="Cambria Math" panose="02040503050406030204" pitchFamily="18" charset="0"/>
                      </a:rPr>
                      <m:t>)</m:t>
                    </m:r>
                  </m:oMath>
                </a14:m>
                <a:r>
                  <a:rPr lang="en-IN" sz="2800" b="1" dirty="0"/>
                  <a:t> </a:t>
                </a:r>
                <a14:m>
                  <m:oMath xmlns:m="http://schemas.openxmlformats.org/officeDocument/2006/math">
                    <m:r>
                      <a:rPr lang="en-IN" sz="2800" b="1" i="0">
                        <a:latin typeface="Cambria Math" panose="02040503050406030204" pitchFamily="18" charset="0"/>
                      </a:rPr>
                      <m:t>≥</m:t>
                    </m:r>
                  </m:oMath>
                </a14:m>
                <a:r>
                  <a:rPr lang="en-IN" sz="2800" b="1" dirty="0"/>
                  <a:t> </a:t>
                </a:r>
                <a14:m>
                  <m:oMath xmlns:m="http://schemas.openxmlformats.org/officeDocument/2006/math">
                    <m:sSub>
                      <m:sSubPr>
                        <m:ctrlPr>
                          <a:rPr lang="en-IN" sz="2800" b="1" i="1">
                            <a:latin typeface="Cambria Math" panose="02040503050406030204" pitchFamily="18" charset="0"/>
                          </a:rPr>
                        </m:ctrlPr>
                      </m:sSubPr>
                      <m:e>
                        <m:r>
                          <a:rPr lang="en-IN" sz="2800" b="1" i="0">
                            <a:latin typeface="Cambria Math" panose="02040503050406030204" pitchFamily="18" charset="0"/>
                          </a:rPr>
                          <m:t>𝐏</m:t>
                        </m:r>
                      </m:e>
                      <m:sub>
                        <m:r>
                          <a:rPr lang="en-IN" sz="2800" b="1" i="0">
                            <a:latin typeface="Cambria Math" panose="02040503050406030204" pitchFamily="18" charset="0"/>
                          </a:rPr>
                          <m:t>𝐩</m:t>
                        </m:r>
                      </m:sub>
                    </m:sSub>
                  </m:oMath>
                </a14:m>
                <a:r>
                  <a:rPr lang="en-IN" sz="2800" b="1" dirty="0"/>
                  <a:t>					(5)</a:t>
                </a:r>
              </a:p>
              <a:p>
                <a:r>
                  <a:rPr lang="en-IN" sz="2000" dirty="0"/>
                  <a:t> </a:t>
                </a:r>
              </a:p>
              <a:p>
                <a:r>
                  <a:rPr lang="en-IN" sz="2000" dirty="0"/>
                  <a:t>l= Modulation Index</a:t>
                </a:r>
              </a:p>
              <a:p>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panose="02040503050406030204" pitchFamily="18" charset="0"/>
                          </a:rPr>
                          <m:t>h</m:t>
                        </m:r>
                      </m:e>
                      <m:sub>
                        <m:r>
                          <a:rPr lang="en-IN" sz="2000" i="1">
                            <a:latin typeface="Cambria Math" panose="02040503050406030204" pitchFamily="18" charset="0"/>
                          </a:rPr>
                          <m:t>𝑐</m:t>
                        </m:r>
                        <m:r>
                          <a:rPr lang="en-IN" sz="2000" i="1">
                            <a:latin typeface="Cambria Math" panose="02040503050406030204" pitchFamily="18" charset="0"/>
                          </a:rPr>
                          <m:t>,</m:t>
                        </m:r>
                        <m:r>
                          <a:rPr lang="en-IN" sz="2000" i="1">
                            <a:latin typeface="Cambria Math" panose="02040503050406030204" pitchFamily="18" charset="0"/>
                          </a:rPr>
                          <m:t>𝑝</m:t>
                        </m:r>
                      </m:sub>
                      <m:sup>
                        <m:r>
                          <a:rPr lang="en-IN" sz="2000" i="1">
                            <a:latin typeface="Cambria Math" panose="02040503050406030204" pitchFamily="18" charset="0"/>
                          </a:rPr>
                          <m:t>𝑎</m:t>
                        </m:r>
                      </m:sup>
                    </m:sSubSup>
                    <m:r>
                      <a:rPr lang="en-IN" sz="2000">
                        <a:latin typeface="Cambria Math" panose="02040503050406030204" pitchFamily="18" charset="0"/>
                      </a:rPr>
                      <m:t>/( </m:t>
                    </m:r>
                    <m:r>
                      <m:rPr>
                        <m:sty m:val="p"/>
                      </m:rPr>
                      <a:rPr lang="en-IN" sz="2000">
                        <a:latin typeface="Cambria Math" panose="02040503050406030204" pitchFamily="18" charset="0"/>
                      </a:rPr>
                      <m:t>α</m:t>
                    </m:r>
                    <m:r>
                      <a:rPr lang="en-IN" sz="2000">
                        <a:latin typeface="Cambria Math" panose="02040503050406030204" pitchFamily="18" charset="0"/>
                      </a:rPr>
                      <m:t>)</m:t>
                    </m:r>
                  </m:oMath>
                </a14:m>
                <a:r>
                  <a:rPr lang="en-IN" sz="2000" dirty="0"/>
                  <a:t> = Per bit Energy to noise density </a:t>
                </a:r>
              </a:p>
              <a:p>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𝑟</m:t>
                        </m:r>
                      </m:sub>
                    </m:sSub>
                  </m:oMath>
                </a14:m>
                <a:r>
                  <a:rPr lang="en-IN" sz="2000" dirty="0"/>
                  <a:t> = Threshold for modulation </a:t>
                </a:r>
              </a:p>
              <a:p>
                <a:endParaRPr lang="en-IN" dirty="0"/>
              </a:p>
            </p:txBody>
          </p:sp>
        </mc:Choice>
        <mc:Fallback xmlns="">
          <p:sp>
            <p:nvSpPr>
              <p:cNvPr id="3" name="Content Placeholder 2">
                <a:extLst>
                  <a:ext uri="{FF2B5EF4-FFF2-40B4-BE49-F238E27FC236}">
                    <a16:creationId xmlns:a16="http://schemas.microsoft.com/office/drawing/2014/main" id="{D6EECDEE-FC5D-4DCA-A3A2-07D5358CD582}"/>
                  </a:ext>
                </a:extLst>
              </p:cNvPr>
              <p:cNvSpPr>
                <a:spLocks noGrp="1" noRot="1" noChangeAspect="1" noMove="1" noResize="1" noEditPoints="1" noAdjustHandles="1" noChangeArrowheads="1" noChangeShapeType="1" noTextEdit="1"/>
              </p:cNvSpPr>
              <p:nvPr>
                <p:ph idx="1"/>
              </p:nvPr>
            </p:nvSpPr>
            <p:spPr>
              <a:xfrm>
                <a:off x="677334" y="1238861"/>
                <a:ext cx="8596668" cy="5761546"/>
              </a:xfrm>
              <a:blipFill>
                <a:blip r:embed="rId2"/>
                <a:stretch>
                  <a:fillRect l="-284" t="-635"/>
                </a:stretch>
              </a:blipFill>
            </p:spPr>
            <p:txBody>
              <a:bodyPr/>
              <a:lstStyle/>
              <a:p>
                <a:r>
                  <a:rPr lang="en-IN">
                    <a:noFill/>
                  </a:rPr>
                  <a:t> </a:t>
                </a:r>
              </a:p>
            </p:txBody>
          </p:sp>
        </mc:Fallback>
      </mc:AlternateContent>
    </p:spTree>
    <p:extLst>
      <p:ext uri="{BB962C8B-B14F-4D97-AF65-F5344CB8AC3E}">
        <p14:creationId xmlns:p14="http://schemas.microsoft.com/office/powerpoint/2010/main" val="165556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115A-6EB4-40FB-AD5C-1C35D0AD5A95}"/>
              </a:ext>
            </a:extLst>
          </p:cNvPr>
          <p:cNvSpPr>
            <a:spLocks noGrp="1"/>
          </p:cNvSpPr>
          <p:nvPr>
            <p:ph type="title"/>
          </p:nvPr>
        </p:nvSpPr>
        <p:spPr/>
        <p:txBody>
          <a:bodyPr>
            <a:normAutofit/>
          </a:bodyPr>
          <a:lstStyle/>
          <a:p>
            <a:pPr algn="ctr"/>
            <a:r>
              <a:rPr lang="en-IN" sz="4000" dirty="0" err="1"/>
              <a:t>Qos</a:t>
            </a:r>
            <a:r>
              <a:rPr lang="en-IN" sz="4000" dirty="0"/>
              <a:t> Benefit Parameter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1D71C3-0718-4569-A2BC-F55FA817A21B}"/>
                  </a:ext>
                </a:extLst>
              </p:cNvPr>
              <p:cNvSpPr>
                <a:spLocks noGrp="1"/>
              </p:cNvSpPr>
              <p:nvPr>
                <p:ph idx="1"/>
              </p:nvPr>
            </p:nvSpPr>
            <p:spPr/>
            <p:txBody>
              <a:bodyPr/>
              <a:lstStyle/>
              <a:p>
                <a14:m>
                  <m:oMath xmlns:m="http://schemas.openxmlformats.org/officeDocument/2006/math">
                    <m:sSubSup>
                      <m:sSubSupPr>
                        <m:ctrlPr>
                          <a:rPr lang="en-IN" sz="3200" b="1" i="1">
                            <a:latin typeface="Cambria Math" panose="02040503050406030204" pitchFamily="18" charset="0"/>
                          </a:rPr>
                        </m:ctrlPr>
                      </m:sSubSupPr>
                      <m:e>
                        <m:r>
                          <a:rPr lang="en-IN" sz="3200" b="1" i="1">
                            <a:latin typeface="Cambria Math" panose="02040503050406030204" pitchFamily="18" charset="0"/>
                          </a:rPr>
                          <m:t>𝑺</m:t>
                        </m:r>
                      </m:e>
                      <m:sub>
                        <m:r>
                          <a:rPr lang="en-IN" sz="3200" b="1" i="1">
                            <a:latin typeface="Cambria Math" panose="02040503050406030204" pitchFamily="18" charset="0"/>
                          </a:rPr>
                          <m:t>𝒄</m:t>
                        </m:r>
                        <m:r>
                          <a:rPr lang="en-IN" sz="3200" b="1" i="1">
                            <a:latin typeface="Cambria Math" panose="02040503050406030204" pitchFamily="18" charset="0"/>
                          </a:rPr>
                          <m:t>,</m:t>
                        </m:r>
                        <m:r>
                          <a:rPr lang="en-IN" sz="3200" b="1" i="1">
                            <a:latin typeface="Cambria Math" panose="02040503050406030204" pitchFamily="18" charset="0"/>
                          </a:rPr>
                          <m:t>𝒑</m:t>
                        </m:r>
                        <m:r>
                          <a:rPr lang="en-IN" sz="3200" b="1" i="1">
                            <a:latin typeface="Cambria Math" panose="02040503050406030204" pitchFamily="18" charset="0"/>
                          </a:rPr>
                          <m:t> </m:t>
                        </m:r>
                      </m:sub>
                      <m:sup>
                        <m:r>
                          <a:rPr lang="en-IN" sz="3200" b="1" i="1">
                            <a:latin typeface="Cambria Math" panose="02040503050406030204" pitchFamily="18" charset="0"/>
                          </a:rPr>
                          <m:t>𝒂</m:t>
                        </m:r>
                      </m:sup>
                    </m:sSubSup>
                  </m:oMath>
                </a14:m>
                <a:r>
                  <a:rPr lang="en-IN" sz="3200" b="1" dirty="0"/>
                  <a:t>(</a:t>
                </a:r>
                <a14:m>
                  <m:oMath xmlns:m="http://schemas.openxmlformats.org/officeDocument/2006/math">
                    <m:sSubSup>
                      <m:sSubSupPr>
                        <m:ctrlPr>
                          <a:rPr lang="en-IN" sz="3200" b="1" i="1">
                            <a:latin typeface="Cambria Math" panose="02040503050406030204" pitchFamily="18" charset="0"/>
                          </a:rPr>
                        </m:ctrlPr>
                      </m:sSubSupPr>
                      <m:e>
                        <m:r>
                          <a:rPr lang="en-IN" sz="3200" b="1" i="1">
                            <a:latin typeface="Cambria Math" panose="02040503050406030204" pitchFamily="18" charset="0"/>
                          </a:rPr>
                          <m:t>𝒙</m:t>
                        </m:r>
                      </m:e>
                      <m:sub>
                        <m:r>
                          <a:rPr lang="en-IN" sz="3200" b="1" i="1">
                            <a:latin typeface="Cambria Math" panose="02040503050406030204" pitchFamily="18" charset="0"/>
                          </a:rPr>
                          <m:t>𝒄</m:t>
                        </m:r>
                        <m:r>
                          <a:rPr lang="en-IN" sz="3200" b="1" i="1">
                            <a:latin typeface="Cambria Math" panose="02040503050406030204" pitchFamily="18" charset="0"/>
                          </a:rPr>
                          <m:t>,</m:t>
                        </m:r>
                        <m:r>
                          <a:rPr lang="en-IN" sz="3200" b="1" i="1">
                            <a:latin typeface="Cambria Math" panose="02040503050406030204" pitchFamily="18" charset="0"/>
                          </a:rPr>
                          <m:t>𝒑</m:t>
                        </m:r>
                      </m:sub>
                      <m:sup>
                        <m:r>
                          <a:rPr lang="en-IN" sz="3200" b="1" i="1">
                            <a:latin typeface="Cambria Math" panose="02040503050406030204" pitchFamily="18" charset="0"/>
                          </a:rPr>
                          <m:t>𝒂</m:t>
                        </m:r>
                      </m:sup>
                    </m:sSubSup>
                  </m:oMath>
                </a14:m>
                <a:r>
                  <a:rPr lang="en-IN" sz="3200" b="1" dirty="0"/>
                  <a:t>,</a:t>
                </a:r>
                <a14:m>
                  <m:oMath xmlns:m="http://schemas.openxmlformats.org/officeDocument/2006/math">
                    <m:r>
                      <a:rPr lang="en-IN" sz="3200" b="1" i="1">
                        <a:latin typeface="Cambria Math" panose="02040503050406030204" pitchFamily="18" charset="0"/>
                      </a:rPr>
                      <m:t> </m:t>
                    </m:r>
                    <m:sSubSup>
                      <m:sSubSupPr>
                        <m:ctrlPr>
                          <a:rPr lang="en-IN" sz="3200" b="1" i="1">
                            <a:latin typeface="Cambria Math" panose="02040503050406030204" pitchFamily="18" charset="0"/>
                          </a:rPr>
                        </m:ctrlPr>
                      </m:sSubSupPr>
                      <m:e>
                        <m:r>
                          <a:rPr lang="en-IN" sz="3200" b="1" i="1">
                            <a:latin typeface="Cambria Math" panose="02040503050406030204" pitchFamily="18" charset="0"/>
                          </a:rPr>
                          <m:t>𝒚</m:t>
                        </m:r>
                      </m:e>
                      <m:sub>
                        <m:r>
                          <a:rPr lang="en-IN" sz="3200" b="1" i="1">
                            <a:latin typeface="Cambria Math" panose="02040503050406030204" pitchFamily="18" charset="0"/>
                          </a:rPr>
                          <m:t>𝒇</m:t>
                        </m:r>
                        <m:r>
                          <a:rPr lang="en-IN" sz="3200" b="1" i="1">
                            <a:latin typeface="Cambria Math" panose="02040503050406030204" pitchFamily="18" charset="0"/>
                          </a:rPr>
                          <m:t>,</m:t>
                        </m:r>
                        <m:r>
                          <a:rPr lang="en-IN" sz="3200" b="1" i="1">
                            <a:latin typeface="Cambria Math" panose="02040503050406030204" pitchFamily="18" charset="0"/>
                          </a:rPr>
                          <m:t>𝒏</m:t>
                        </m:r>
                      </m:sub>
                      <m:sup>
                        <m:r>
                          <a:rPr lang="en-IN" sz="3200" b="1" i="1">
                            <a:latin typeface="Cambria Math" panose="02040503050406030204" pitchFamily="18" charset="0"/>
                          </a:rPr>
                          <m:t>→</m:t>
                        </m:r>
                        <m:r>
                          <a:rPr lang="en-IN" sz="3200" b="1" i="1">
                            <a:latin typeface="Cambria Math" panose="02040503050406030204" pitchFamily="18" charset="0"/>
                          </a:rPr>
                          <m:t>𝒄</m:t>
                        </m:r>
                      </m:sup>
                    </m:sSubSup>
                    <m:r>
                      <a:rPr lang="en-IN" sz="3200" b="1" i="1">
                        <a:latin typeface="Cambria Math" panose="02040503050406030204" pitchFamily="18" charset="0"/>
                      </a:rPr>
                      <m:t>)</m:t>
                    </m:r>
                  </m:oMath>
                </a14:m>
                <a:r>
                  <a:rPr lang="en-IN" sz="3200" b="1" dirty="0"/>
                  <a:t> = </a:t>
                </a:r>
                <a14:m>
                  <m:oMath xmlns:m="http://schemas.openxmlformats.org/officeDocument/2006/math">
                    <m:f>
                      <m:fPr>
                        <m:ctrlPr>
                          <a:rPr lang="en-IN" sz="3200" b="1" i="1">
                            <a:latin typeface="Cambria Math" panose="02040503050406030204" pitchFamily="18" charset="0"/>
                          </a:rPr>
                        </m:ctrlPr>
                      </m:fPr>
                      <m:num>
                        <m:sSubSup>
                          <m:sSubSupPr>
                            <m:ctrlPr>
                              <a:rPr lang="en-IN" sz="3200" b="1" i="1">
                                <a:latin typeface="Cambria Math" panose="02040503050406030204" pitchFamily="18" charset="0"/>
                              </a:rPr>
                            </m:ctrlPr>
                          </m:sSubSupPr>
                          <m:e>
                            <m:r>
                              <a:rPr lang="en-IN" sz="3200" b="1" i="1">
                                <a:latin typeface="Cambria Math" panose="02040503050406030204" pitchFamily="18" charset="0"/>
                              </a:rPr>
                              <m:t>𝒚</m:t>
                            </m:r>
                          </m:e>
                          <m:sub>
                            <m:r>
                              <a:rPr lang="en-IN" sz="3200" b="1" i="1">
                                <a:latin typeface="Cambria Math" panose="02040503050406030204" pitchFamily="18" charset="0"/>
                              </a:rPr>
                              <m:t>𝒇</m:t>
                            </m:r>
                            <m:r>
                              <a:rPr lang="en-IN" sz="3200" b="1" i="1">
                                <a:latin typeface="Cambria Math" panose="02040503050406030204" pitchFamily="18" charset="0"/>
                              </a:rPr>
                              <m:t>,</m:t>
                            </m:r>
                            <m:r>
                              <a:rPr lang="en-IN" sz="3200" b="1" i="1">
                                <a:latin typeface="Cambria Math" panose="02040503050406030204" pitchFamily="18" charset="0"/>
                              </a:rPr>
                              <m:t>𝒎</m:t>
                            </m:r>
                            <m:r>
                              <a:rPr lang="en-IN" sz="3200" b="1" i="1">
                                <a:latin typeface="Cambria Math" panose="02040503050406030204" pitchFamily="18" charset="0"/>
                              </a:rPr>
                              <m:t>𝟏</m:t>
                            </m:r>
                          </m:sub>
                          <m:sup>
                            <m:r>
                              <a:rPr lang="en-IN" sz="3200" b="1" i="1">
                                <a:latin typeface="Cambria Math" panose="02040503050406030204" pitchFamily="18" charset="0"/>
                              </a:rPr>
                              <m:t>𝒄</m:t>
                            </m:r>
                          </m:sup>
                        </m:sSubSup>
                        <m:r>
                          <a:rPr lang="en-IN" sz="3200" b="1" i="1">
                            <a:latin typeface="Cambria Math" panose="02040503050406030204" pitchFamily="18" charset="0"/>
                          </a:rPr>
                          <m:t>∗</m:t>
                        </m:r>
                        <m:sSubSup>
                          <m:sSubSupPr>
                            <m:ctrlPr>
                              <a:rPr lang="en-IN" sz="3200" b="1" i="1">
                                <a:latin typeface="Cambria Math" panose="02040503050406030204" pitchFamily="18" charset="0"/>
                              </a:rPr>
                            </m:ctrlPr>
                          </m:sSubSupPr>
                          <m:e>
                            <m:r>
                              <a:rPr lang="en-IN" sz="3200" b="1" i="1">
                                <a:latin typeface="Cambria Math" panose="02040503050406030204" pitchFamily="18" charset="0"/>
                              </a:rPr>
                              <m:t>𝑿</m:t>
                            </m:r>
                          </m:e>
                          <m:sub>
                            <m:r>
                              <a:rPr lang="en-IN" sz="3200" b="1" i="1">
                                <a:latin typeface="Cambria Math" panose="02040503050406030204" pitchFamily="18" charset="0"/>
                              </a:rPr>
                              <m:t>𝒄</m:t>
                            </m:r>
                            <m:r>
                              <a:rPr lang="en-IN" sz="3200" b="1" i="1">
                                <a:latin typeface="Cambria Math" panose="02040503050406030204" pitchFamily="18" charset="0"/>
                              </a:rPr>
                              <m:t>,</m:t>
                            </m:r>
                            <m:r>
                              <a:rPr lang="en-IN" sz="3200" b="1" i="1">
                                <a:latin typeface="Cambria Math" panose="02040503050406030204" pitchFamily="18" charset="0"/>
                              </a:rPr>
                              <m:t>𝒑</m:t>
                            </m:r>
                          </m:sub>
                          <m:sup>
                            <m:r>
                              <a:rPr lang="en-IN" sz="3200" b="1" i="1">
                                <a:latin typeface="Cambria Math" panose="02040503050406030204" pitchFamily="18" charset="0"/>
                              </a:rPr>
                              <m:t>𝒂</m:t>
                            </m:r>
                          </m:sup>
                        </m:sSubSup>
                        <m:d>
                          <m:dPr>
                            <m:ctrlPr>
                              <a:rPr lang="en-IN" sz="3200" b="1" i="1">
                                <a:latin typeface="Cambria Math" panose="02040503050406030204" pitchFamily="18" charset="0"/>
                              </a:rPr>
                            </m:ctrlPr>
                          </m:dPr>
                          <m:e>
                            <m:sSubSup>
                              <m:sSubSupPr>
                                <m:ctrlPr>
                                  <a:rPr lang="en-IN" sz="3200" b="1" i="1">
                                    <a:latin typeface="Cambria Math" panose="02040503050406030204" pitchFamily="18" charset="0"/>
                                  </a:rPr>
                                </m:ctrlPr>
                              </m:sSubSupPr>
                              <m:e>
                                <m:r>
                                  <a:rPr lang="en-IN" sz="3200" b="1" i="1">
                                    <a:latin typeface="Cambria Math" panose="02040503050406030204" pitchFamily="18" charset="0"/>
                                  </a:rPr>
                                  <m:t>𝒙</m:t>
                                </m:r>
                              </m:e>
                              <m:sub>
                                <m:r>
                                  <a:rPr lang="en-IN" sz="3200" b="1" i="1">
                                    <a:latin typeface="Cambria Math" panose="02040503050406030204" pitchFamily="18" charset="0"/>
                                  </a:rPr>
                                  <m:t>𝒄</m:t>
                                </m:r>
                                <m:r>
                                  <a:rPr lang="en-IN" sz="3200" b="1" i="1">
                                    <a:latin typeface="Cambria Math" panose="02040503050406030204" pitchFamily="18" charset="0"/>
                                  </a:rPr>
                                  <m:t>,</m:t>
                                </m:r>
                                <m:r>
                                  <a:rPr lang="en-IN" sz="3200" b="1" i="1">
                                    <a:latin typeface="Cambria Math" panose="02040503050406030204" pitchFamily="18" charset="0"/>
                                  </a:rPr>
                                  <m:t>𝒑</m:t>
                                </m:r>
                              </m:sub>
                              <m:sup>
                                <m:r>
                                  <a:rPr lang="en-IN" sz="3200" b="1" i="1">
                                    <a:latin typeface="Cambria Math" panose="02040503050406030204" pitchFamily="18" charset="0"/>
                                  </a:rPr>
                                  <m:t>𝒂</m:t>
                                </m:r>
                              </m:sup>
                            </m:sSubSup>
                          </m:e>
                        </m:d>
                        <m:r>
                          <a:rPr lang="en-IN" sz="3200" b="1" i="1">
                            <a:latin typeface="Cambria Math" panose="02040503050406030204" pitchFamily="18" charset="0"/>
                          </a:rPr>
                          <m:t>∗</m:t>
                        </m:r>
                        <m:sSubSup>
                          <m:sSubSupPr>
                            <m:ctrlPr>
                              <a:rPr lang="en-IN" sz="3200" b="1" i="1">
                                <a:latin typeface="Cambria Math" panose="02040503050406030204" pitchFamily="18" charset="0"/>
                              </a:rPr>
                            </m:ctrlPr>
                          </m:sSubSupPr>
                          <m:e>
                            <m:r>
                              <a:rPr lang="en-IN" sz="3200" b="1" i="1">
                                <a:latin typeface="Cambria Math" panose="02040503050406030204" pitchFamily="18" charset="0"/>
                              </a:rPr>
                              <m:t>𝒚</m:t>
                            </m:r>
                          </m:e>
                          <m:sub>
                            <m:r>
                              <a:rPr lang="en-IN" sz="3200" b="1" i="1">
                                <a:latin typeface="Cambria Math" panose="02040503050406030204" pitchFamily="18" charset="0"/>
                              </a:rPr>
                              <m:t>𝒇</m:t>
                            </m:r>
                            <m:r>
                              <a:rPr lang="en-IN" sz="3200" b="1" i="1">
                                <a:latin typeface="Cambria Math" panose="02040503050406030204" pitchFamily="18" charset="0"/>
                              </a:rPr>
                              <m:t>,</m:t>
                            </m:r>
                            <m:r>
                              <a:rPr lang="en-IN" sz="3200" b="1" i="1">
                                <a:latin typeface="Cambria Math" panose="02040503050406030204" pitchFamily="18" charset="0"/>
                              </a:rPr>
                              <m:t>𝒎</m:t>
                            </m:r>
                            <m:r>
                              <a:rPr lang="en-IN" sz="3200" b="1" i="1">
                                <a:latin typeface="Cambria Math" panose="02040503050406030204" pitchFamily="18" charset="0"/>
                              </a:rPr>
                              <m:t>𝟐</m:t>
                            </m:r>
                          </m:sub>
                          <m:sup>
                            <m:r>
                              <a:rPr lang="en-IN" sz="3200" b="1" i="1">
                                <a:latin typeface="Cambria Math" panose="02040503050406030204" pitchFamily="18" charset="0"/>
                              </a:rPr>
                              <m:t>𝒄</m:t>
                            </m:r>
                          </m:sup>
                        </m:sSubSup>
                        <m:r>
                          <a:rPr lang="en-IN" sz="3200" b="1" i="1">
                            <a:latin typeface="Cambria Math" panose="02040503050406030204" pitchFamily="18" charset="0"/>
                          </a:rPr>
                          <m:t>.(</m:t>
                        </m:r>
                        <m:r>
                          <a:rPr lang="en-IN" sz="3200" b="1" i="1">
                            <a:latin typeface="Cambria Math" panose="02040503050406030204" pitchFamily="18" charset="0"/>
                          </a:rPr>
                          <m:t>𝟏</m:t>
                        </m:r>
                        <m:r>
                          <a:rPr lang="en-IN" sz="3200" b="1" i="1">
                            <a:latin typeface="Cambria Math" panose="02040503050406030204" pitchFamily="18" charset="0"/>
                          </a:rPr>
                          <m:t>−</m:t>
                        </m:r>
                        <m:sSub>
                          <m:sSubPr>
                            <m:ctrlPr>
                              <a:rPr lang="en-IN" sz="3200" b="1" i="1">
                                <a:latin typeface="Cambria Math" panose="02040503050406030204" pitchFamily="18" charset="0"/>
                              </a:rPr>
                            </m:ctrlPr>
                          </m:sSubPr>
                          <m:e>
                            <m:sSubSup>
                              <m:sSubSupPr>
                                <m:ctrlPr>
                                  <a:rPr lang="en-IN" sz="3200" b="1" i="1">
                                    <a:latin typeface="Cambria Math" panose="02040503050406030204" pitchFamily="18" charset="0"/>
                                  </a:rPr>
                                </m:ctrlPr>
                              </m:sSubSupPr>
                              <m:e>
                                <m:r>
                                  <a:rPr lang="en-IN" sz="3200" b="1" i="1">
                                    <a:latin typeface="Cambria Math" panose="02040503050406030204" pitchFamily="18" charset="0"/>
                                  </a:rPr>
                                  <m:t>𝒛</m:t>
                                </m:r>
                              </m:e>
                              <m:sub>
                                <m:r>
                                  <a:rPr lang="en-IN" sz="3200" b="1" i="1">
                                    <a:latin typeface="Cambria Math" panose="02040503050406030204" pitchFamily="18" charset="0"/>
                                  </a:rPr>
                                  <m:t>𝒄</m:t>
                                </m:r>
                                <m:r>
                                  <a:rPr lang="en-IN" sz="3200" b="1" i="1">
                                    <a:latin typeface="Cambria Math" panose="02040503050406030204" pitchFamily="18" charset="0"/>
                                  </a:rPr>
                                  <m:t>,</m:t>
                                </m:r>
                                <m:r>
                                  <a:rPr lang="en-IN" sz="3200" b="1" i="1">
                                    <a:latin typeface="Cambria Math" panose="02040503050406030204" pitchFamily="18" charset="0"/>
                                  </a:rPr>
                                  <m:t>𝒑</m:t>
                                </m:r>
                              </m:sub>
                              <m:sup>
                                <m:r>
                                  <a:rPr lang="en-IN" sz="3200" b="1" i="1">
                                    <a:latin typeface="Cambria Math" panose="02040503050406030204" pitchFamily="18" charset="0"/>
                                  </a:rPr>
                                  <m:t> </m:t>
                                </m:r>
                              </m:sup>
                            </m:sSubSup>
                          </m:e>
                          <m:sub>
                            <m:r>
                              <a:rPr lang="en-IN" sz="3200" b="1" i="1">
                                <a:latin typeface="Cambria Math" panose="02040503050406030204" pitchFamily="18" charset="0"/>
                              </a:rPr>
                              <m:t> </m:t>
                            </m:r>
                          </m:sub>
                        </m:sSub>
                        <m:r>
                          <a:rPr lang="en-IN" sz="3200" b="1" i="1">
                            <a:latin typeface="Cambria Math" panose="02040503050406030204" pitchFamily="18" charset="0"/>
                          </a:rPr>
                          <m:t>)</m:t>
                        </m:r>
                      </m:num>
                      <m:den>
                        <m:sSubSup>
                          <m:sSubSupPr>
                            <m:ctrlPr>
                              <a:rPr lang="en-IN" sz="3200" b="1" i="1">
                                <a:latin typeface="Cambria Math" panose="02040503050406030204" pitchFamily="18" charset="0"/>
                              </a:rPr>
                            </m:ctrlPr>
                          </m:sSubSupPr>
                          <m:e>
                            <m:r>
                              <a:rPr lang="en-IN" sz="3200" b="1" i="1">
                                <a:latin typeface="Cambria Math" panose="02040503050406030204" pitchFamily="18" charset="0"/>
                              </a:rPr>
                              <m:t>𝒚</m:t>
                            </m:r>
                          </m:e>
                          <m:sub>
                            <m:r>
                              <a:rPr lang="en-IN" sz="3200" b="1" i="1">
                                <a:latin typeface="Cambria Math" panose="02040503050406030204" pitchFamily="18" charset="0"/>
                              </a:rPr>
                              <m:t>𝒇</m:t>
                            </m:r>
                            <m:r>
                              <a:rPr lang="en-IN" sz="3200" b="1" i="1">
                                <a:latin typeface="Cambria Math" panose="02040503050406030204" pitchFamily="18" charset="0"/>
                              </a:rPr>
                              <m:t>,</m:t>
                            </m:r>
                            <m:r>
                              <a:rPr lang="en-IN" sz="3200" b="1" i="1">
                                <a:latin typeface="Cambria Math" panose="02040503050406030204" pitchFamily="18" charset="0"/>
                              </a:rPr>
                              <m:t>𝒎</m:t>
                            </m:r>
                            <m:r>
                              <a:rPr lang="en-IN" sz="3200" b="1" i="1">
                                <a:latin typeface="Cambria Math" panose="02040503050406030204" pitchFamily="18" charset="0"/>
                              </a:rPr>
                              <m:t>𝟑</m:t>
                            </m:r>
                          </m:sub>
                          <m:sup>
                            <m:r>
                              <a:rPr lang="en-IN" sz="3200" b="1" i="1">
                                <a:latin typeface="Cambria Math" panose="02040503050406030204" pitchFamily="18" charset="0"/>
                              </a:rPr>
                              <m:t>𝒄</m:t>
                            </m:r>
                          </m:sup>
                        </m:sSubSup>
                        <m:r>
                          <a:rPr lang="en-IN" sz="3200" b="1" i="1">
                            <a:latin typeface="Cambria Math" panose="02040503050406030204" pitchFamily="18" charset="0"/>
                          </a:rPr>
                          <m:t>∗</m:t>
                        </m:r>
                        <m:sSubSup>
                          <m:sSubSupPr>
                            <m:ctrlPr>
                              <a:rPr lang="en-IN" sz="3200" b="1" i="1">
                                <a:latin typeface="Cambria Math" panose="02040503050406030204" pitchFamily="18" charset="0"/>
                              </a:rPr>
                            </m:ctrlPr>
                          </m:sSubSupPr>
                          <m:e>
                            <m:r>
                              <a:rPr lang="en-IN" sz="3200" b="1" i="1">
                                <a:latin typeface="Cambria Math" panose="02040503050406030204" pitchFamily="18" charset="0"/>
                              </a:rPr>
                              <m:t>𝜽</m:t>
                            </m:r>
                          </m:e>
                          <m:sub>
                            <m:r>
                              <a:rPr lang="en-IN" sz="3200" b="1" i="1">
                                <a:latin typeface="Cambria Math" panose="02040503050406030204" pitchFamily="18" charset="0"/>
                              </a:rPr>
                              <m:t>𝒄</m:t>
                            </m:r>
                            <m:r>
                              <a:rPr lang="en-IN" sz="3200" b="1" i="1">
                                <a:latin typeface="Cambria Math" panose="02040503050406030204" pitchFamily="18" charset="0"/>
                              </a:rPr>
                              <m:t>,</m:t>
                            </m:r>
                            <m:r>
                              <a:rPr lang="en-IN" sz="3200" b="1" i="1">
                                <a:latin typeface="Cambria Math" panose="02040503050406030204" pitchFamily="18" charset="0"/>
                              </a:rPr>
                              <m:t>𝒑</m:t>
                            </m:r>
                          </m:sub>
                          <m:sup>
                            <m:r>
                              <a:rPr lang="en-IN" sz="3200" b="1" i="1">
                                <a:latin typeface="Cambria Math" panose="02040503050406030204" pitchFamily="18" charset="0"/>
                              </a:rPr>
                              <m:t>𝒂</m:t>
                            </m:r>
                          </m:sup>
                        </m:sSubSup>
                      </m:den>
                    </m:f>
                  </m:oMath>
                </a14:m>
                <a:r>
                  <a:rPr lang="en-IN" sz="3200" b="1" dirty="0"/>
                  <a:t>						(6)</a:t>
                </a:r>
              </a:p>
              <a:p>
                <a:r>
                  <a:rPr lang="en-IN" sz="3200" b="1" dirty="0"/>
                  <a:t>Where  </a:t>
                </a:r>
                <a14:m>
                  <m:oMath xmlns:m="http://schemas.openxmlformats.org/officeDocument/2006/math">
                    <m:sSubSup>
                      <m:sSubSupPr>
                        <m:ctrlPr>
                          <a:rPr lang="en-IN" sz="3200" b="1" i="1">
                            <a:latin typeface="Cambria Math" panose="02040503050406030204" pitchFamily="18" charset="0"/>
                          </a:rPr>
                        </m:ctrlPr>
                      </m:sSubSupPr>
                      <m:e>
                        <m:r>
                          <a:rPr lang="en-IN" sz="3200" b="1" i="1">
                            <a:latin typeface="Cambria Math" panose="02040503050406030204" pitchFamily="18" charset="0"/>
                          </a:rPr>
                          <m:t>𝒚</m:t>
                        </m:r>
                      </m:e>
                      <m:sub>
                        <m:r>
                          <a:rPr lang="en-IN" sz="3200" b="1" i="1">
                            <a:latin typeface="Cambria Math" panose="02040503050406030204" pitchFamily="18" charset="0"/>
                          </a:rPr>
                          <m:t>𝒇</m:t>
                        </m:r>
                        <m:r>
                          <a:rPr lang="en-IN" sz="3200" b="1" i="1">
                            <a:latin typeface="Cambria Math" panose="02040503050406030204" pitchFamily="18" charset="0"/>
                          </a:rPr>
                          <m:t>,</m:t>
                        </m:r>
                        <m:r>
                          <a:rPr lang="en-IN" sz="3200" b="1" i="1">
                            <a:latin typeface="Cambria Math" panose="02040503050406030204" pitchFamily="18" charset="0"/>
                          </a:rPr>
                          <m:t>𝒎</m:t>
                        </m:r>
                        <m:r>
                          <a:rPr lang="en-IN" sz="3200" b="1" i="1">
                            <a:latin typeface="Cambria Math" panose="02040503050406030204" pitchFamily="18" charset="0"/>
                          </a:rPr>
                          <m:t>𝟏</m:t>
                        </m:r>
                      </m:sub>
                      <m:sup>
                        <m:r>
                          <a:rPr lang="en-IN" sz="3200" b="1" i="1">
                            <a:latin typeface="Cambria Math" panose="02040503050406030204" pitchFamily="18" charset="0"/>
                          </a:rPr>
                          <m:t>𝒄</m:t>
                        </m:r>
                      </m:sup>
                    </m:sSubSup>
                    <m:sSubSup>
                      <m:sSubSupPr>
                        <m:ctrlPr>
                          <a:rPr lang="en-IN" sz="3200" b="1" i="1">
                            <a:latin typeface="Cambria Math" panose="02040503050406030204" pitchFamily="18" charset="0"/>
                          </a:rPr>
                        </m:ctrlPr>
                      </m:sSubSupPr>
                      <m:e>
                        <m:r>
                          <a:rPr lang="en-IN" sz="3200" b="1" i="1">
                            <a:latin typeface="Cambria Math" panose="02040503050406030204" pitchFamily="18" charset="0"/>
                          </a:rPr>
                          <m:t>, </m:t>
                        </m:r>
                        <m:r>
                          <a:rPr lang="en-IN" sz="3200" b="1" i="1">
                            <a:latin typeface="Cambria Math" panose="02040503050406030204" pitchFamily="18" charset="0"/>
                          </a:rPr>
                          <m:t>𝒚</m:t>
                        </m:r>
                      </m:e>
                      <m:sub>
                        <m:r>
                          <a:rPr lang="en-IN" sz="3200" b="1" i="1">
                            <a:latin typeface="Cambria Math" panose="02040503050406030204" pitchFamily="18" charset="0"/>
                          </a:rPr>
                          <m:t>𝒇</m:t>
                        </m:r>
                        <m:r>
                          <a:rPr lang="en-IN" sz="3200" b="1" i="1">
                            <a:latin typeface="Cambria Math" panose="02040503050406030204" pitchFamily="18" charset="0"/>
                          </a:rPr>
                          <m:t>,</m:t>
                        </m:r>
                        <m:r>
                          <a:rPr lang="en-IN" sz="3200" b="1" i="1">
                            <a:latin typeface="Cambria Math" panose="02040503050406030204" pitchFamily="18" charset="0"/>
                          </a:rPr>
                          <m:t>𝒎</m:t>
                        </m:r>
                        <m:r>
                          <a:rPr lang="en-IN" sz="3200" b="1" i="1">
                            <a:latin typeface="Cambria Math" panose="02040503050406030204" pitchFamily="18" charset="0"/>
                          </a:rPr>
                          <m:t>𝟐</m:t>
                        </m:r>
                      </m:sub>
                      <m:sup>
                        <m:r>
                          <a:rPr lang="en-IN" sz="3200" b="1" i="1">
                            <a:latin typeface="Cambria Math" panose="02040503050406030204" pitchFamily="18" charset="0"/>
                          </a:rPr>
                          <m:t>𝒄</m:t>
                        </m:r>
                      </m:sup>
                    </m:sSubSup>
                    <m:sSubSup>
                      <m:sSubSupPr>
                        <m:ctrlPr>
                          <a:rPr lang="en-IN" sz="3200" b="1" i="1">
                            <a:latin typeface="Cambria Math" panose="02040503050406030204" pitchFamily="18" charset="0"/>
                          </a:rPr>
                        </m:ctrlPr>
                      </m:sSubSupPr>
                      <m:e>
                        <m:r>
                          <a:rPr lang="en-IN" sz="3200" b="1" i="1">
                            <a:latin typeface="Cambria Math" panose="02040503050406030204" pitchFamily="18" charset="0"/>
                          </a:rPr>
                          <m:t>,</m:t>
                        </m:r>
                        <m:r>
                          <a:rPr lang="en-IN" sz="3200" b="1" i="1">
                            <a:latin typeface="Cambria Math" panose="02040503050406030204" pitchFamily="18" charset="0"/>
                          </a:rPr>
                          <m:t>𝒚</m:t>
                        </m:r>
                      </m:e>
                      <m:sub>
                        <m:r>
                          <a:rPr lang="en-IN" sz="3200" b="1" i="1">
                            <a:latin typeface="Cambria Math" panose="02040503050406030204" pitchFamily="18" charset="0"/>
                          </a:rPr>
                          <m:t>𝒇</m:t>
                        </m:r>
                        <m:r>
                          <a:rPr lang="en-IN" sz="3200" b="1" i="1">
                            <a:latin typeface="Cambria Math" panose="02040503050406030204" pitchFamily="18" charset="0"/>
                          </a:rPr>
                          <m:t>,</m:t>
                        </m:r>
                        <m:r>
                          <a:rPr lang="en-IN" sz="3200" b="1" i="1">
                            <a:latin typeface="Cambria Math" panose="02040503050406030204" pitchFamily="18" charset="0"/>
                          </a:rPr>
                          <m:t>𝒎</m:t>
                        </m:r>
                        <m:r>
                          <a:rPr lang="en-IN" sz="3200" b="1" i="1">
                            <a:latin typeface="Cambria Math" panose="02040503050406030204" pitchFamily="18" charset="0"/>
                          </a:rPr>
                          <m:t>𝟑</m:t>
                        </m:r>
                      </m:sub>
                      <m:sup>
                        <m:r>
                          <a:rPr lang="en-IN" sz="3200" b="1" i="1">
                            <a:latin typeface="Cambria Math" panose="02040503050406030204" pitchFamily="18" charset="0"/>
                          </a:rPr>
                          <m:t>𝒄</m:t>
                        </m:r>
                      </m:sup>
                    </m:sSubSup>
                  </m:oMath>
                </a14:m>
                <a:r>
                  <a:rPr lang="en-IN" sz="3200" b="1" dirty="0"/>
                  <a:t> are corresponding weights of throughput Bit Error rate and job delay.</a:t>
                </a:r>
              </a:p>
              <a:p>
                <a:endParaRPr lang="en-IN" dirty="0"/>
              </a:p>
            </p:txBody>
          </p:sp>
        </mc:Choice>
        <mc:Fallback xmlns="">
          <p:sp>
            <p:nvSpPr>
              <p:cNvPr id="3" name="Content Placeholder 2">
                <a:extLst>
                  <a:ext uri="{FF2B5EF4-FFF2-40B4-BE49-F238E27FC236}">
                    <a16:creationId xmlns:a16="http://schemas.microsoft.com/office/drawing/2014/main" id="{D51D71C3-0718-4569-A2BC-F55FA817A21B}"/>
                  </a:ext>
                </a:extLst>
              </p:cNvPr>
              <p:cNvSpPr>
                <a:spLocks noGrp="1" noRot="1" noChangeAspect="1" noMove="1" noResize="1" noEditPoints="1" noAdjustHandles="1" noChangeArrowheads="1" noChangeShapeType="1" noTextEdit="1"/>
              </p:cNvSpPr>
              <p:nvPr>
                <p:ph idx="1"/>
              </p:nvPr>
            </p:nvSpPr>
            <p:spPr>
              <a:blipFill>
                <a:blip r:embed="rId2"/>
                <a:stretch>
                  <a:fillRect l="-1064"/>
                </a:stretch>
              </a:blipFill>
            </p:spPr>
            <p:txBody>
              <a:bodyPr/>
              <a:lstStyle/>
              <a:p>
                <a:r>
                  <a:rPr lang="en-IN">
                    <a:noFill/>
                  </a:rPr>
                  <a:t> </a:t>
                </a:r>
              </a:p>
            </p:txBody>
          </p:sp>
        </mc:Fallback>
      </mc:AlternateContent>
    </p:spTree>
    <p:extLst>
      <p:ext uri="{BB962C8B-B14F-4D97-AF65-F5344CB8AC3E}">
        <p14:creationId xmlns:p14="http://schemas.microsoft.com/office/powerpoint/2010/main" val="251341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165100"/>
            <a:ext cx="8596668" cy="948744"/>
          </a:xfrm>
        </p:spPr>
        <p:txBody>
          <a:bodyPr>
            <a:normAutofit/>
          </a:bodyPr>
          <a:lstStyle/>
          <a:p>
            <a:pPr algn="ctr"/>
            <a:r>
              <a:rPr lang="en-IN" sz="4400" dirty="0"/>
              <a:t>About Research Paper</a:t>
            </a:r>
          </a:p>
        </p:txBody>
      </p:sp>
      <p:sp>
        <p:nvSpPr>
          <p:cNvPr id="5" name="Content Placeholder 4"/>
          <p:cNvSpPr>
            <a:spLocks noGrp="1"/>
          </p:cNvSpPr>
          <p:nvPr>
            <p:ph idx="1"/>
          </p:nvPr>
        </p:nvSpPr>
        <p:spPr>
          <a:xfrm>
            <a:off x="677334" y="1283110"/>
            <a:ext cx="8596668" cy="5027539"/>
          </a:xfrm>
        </p:spPr>
        <p:txBody>
          <a:bodyPr>
            <a:normAutofit/>
          </a:bodyPr>
          <a:lstStyle/>
          <a:p>
            <a:endParaRPr lang="en-IN" sz="2400" dirty="0"/>
          </a:p>
          <a:p>
            <a:r>
              <a:rPr lang="en-IN" sz="2400" dirty="0"/>
              <a:t>Published in Scopus Indexed Journal</a:t>
            </a:r>
          </a:p>
          <a:p>
            <a:r>
              <a:rPr lang="en-IN" sz="2400" dirty="0"/>
              <a:t>Published in ITBT Conference 2019</a:t>
            </a:r>
          </a:p>
          <a:p>
            <a:r>
              <a:rPr lang="en-IN" sz="2400" dirty="0"/>
              <a:t>Best Paper Award in ITBT 2019 </a:t>
            </a:r>
          </a:p>
          <a:p>
            <a:r>
              <a:rPr lang="en-IN" sz="2400" dirty="0"/>
              <a:t>Proceeded to Publish in International Journal Of Mathematical, Engineering and Management Sciences (IJMEMS)</a:t>
            </a:r>
          </a:p>
          <a:p>
            <a:r>
              <a:rPr lang="en-IN" sz="2400" dirty="0"/>
              <a:t>Compared Former Algorithms With Proposed Algorithm RECK Algorithm in Context of Various Prospects.</a:t>
            </a:r>
          </a:p>
          <a:p>
            <a:r>
              <a:rPr lang="en-IN" sz="2400" dirty="0"/>
              <a:t>Authors : Shubham Verma 1683910042</a:t>
            </a:r>
          </a:p>
          <a:p>
            <a:r>
              <a:rPr lang="en-IN" sz="2400" dirty="0"/>
              <a:t>Dr Vivek Srivastava </a:t>
            </a:r>
          </a:p>
          <a:p>
            <a:endParaRPr lang="en-US" sz="2400" dirty="0"/>
          </a:p>
          <a:p>
            <a:endParaRPr lang="en-IN" sz="2400"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34571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2328"/>
            <a:ext cx="8596668" cy="932289"/>
          </a:xfrm>
        </p:spPr>
        <p:txBody>
          <a:bodyPr>
            <a:normAutofit/>
          </a:bodyPr>
          <a:lstStyle/>
          <a:p>
            <a:pPr algn="ctr"/>
            <a:r>
              <a:rPr lang="en-IN" dirty="0"/>
              <a:t>Problem Formulation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993BB1E-C39A-4020-A172-3B8857A754E4}"/>
                  </a:ext>
                </a:extLst>
              </p:cNvPr>
              <p:cNvSpPr>
                <a:spLocks noGrp="1"/>
              </p:cNvSpPr>
              <p:nvPr>
                <p:ph idx="1"/>
              </p:nvPr>
            </p:nvSpPr>
            <p:spPr>
              <a:xfrm>
                <a:off x="677334" y="1194619"/>
                <a:ext cx="8596668" cy="5401053"/>
              </a:xfrm>
            </p:spPr>
            <p:txBody>
              <a:bodyPr/>
              <a:lstStyle/>
              <a:p>
                <a:r>
                  <a:rPr lang="en-IN" dirty="0"/>
                  <a:t>The target of resource allocation in network is provide the maximum benefit of joint clubbing and Resource Allocation with </a:t>
                </a:r>
                <a:r>
                  <a:rPr lang="en-IN" dirty="0" err="1"/>
                  <a:t>Qos</a:t>
                </a:r>
                <a:r>
                  <a:rPr lang="en-IN" dirty="0"/>
                  <a:t> parameters in IOT </a:t>
                </a:r>
              </a:p>
              <a:p>
                <a:r>
                  <a:rPr lang="en-IN" dirty="0"/>
                  <a:t> </a:t>
                </a:r>
              </a:p>
              <a:p>
                <a:r>
                  <a:rPr lang="en-IN" sz="2000" b="1" dirty="0"/>
                  <a:t>Maximise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𝝉</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r>
                      <a:rPr lang="en-IN" sz="2000" b="1" i="1">
                        <a:latin typeface="Cambria Math" panose="02040503050406030204" pitchFamily="18" charset="0"/>
                      </a:rPr>
                      <m:t>, </m:t>
                    </m:r>
                    <m:sSub>
                      <m:sSubPr>
                        <m:ctrlPr>
                          <a:rPr lang="en-IN" sz="2000" b="1" i="1">
                            <a:latin typeface="Cambria Math" panose="02040503050406030204" pitchFamily="18" charset="0"/>
                          </a:rPr>
                        </m:ctrlPr>
                      </m:sSubPr>
                      <m:e>
                        <m:r>
                          <a:rPr lang="en-IN" sz="2000" b="1" i="1">
                            <a:latin typeface="Cambria Math" panose="02040503050406030204" pitchFamily="18" charset="0"/>
                          </a:rPr>
                          <m:t>𝒖</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nary>
                      <m:naryPr>
                        <m:chr m:val="∭"/>
                        <m:limLoc m:val="undOvr"/>
                        <m:subHide m:val="on"/>
                        <m:supHide m:val="on"/>
                        <m:ctrlPr>
                          <a:rPr lang="en-IN" sz="2000" b="1" i="1">
                            <a:latin typeface="Cambria Math" panose="02040503050406030204" pitchFamily="18" charset="0"/>
                          </a:rPr>
                        </m:ctrlPr>
                      </m:naryPr>
                      <m:sub/>
                      <m:sup/>
                      <m:e>
                        <m:sSub>
                          <m:sSubPr>
                            <m:ctrlPr>
                              <a:rPr lang="en-IN" sz="2000" b="1" i="1">
                                <a:latin typeface="Cambria Math" panose="02040503050406030204" pitchFamily="18" charset="0"/>
                              </a:rPr>
                            </m:ctrlPr>
                          </m:sSubPr>
                          <m:e>
                            <m:r>
                              <a:rPr lang="en-IN" sz="2000" b="1" i="1">
                                <a:latin typeface="Cambria Math" panose="02040503050406030204" pitchFamily="18" charset="0"/>
                              </a:rPr>
                              <m:t>𝝉</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r>
                          <a:rPr lang="en-IN" sz="2000" b="1" i="1">
                            <a:latin typeface="Cambria Math" panose="02040503050406030204" pitchFamily="18" charset="0"/>
                          </a:rPr>
                          <m:t> </m:t>
                        </m:r>
                        <m:sSub>
                          <m:sSubPr>
                            <m:ctrlPr>
                              <a:rPr lang="en-IN" sz="2000" b="1" i="1">
                                <a:latin typeface="Cambria Math" panose="02040503050406030204" pitchFamily="18" charset="0"/>
                              </a:rPr>
                            </m:ctrlPr>
                          </m:sSubPr>
                          <m:e>
                            <m:r>
                              <a:rPr lang="en-IN" sz="2000" b="1" i="1">
                                <a:latin typeface="Cambria Math" panose="02040503050406030204" pitchFamily="18" charset="0"/>
                              </a:rPr>
                              <m:t>𝒖</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e>
                    </m:nary>
                    <m:sSubSup>
                      <m:sSubSupPr>
                        <m:ctrlPr>
                          <a:rPr lang="en-IN" sz="2000" b="1" i="1">
                            <a:latin typeface="Cambria Math" panose="02040503050406030204" pitchFamily="18" charset="0"/>
                          </a:rPr>
                        </m:ctrlPr>
                      </m:sSubSupPr>
                      <m:e>
                        <m:r>
                          <a:rPr lang="en-IN" sz="2000" b="1" i="1">
                            <a:latin typeface="Cambria Math" panose="02040503050406030204" pitchFamily="18" charset="0"/>
                          </a:rPr>
                          <m:t>𝑺</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up>
                        <m:r>
                          <a:rPr lang="en-IN" sz="2000" b="1" i="1">
                            <a:latin typeface="Cambria Math" panose="02040503050406030204" pitchFamily="18" charset="0"/>
                          </a:rPr>
                          <m:t>𝒂</m:t>
                        </m:r>
                      </m:sup>
                    </m:sSubSup>
                    <m:r>
                      <a:rPr lang="en-IN" sz="2000" b="1" i="1">
                        <a:latin typeface="Cambria Math" panose="02040503050406030204" pitchFamily="18" charset="0"/>
                      </a:rPr>
                      <m:t> </m:t>
                    </m:r>
                    <m:r>
                      <a:rPr lang="en-IN" sz="2000" b="1" i="1">
                        <a:latin typeface="Cambria Math" panose="02040503050406030204" pitchFamily="18" charset="0"/>
                      </a:rPr>
                      <m:t>𝒅𝒑</m:t>
                    </m:r>
                    <m:r>
                      <a:rPr lang="en-IN" sz="2000" b="1" i="1">
                        <a:latin typeface="Cambria Math" panose="02040503050406030204" pitchFamily="18" charset="0"/>
                      </a:rPr>
                      <m:t> </m:t>
                    </m:r>
                    <m:r>
                      <a:rPr lang="en-IN" sz="2000" b="1" i="1">
                        <a:latin typeface="Cambria Math" panose="02040503050406030204" pitchFamily="18" charset="0"/>
                      </a:rPr>
                      <m:t>𝒅𝒄</m:t>
                    </m:r>
                    <m:r>
                      <a:rPr lang="en-IN" sz="2000" b="1" i="1">
                        <a:latin typeface="Cambria Math" panose="02040503050406030204" pitchFamily="18" charset="0"/>
                      </a:rPr>
                      <m:t> </m:t>
                    </m:r>
                    <m:r>
                      <a:rPr lang="en-IN" sz="2000" b="1" i="1">
                        <a:latin typeface="Cambria Math" panose="02040503050406030204" pitchFamily="18" charset="0"/>
                      </a:rPr>
                      <m:t>𝒅𝒂</m:t>
                    </m:r>
                  </m:oMath>
                </a14:m>
                <a:r>
                  <a:rPr lang="en-IN" sz="2000" b="1" dirty="0"/>
                  <a:t>        				 	 (7)</a:t>
                </a:r>
              </a:p>
              <a:p>
                <a:r>
                  <a:rPr lang="en-IN" dirty="0"/>
                  <a:t>Where </a:t>
                </a:r>
                <a:r>
                  <a:rPr lang="en-IN" dirty="0" err="1"/>
                  <a:t>p,c,a</a:t>
                </a:r>
                <a:r>
                  <a:rPr lang="en-IN" dirty="0"/>
                  <a:t> </a:t>
                </a:r>
                <a14:m>
                  <m:oMath xmlns:m="http://schemas.openxmlformats.org/officeDocument/2006/math">
                    <m:r>
                      <a:rPr lang="en-IN" i="1">
                        <a:latin typeface="Cambria Math" panose="02040503050406030204" pitchFamily="18" charset="0"/>
                      </a:rPr>
                      <m:t>𝜀</m:t>
                    </m:r>
                  </m:oMath>
                </a14:m>
                <a:r>
                  <a:rPr lang="en-IN" dirty="0"/>
                  <a:t> P,C,A respectively</a:t>
                </a:r>
              </a:p>
              <a:p>
                <a:r>
                  <a:rPr lang="en-IN" dirty="0" err="1"/>
                  <a:t>Tareget</a:t>
                </a:r>
                <a:r>
                  <a:rPr lang="en-IN" dirty="0"/>
                  <a:t> function is being maximised for distinct IOT device to services. </a:t>
                </a:r>
              </a:p>
              <a:p>
                <a14:m>
                  <m:oMath xmlns:m="http://schemas.openxmlformats.org/officeDocument/2006/math">
                    <m:nary>
                      <m:naryPr>
                        <m:chr m:val="∬"/>
                        <m:limLoc m:val="subSup"/>
                        <m:ctrlPr>
                          <a:rPr lang="en-IN" sz="2000" b="1" i="1">
                            <a:latin typeface="Cambria Math" panose="02040503050406030204" pitchFamily="18" charset="0"/>
                          </a:rPr>
                        </m:ctrlPr>
                      </m:naryPr>
                      <m:sub>
                        <m:r>
                          <m:rPr>
                            <m:brk m:alnAt="9"/>
                          </m:rPr>
                          <a:rPr lang="en-IN" sz="2000" b="1" i="1" smtClean="0">
                            <a:latin typeface="Cambria Math" panose="02040503050406030204" pitchFamily="18" charset="0"/>
                          </a:rPr>
                          <m:t> </m:t>
                        </m:r>
                      </m:sub>
                      <m:sup>
                        <m:r>
                          <a:rPr lang="en-IN" sz="2000" b="1" i="1">
                            <a:latin typeface="Cambria Math" panose="02040503050406030204" pitchFamily="18" charset="0"/>
                          </a:rPr>
                          <m:t> </m:t>
                        </m:r>
                      </m:sup>
                      <m:e>
                        <m:sSub>
                          <m:sSubPr>
                            <m:ctrlPr>
                              <a:rPr lang="en-IN" sz="2000" b="1" i="1">
                                <a:latin typeface="Cambria Math" panose="02040503050406030204" pitchFamily="18" charset="0"/>
                              </a:rPr>
                            </m:ctrlPr>
                          </m:sSubPr>
                          <m:e>
                            <m:r>
                              <a:rPr lang="en-IN" sz="2000" b="1" i="1">
                                <a:latin typeface="Cambria Math" panose="02040503050406030204" pitchFamily="18" charset="0"/>
                              </a:rPr>
                              <m:t>𝝉</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r>
                          <a:rPr lang="en-IN" sz="2000" b="1" i="1">
                            <a:latin typeface="Cambria Math" panose="02040503050406030204" pitchFamily="18" charset="0"/>
                          </a:rPr>
                          <m:t> </m:t>
                        </m:r>
                        <m:sSub>
                          <m:sSubPr>
                            <m:ctrlPr>
                              <a:rPr lang="en-IN" sz="2000" b="1" i="1">
                                <a:latin typeface="Cambria Math" panose="02040503050406030204" pitchFamily="18" charset="0"/>
                              </a:rPr>
                            </m:ctrlPr>
                          </m:sSubPr>
                          <m:e>
                            <m:r>
                              <a:rPr lang="en-IN" sz="2000" b="1" i="1">
                                <a:latin typeface="Cambria Math" panose="02040503050406030204" pitchFamily="18" charset="0"/>
                              </a:rPr>
                              <m:t>𝒖</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e>
                    </m:nary>
                    <m:sSubSup>
                      <m:sSubSupPr>
                        <m:ctrlPr>
                          <a:rPr lang="en-IN" sz="2000" b="1" i="1">
                            <a:latin typeface="Cambria Math" panose="02040503050406030204" pitchFamily="18" charset="0"/>
                          </a:rPr>
                        </m:ctrlPr>
                      </m:sSubSupPr>
                      <m:e>
                        <m:r>
                          <a:rPr lang="en-IN" sz="2000" b="1" i="1">
                            <a:latin typeface="Cambria Math" panose="02040503050406030204" pitchFamily="18" charset="0"/>
                          </a:rPr>
                          <m:t>𝒙</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up>
                        <m:r>
                          <a:rPr lang="en-IN" sz="2000" b="1" i="1">
                            <a:latin typeface="Cambria Math" panose="02040503050406030204" pitchFamily="18" charset="0"/>
                          </a:rPr>
                          <m:t>𝒂</m:t>
                        </m:r>
                      </m:sup>
                    </m:sSubSup>
                  </m:oMath>
                </a14:m>
                <a:r>
                  <a:rPr lang="en-IN" sz="2000" b="1" dirty="0"/>
                  <a:t>dc da &lt;= </a:t>
                </a:r>
                <a14:m>
                  <m:oMath xmlns:m="http://schemas.openxmlformats.org/officeDocument/2006/math">
                    <m:sSubSup>
                      <m:sSubSupPr>
                        <m:ctrlPr>
                          <a:rPr lang="en-IN" sz="2000" b="1" i="1">
                            <a:latin typeface="Cambria Math" panose="02040503050406030204" pitchFamily="18" charset="0"/>
                          </a:rPr>
                        </m:ctrlPr>
                      </m:sSubSupPr>
                      <m:e>
                        <m:r>
                          <a:rPr lang="en-IN" sz="2000" b="1" i="1">
                            <a:latin typeface="Cambria Math" panose="02040503050406030204" pitchFamily="18" charset="0"/>
                          </a:rPr>
                          <m:t>𝒙</m:t>
                        </m:r>
                      </m:e>
                      <m:sub>
                        <m:r>
                          <a:rPr lang="en-IN" sz="2000" b="1" i="1">
                            <a:latin typeface="Cambria Math" panose="02040503050406030204" pitchFamily="18" charset="0"/>
                          </a:rPr>
                          <m:t>𝒎𝒂𝒙</m:t>
                        </m:r>
                      </m:sub>
                      <m:sup>
                        <m:r>
                          <a:rPr lang="en-IN" sz="2000" b="1" i="1">
                            <a:latin typeface="Cambria Math" panose="02040503050406030204" pitchFamily="18" charset="0"/>
                          </a:rPr>
                          <m:t>𝒑</m:t>
                        </m:r>
                      </m:sup>
                    </m:sSubSup>
                  </m:oMath>
                </a14:m>
                <a:r>
                  <a:rPr lang="en-IN" sz="2000" b="1" dirty="0"/>
                  <a:t>						 		(8)</a:t>
                </a:r>
              </a:p>
              <a:p>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𝝉</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r>
                      <a:rPr lang="en-IN" sz="2000" b="1" i="1">
                        <a:latin typeface="Cambria Math" panose="02040503050406030204" pitchFamily="18" charset="0"/>
                      </a:rPr>
                      <m:t> </m:t>
                    </m:r>
                    <m:sSub>
                      <m:sSubPr>
                        <m:ctrlPr>
                          <a:rPr lang="en-IN" sz="2000" b="1" i="1">
                            <a:latin typeface="Cambria Math" panose="02040503050406030204" pitchFamily="18" charset="0"/>
                          </a:rPr>
                        </m:ctrlPr>
                      </m:sSubPr>
                      <m:e>
                        <m:r>
                          <a:rPr lang="en-IN" sz="2000" b="1" i="1">
                            <a:latin typeface="Cambria Math" panose="02040503050406030204" pitchFamily="18" charset="0"/>
                          </a:rPr>
                          <m:t>𝒖</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r>
                          <a:rPr lang="en-IN" sz="2000" b="1" i="1">
                            <a:latin typeface="Cambria Math" panose="02040503050406030204" pitchFamily="18" charset="0"/>
                          </a:rPr>
                          <m:t>   </m:t>
                        </m:r>
                      </m:sub>
                    </m:sSub>
                    <m:sSubSup>
                      <m:sSubSupPr>
                        <m:ctrlPr>
                          <a:rPr lang="en-IN" sz="2000" b="1" i="1">
                            <a:latin typeface="Cambria Math" panose="02040503050406030204" pitchFamily="18" charset="0"/>
                          </a:rPr>
                        </m:ctrlPr>
                      </m:sSubSupPr>
                      <m:e>
                        <m:r>
                          <a:rPr lang="en-IN" sz="2000" b="1" i="1">
                            <a:latin typeface="Cambria Math" panose="02040503050406030204" pitchFamily="18" charset="0"/>
                          </a:rPr>
                          <m:t>𝑿</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sub>
                      <m:sup>
                        <m:r>
                          <a:rPr lang="en-IN" sz="2000" b="1" i="1">
                            <a:latin typeface="Cambria Math" panose="02040503050406030204" pitchFamily="18" charset="0"/>
                          </a:rPr>
                          <m:t>𝒂</m:t>
                        </m:r>
                      </m:sup>
                    </m:sSubSup>
                    <m:d>
                      <m:dPr>
                        <m:ctrlPr>
                          <a:rPr lang="en-IN" sz="2000" b="1" i="1">
                            <a:latin typeface="Cambria Math" panose="02040503050406030204" pitchFamily="18" charset="0"/>
                          </a:rPr>
                        </m:ctrlPr>
                      </m:dPr>
                      <m:e>
                        <m:sSubSup>
                          <m:sSubSupPr>
                            <m:ctrlPr>
                              <a:rPr lang="en-IN" sz="2000" b="1" i="1">
                                <a:latin typeface="Cambria Math" panose="02040503050406030204" pitchFamily="18" charset="0"/>
                              </a:rPr>
                            </m:ctrlPr>
                          </m:sSubSupPr>
                          <m:e>
                            <m:r>
                              <a:rPr lang="en-IN" sz="2000" b="1" i="1">
                                <a:latin typeface="Cambria Math" panose="02040503050406030204" pitchFamily="18" charset="0"/>
                              </a:rPr>
                              <m:t>𝒙</m:t>
                            </m:r>
                          </m:e>
                          <m:sub>
                            <m:r>
                              <a:rPr lang="en-IN" sz="2000" b="1" i="1">
                                <a:latin typeface="Cambria Math" panose="02040503050406030204" pitchFamily="18" charset="0"/>
                              </a:rPr>
                              <m:t>𝒄</m:t>
                            </m:r>
                            <m:r>
                              <a:rPr lang="en-IN" sz="2000" b="1" i="1">
                                <a:latin typeface="Cambria Math" panose="02040503050406030204" pitchFamily="18" charset="0"/>
                              </a:rPr>
                              <m:t>,</m:t>
                            </m:r>
                            <m:r>
                              <a:rPr lang="en-IN" sz="2000" b="1" i="1">
                                <a:latin typeface="Cambria Math" panose="02040503050406030204" pitchFamily="18" charset="0"/>
                              </a:rPr>
                              <m:t>𝒑</m:t>
                            </m:r>
                          </m:sub>
                          <m:sup>
                            <m:r>
                              <a:rPr lang="en-IN" sz="2000" b="1" i="1">
                                <a:latin typeface="Cambria Math" panose="02040503050406030204" pitchFamily="18" charset="0"/>
                              </a:rPr>
                              <m:t>𝒂</m:t>
                            </m:r>
                          </m:sup>
                        </m:sSubSup>
                      </m:e>
                    </m:d>
                    <m:r>
                      <a:rPr lang="en-IN" sz="2000" b="1" i="1">
                        <a:latin typeface="Cambria Math" panose="02040503050406030204" pitchFamily="18" charset="0"/>
                      </a:rPr>
                      <m:t> </m:t>
                    </m:r>
                  </m:oMath>
                </a14:m>
                <a:r>
                  <a:rPr lang="en-IN" sz="2000" b="1" dirty="0"/>
                  <a:t>&gt;= Ω 	</a:t>
                </a:r>
                <a:r>
                  <a:rPr lang="en-IN" dirty="0"/>
                  <a:t>								(9) </a:t>
                </a:r>
              </a:p>
              <a:p>
                <a:r>
                  <a:rPr lang="en-IN" dirty="0"/>
                  <a:t> </a:t>
                </a:r>
              </a:p>
              <a:p>
                <a:r>
                  <a:rPr lang="en-IN" dirty="0"/>
                  <a:t>Equations 7, 8 and 9 defines the network resource allocation</a:t>
                </a:r>
              </a:p>
              <a:p>
                <a:r>
                  <a:rPr lang="en-IN" dirty="0"/>
                  <a:t>Ω denotes minimum QoS requisites.</a:t>
                </a:r>
              </a:p>
              <a:p>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𝜏</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 </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𝑢</m:t>
                        </m:r>
                      </m:e>
                      <m:sub>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   </m:t>
                        </m:r>
                      </m:sub>
                    </m:sSub>
                  </m:oMath>
                </a14:m>
                <a:r>
                  <a:rPr lang="en-IN" dirty="0"/>
                  <a:t>can be 1 if device is given a subchannel else 0.</a:t>
                </a:r>
              </a:p>
              <a:p>
                <a:pPr marL="0" indent="0">
                  <a:buNone/>
                </a:pPr>
                <a:endParaRPr lang="en-IN" dirty="0"/>
              </a:p>
            </p:txBody>
          </p:sp>
        </mc:Choice>
        <mc:Fallback xmlns="">
          <p:sp>
            <p:nvSpPr>
              <p:cNvPr id="5" name="Content Placeholder 4">
                <a:extLst>
                  <a:ext uri="{FF2B5EF4-FFF2-40B4-BE49-F238E27FC236}">
                    <a16:creationId xmlns:a16="http://schemas.microsoft.com/office/drawing/2014/main" id="{6993BB1E-C39A-4020-A172-3B8857A754E4}"/>
                  </a:ext>
                </a:extLst>
              </p:cNvPr>
              <p:cNvSpPr>
                <a:spLocks noGrp="1" noRot="1" noChangeAspect="1" noMove="1" noResize="1" noEditPoints="1" noAdjustHandles="1" noChangeArrowheads="1" noChangeShapeType="1" noTextEdit="1"/>
              </p:cNvSpPr>
              <p:nvPr>
                <p:ph idx="1"/>
              </p:nvPr>
            </p:nvSpPr>
            <p:spPr>
              <a:xfrm>
                <a:off x="677334" y="1194619"/>
                <a:ext cx="8596668" cy="5401053"/>
              </a:xfrm>
              <a:blipFill>
                <a:blip r:embed="rId2"/>
                <a:stretch>
                  <a:fillRect l="-1489" t="-790"/>
                </a:stretch>
              </a:blipFill>
            </p:spPr>
            <p:txBody>
              <a:bodyPr/>
              <a:lstStyle/>
              <a:p>
                <a:r>
                  <a:rPr lang="en-IN">
                    <a:noFill/>
                  </a:rPr>
                  <a:t> </a:t>
                </a:r>
              </a:p>
            </p:txBody>
          </p:sp>
        </mc:Fallback>
      </mc:AlternateContent>
    </p:spTree>
    <p:extLst>
      <p:ext uri="{BB962C8B-B14F-4D97-AF65-F5344CB8AC3E}">
        <p14:creationId xmlns:p14="http://schemas.microsoft.com/office/powerpoint/2010/main" val="137836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503"/>
          </a:xfrm>
        </p:spPr>
        <p:txBody>
          <a:bodyPr>
            <a:normAutofit fontScale="90000"/>
          </a:bodyPr>
          <a:lstStyle/>
          <a:p>
            <a:r>
              <a:rPr lang="en-IN" dirty="0"/>
              <a:t>SLP MECHANISM AND ALGORITHM STRATEGY</a:t>
            </a:r>
          </a:p>
        </p:txBody>
      </p:sp>
      <p:sp>
        <p:nvSpPr>
          <p:cNvPr id="3" name="Content Placeholder 2"/>
          <p:cNvSpPr>
            <a:spLocks noGrp="1"/>
          </p:cNvSpPr>
          <p:nvPr>
            <p:ph idx="1"/>
          </p:nvPr>
        </p:nvSpPr>
        <p:spPr>
          <a:xfrm>
            <a:off x="677334" y="1342103"/>
            <a:ext cx="8596668" cy="469925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p:cNvPicPr/>
          <p:nvPr/>
        </p:nvPicPr>
        <p:blipFill>
          <a:blip r:embed="rId2"/>
          <a:stretch>
            <a:fillRect/>
          </a:stretch>
        </p:blipFill>
        <p:spPr>
          <a:xfrm>
            <a:off x="677334" y="1342102"/>
            <a:ext cx="8481414" cy="3141407"/>
          </a:xfrm>
          <a:prstGeom prst="rect">
            <a:avLst/>
          </a:prstGeom>
        </p:spPr>
      </p:pic>
      <p:pic>
        <p:nvPicPr>
          <p:cNvPr id="5" name="Picture 4"/>
          <p:cNvPicPr/>
          <p:nvPr/>
        </p:nvPicPr>
        <p:blipFill>
          <a:blip r:embed="rId3"/>
          <a:stretch>
            <a:fillRect/>
          </a:stretch>
        </p:blipFill>
        <p:spPr>
          <a:xfrm>
            <a:off x="1384761" y="4702047"/>
            <a:ext cx="6874336" cy="1890481"/>
          </a:xfrm>
          <a:prstGeom prst="rect">
            <a:avLst/>
          </a:prstGeom>
        </p:spPr>
      </p:pic>
    </p:spTree>
    <p:extLst>
      <p:ext uri="{BB962C8B-B14F-4D97-AF65-F5344CB8AC3E}">
        <p14:creationId xmlns:p14="http://schemas.microsoft.com/office/powerpoint/2010/main" val="1023165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73510"/>
          </a:xfrm>
        </p:spPr>
        <p:txBody>
          <a:bodyPr>
            <a:normAutofit fontScale="90000"/>
          </a:bodyPr>
          <a:lstStyle/>
          <a:p>
            <a:r>
              <a:rPr lang="en-IN" dirty="0"/>
              <a:t>Decision parameter </a:t>
            </a:r>
            <a:r>
              <a:rPr lang="en-IN" dirty="0" err="1"/>
              <a:t>Methodolgy</a:t>
            </a:r>
            <a:r>
              <a:rPr lang="en-IN" dirty="0"/>
              <a:t> &amp; Algorithm</a:t>
            </a:r>
            <a:br>
              <a:rPr lang="en-IN" dirty="0"/>
            </a:br>
            <a:br>
              <a:rPr lang="en-IN" dirty="0"/>
            </a:br>
            <a:endParaRPr lang="en-IN" dirty="0"/>
          </a:p>
        </p:txBody>
      </p:sp>
      <p:sp>
        <p:nvSpPr>
          <p:cNvPr id="3" name="Content Placeholder 2"/>
          <p:cNvSpPr>
            <a:spLocks noGrp="1"/>
          </p:cNvSpPr>
          <p:nvPr>
            <p:ph idx="1"/>
          </p:nvPr>
        </p:nvSpPr>
        <p:spPr>
          <a:xfrm>
            <a:off x="482462" y="1283111"/>
            <a:ext cx="8596668" cy="4578043"/>
          </a:xfrm>
        </p:spPr>
        <p:txBody>
          <a:bodyPr>
            <a:normAutofit fontScale="40000" lnSpcReduction="20000"/>
          </a:bodyPr>
          <a:lstStyle/>
          <a:p>
            <a:endParaRPr lang="en-IN" sz="6000" dirty="0">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The decision problem in can be reduced to a base problem of 0/1 multiple-knapsack problem.</a:t>
            </a:r>
          </a:p>
          <a:p>
            <a:pPr marL="0" indent="0">
              <a:buNone/>
            </a:pPr>
            <a:endParaRPr lang="en-IN" sz="6000" dirty="0">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Complexity of the problem is O(2</a:t>
            </a:r>
            <a:r>
              <a:rPr lang="en-IN" sz="6000" i="1" baseline="30000" dirty="0">
                <a:latin typeface="Arial" panose="020B0604020202020204" pitchFamily="34" charset="0"/>
                <a:cs typeface="Arial" panose="020B0604020202020204" pitchFamily="34" charset="0"/>
              </a:rPr>
              <a:t>D</a:t>
            </a:r>
            <a:r>
              <a:rPr lang="en-IN" sz="6000" baseline="30000" dirty="0">
                <a:latin typeface="Arial" panose="020B0604020202020204" pitchFamily="34" charset="0"/>
                <a:cs typeface="Arial" panose="020B0604020202020204" pitchFamily="34" charset="0"/>
              </a:rPr>
              <a:t>×</a:t>
            </a:r>
            <a:r>
              <a:rPr lang="en-IN" sz="6000" i="1" baseline="30000" dirty="0">
                <a:latin typeface="Arial" panose="020B0604020202020204" pitchFamily="34" charset="0"/>
                <a:cs typeface="Arial" panose="020B0604020202020204" pitchFamily="34" charset="0"/>
              </a:rPr>
              <a:t>R</a:t>
            </a:r>
            <a:r>
              <a:rPr lang="en-IN" sz="6000" baseline="30000" dirty="0">
                <a:latin typeface="Arial" panose="020B0604020202020204" pitchFamily="34" charset="0"/>
                <a:cs typeface="Arial" panose="020B0604020202020204" pitchFamily="34" charset="0"/>
              </a:rPr>
              <a:t>×</a:t>
            </a:r>
            <a:r>
              <a:rPr lang="en-IN" sz="6000" i="1" baseline="30000" dirty="0">
                <a:latin typeface="Arial" panose="020B0604020202020204" pitchFamily="34" charset="0"/>
                <a:cs typeface="Arial" panose="020B0604020202020204" pitchFamily="34" charset="0"/>
              </a:rPr>
              <a:t>K</a:t>
            </a:r>
            <a:r>
              <a:rPr lang="en-IN" sz="6000" dirty="0">
                <a:latin typeface="Arial" panose="020B0604020202020204" pitchFamily="34" charset="0"/>
                <a:cs typeface="Arial" panose="020B0604020202020204" pitchFamily="34" charset="0"/>
              </a:rPr>
              <a:t>) which grows exponentially depending on the number of IOT devices, Fog devices, and sub-channels in the corresponding sets in order to maximize the network utility. </a:t>
            </a:r>
          </a:p>
          <a:p>
            <a:pPr marL="0" indent="0">
              <a:buNone/>
            </a:pPr>
            <a:endParaRPr lang="en-IN" sz="6000" dirty="0">
              <a:latin typeface="Arial" panose="020B0604020202020204" pitchFamily="34" charset="0"/>
              <a:cs typeface="Arial" panose="020B0604020202020204" pitchFamily="34" charset="0"/>
            </a:endParaRPr>
          </a:p>
          <a:p>
            <a:r>
              <a:rPr lang="en-IN" sz="6000" dirty="0">
                <a:latin typeface="Arial" panose="020B0604020202020204" pitchFamily="34" charset="0"/>
                <a:cs typeface="Arial" panose="020B0604020202020204" pitchFamily="34" charset="0"/>
              </a:rPr>
              <a:t>RECK Algorithm </a:t>
            </a:r>
          </a:p>
          <a:p>
            <a:endParaRPr lang="en-IN" dirty="0"/>
          </a:p>
          <a:p>
            <a:endParaRPr lang="en-IN" dirty="0"/>
          </a:p>
          <a:p>
            <a:endParaRPr lang="en-IN" dirty="0"/>
          </a:p>
          <a:p>
            <a:pPr marL="0" indent="0">
              <a:buNone/>
            </a:pPr>
            <a:r>
              <a:rPr lang="en-IN" dirty="0"/>
              <a:t> </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07989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99EB-E14B-4EC4-8C60-163C2D81BFD9}"/>
              </a:ext>
            </a:extLst>
          </p:cNvPr>
          <p:cNvSpPr>
            <a:spLocks noGrp="1"/>
          </p:cNvSpPr>
          <p:nvPr>
            <p:ph type="title"/>
          </p:nvPr>
        </p:nvSpPr>
        <p:spPr>
          <a:xfrm>
            <a:off x="677334" y="609600"/>
            <a:ext cx="8596668" cy="679554"/>
          </a:xfrm>
        </p:spPr>
        <p:txBody>
          <a:bodyPr/>
          <a:lstStyle/>
          <a:p>
            <a:pPr algn="ctr"/>
            <a:r>
              <a:rPr lang="en-IN" dirty="0"/>
              <a:t>RECK Algorithm </a:t>
            </a:r>
          </a:p>
        </p:txBody>
      </p:sp>
      <p:sp>
        <p:nvSpPr>
          <p:cNvPr id="3" name="Content Placeholder 2">
            <a:extLst>
              <a:ext uri="{FF2B5EF4-FFF2-40B4-BE49-F238E27FC236}">
                <a16:creationId xmlns:a16="http://schemas.microsoft.com/office/drawing/2014/main" id="{F6C29B67-B4B7-4F63-95DC-D509D6CC931B}"/>
              </a:ext>
            </a:extLst>
          </p:cNvPr>
          <p:cNvSpPr>
            <a:spLocks noGrp="1"/>
          </p:cNvSpPr>
          <p:nvPr>
            <p:ph idx="1"/>
          </p:nvPr>
        </p:nvSpPr>
        <p:spPr>
          <a:xfrm>
            <a:off x="677333" y="1528998"/>
            <a:ext cx="10235505" cy="5329001"/>
          </a:xfrm>
        </p:spPr>
        <p:txBody>
          <a:bodyPr>
            <a:normAutofit fontScale="40000" lnSpcReduction="20000"/>
          </a:bodyPr>
          <a:lstStyle/>
          <a:p>
            <a:pPr lvl="0"/>
            <a:r>
              <a:rPr lang="en-IN" sz="2800" dirty="0"/>
              <a:t>Start</a:t>
            </a:r>
          </a:p>
          <a:p>
            <a:pPr lvl="0"/>
            <a:r>
              <a:rPr lang="en-IN" sz="2800" dirty="0"/>
              <a:t>Let there are three cases Case 1, Case 2, Case 3 denoting device allocation by throughput, Bit error rate, job delay.</a:t>
            </a:r>
          </a:p>
          <a:p>
            <a:pPr lvl="0"/>
            <a:r>
              <a:rPr lang="en-IN" sz="2800" dirty="0"/>
              <a:t>Priority is assigned in the order of Case 1, Case 2, Case 3 because job delay would be tolerated to an extent provided if there is minimised error.</a:t>
            </a:r>
          </a:p>
          <a:p>
            <a:pPr lvl="0"/>
            <a:r>
              <a:rPr lang="en-IN" sz="2800" dirty="0"/>
              <a:t>Allocate the same normalised weight </a:t>
            </a:r>
            <a:r>
              <a:rPr lang="en-IN" sz="2800" dirty="0" err="1"/>
              <a:t>Wa</a:t>
            </a:r>
            <a:r>
              <a:rPr lang="en-IN" sz="2800" dirty="0"/>
              <a:t> to all devices say d1,d2,d3</a:t>
            </a:r>
          </a:p>
          <a:p>
            <a:pPr lvl="0"/>
            <a:r>
              <a:rPr lang="en-IN" sz="2800" dirty="0"/>
              <a:t>Calculate the throughput, bit error rate and job delay for each devices say d1, d2, d3.</a:t>
            </a:r>
          </a:p>
          <a:p>
            <a:pPr lvl="0"/>
            <a:r>
              <a:rPr lang="en-IN" sz="2800" dirty="0"/>
              <a:t>Case 1: For Each device: Throughput &gt; ( Job delay, Bit Error rate) </a:t>
            </a:r>
          </a:p>
          <a:p>
            <a:r>
              <a:rPr lang="en-IN" sz="2800" dirty="0"/>
              <a:t>Preference of allocation will be according to throughput as preference is allocated to case 1 first.</a:t>
            </a:r>
          </a:p>
          <a:p>
            <a:pPr lvl="0"/>
            <a:r>
              <a:rPr lang="en-IN" sz="2800" dirty="0"/>
              <a:t> (Randomised) allocation of weights according to </a:t>
            </a:r>
            <a:r>
              <a:rPr lang="en-IN" sz="2800" dirty="0" err="1"/>
              <a:t>throughtput</a:t>
            </a:r>
            <a:r>
              <a:rPr lang="en-IN" sz="2800" dirty="0"/>
              <a:t> to the devices d1, d2,d3 as w1,w2,w3</a:t>
            </a:r>
          </a:p>
          <a:p>
            <a:pPr lvl="0"/>
            <a:r>
              <a:rPr lang="en-IN" sz="2800" dirty="0"/>
              <a:t>  Calculate f1 = </a:t>
            </a:r>
            <a:r>
              <a:rPr lang="en-IN" sz="2800" dirty="0" err="1"/>
              <a:t>Wa</a:t>
            </a:r>
            <a:r>
              <a:rPr lang="en-IN" sz="2800" dirty="0"/>
              <a:t>*w1 , f2= </a:t>
            </a:r>
            <a:r>
              <a:rPr lang="en-IN" sz="2800" dirty="0" err="1"/>
              <a:t>Wa</a:t>
            </a:r>
            <a:r>
              <a:rPr lang="en-IN" sz="2800" dirty="0"/>
              <a:t>*w2 , f3= </a:t>
            </a:r>
            <a:r>
              <a:rPr lang="en-IN" sz="2800" dirty="0" err="1"/>
              <a:t>Wa</a:t>
            </a:r>
            <a:r>
              <a:rPr lang="en-IN" sz="2800" dirty="0"/>
              <a:t>*w3</a:t>
            </a:r>
          </a:p>
          <a:p>
            <a:pPr lvl="0"/>
            <a:r>
              <a:rPr lang="en-IN" sz="2800" dirty="0"/>
              <a:t> Maximum ( f1, f2,f3) will fetch with the selection as d1,d2,d3 respectively for f1,f2,f3 being maximum value.</a:t>
            </a:r>
          </a:p>
          <a:p>
            <a:pPr lvl="0"/>
            <a:r>
              <a:rPr lang="en-IN" sz="2800" dirty="0"/>
              <a:t> Case 2: Throughput &lt; ( Job delay &gt; Bit Error rate) this will be given second preference for allocation of devices as job delay could be tolerated as compared to the error rates.</a:t>
            </a:r>
          </a:p>
          <a:p>
            <a:pPr lvl="0"/>
            <a:r>
              <a:rPr lang="en-IN" sz="2800" dirty="0"/>
              <a:t>Randomised Weight allocation to devices according to job delay as w4, w5, w6 for d1,d2,d3 respectively.</a:t>
            </a:r>
          </a:p>
          <a:p>
            <a:pPr lvl="0"/>
            <a:r>
              <a:rPr lang="en-IN" sz="2800" dirty="0"/>
              <a:t>  Calculate f4 = </a:t>
            </a:r>
            <a:r>
              <a:rPr lang="en-IN" sz="2800" dirty="0" err="1"/>
              <a:t>Wa</a:t>
            </a:r>
            <a:r>
              <a:rPr lang="en-IN" sz="2800" dirty="0"/>
              <a:t>*w4, f5= </a:t>
            </a:r>
            <a:r>
              <a:rPr lang="en-IN" sz="2800" dirty="0" err="1"/>
              <a:t>Wa</a:t>
            </a:r>
            <a:r>
              <a:rPr lang="en-IN" sz="2800" dirty="0"/>
              <a:t>*w5 , f6= </a:t>
            </a:r>
            <a:r>
              <a:rPr lang="en-IN" sz="2800" dirty="0" err="1"/>
              <a:t>Wa</a:t>
            </a:r>
            <a:r>
              <a:rPr lang="en-IN" sz="2800" dirty="0"/>
              <a:t>*w6</a:t>
            </a:r>
          </a:p>
          <a:p>
            <a:pPr lvl="0"/>
            <a:r>
              <a:rPr lang="en-IN" sz="2800" dirty="0"/>
              <a:t>Minimum (f4,f5,f6) will be given the allocation to devices d1,d2,d3 for f4,f5,f6 being minimum.</a:t>
            </a:r>
          </a:p>
          <a:p>
            <a:pPr lvl="0"/>
            <a:r>
              <a:rPr lang="en-IN" sz="2800" dirty="0"/>
              <a:t>Case 3: Throughput &lt; ( Job delay &lt; Bit Error rate) this will be given third preference for allocation of devices as job delay could be tolerated as compared to the error rates.</a:t>
            </a:r>
          </a:p>
          <a:p>
            <a:pPr lvl="0"/>
            <a:r>
              <a:rPr lang="en-IN" sz="2800" dirty="0"/>
              <a:t>Randomised Weight allocation to devices according to bit error rate as w7,w8,w9 for d1,d2,d3 respectively.</a:t>
            </a:r>
          </a:p>
          <a:p>
            <a:pPr lvl="0"/>
            <a:r>
              <a:rPr lang="en-IN" sz="2800" dirty="0"/>
              <a:t>  Calculate f7 = </a:t>
            </a:r>
            <a:r>
              <a:rPr lang="en-IN" sz="2800" dirty="0" err="1"/>
              <a:t>Wa</a:t>
            </a:r>
            <a:r>
              <a:rPr lang="en-IN" sz="2800" dirty="0"/>
              <a:t>*w7, f8= </a:t>
            </a:r>
            <a:r>
              <a:rPr lang="en-IN" sz="2800" dirty="0" err="1"/>
              <a:t>Wa</a:t>
            </a:r>
            <a:r>
              <a:rPr lang="en-IN" sz="2800" dirty="0"/>
              <a:t>*w8 , f9= </a:t>
            </a:r>
            <a:r>
              <a:rPr lang="en-IN" sz="2800" dirty="0" err="1"/>
              <a:t>Wa</a:t>
            </a:r>
            <a:r>
              <a:rPr lang="en-IN" sz="2800" dirty="0"/>
              <a:t>*w9</a:t>
            </a:r>
          </a:p>
          <a:p>
            <a:pPr lvl="0"/>
            <a:r>
              <a:rPr lang="en-IN" sz="2800" dirty="0"/>
              <a:t>Minimum (f7,f8,f9) will be given the allocation to devices d1,d2,d3 for f4,f5,f6 being minimum.</a:t>
            </a:r>
          </a:p>
          <a:p>
            <a:pPr lvl="0"/>
            <a:r>
              <a:rPr lang="en-IN" sz="2800" dirty="0"/>
              <a:t>END</a:t>
            </a:r>
          </a:p>
          <a:p>
            <a:endParaRPr lang="en-IN" dirty="0"/>
          </a:p>
        </p:txBody>
      </p:sp>
    </p:spTree>
    <p:extLst>
      <p:ext uri="{BB962C8B-B14F-4D97-AF65-F5344CB8AC3E}">
        <p14:creationId xmlns:p14="http://schemas.microsoft.com/office/powerpoint/2010/main" val="362712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866"/>
            <a:ext cx="8596668" cy="732503"/>
          </a:xfrm>
        </p:spPr>
        <p:txBody>
          <a:bodyPr/>
          <a:lstStyle/>
          <a:p>
            <a:pPr algn="ctr"/>
            <a:r>
              <a:rPr lang="en-IN" dirty="0"/>
              <a:t>Simulations </a:t>
            </a:r>
          </a:p>
        </p:txBody>
      </p:sp>
      <p:pic>
        <p:nvPicPr>
          <p:cNvPr id="8" name="Content Placeholder 7">
            <a:extLst>
              <a:ext uri="{FF2B5EF4-FFF2-40B4-BE49-F238E27FC236}">
                <a16:creationId xmlns:a16="http://schemas.microsoft.com/office/drawing/2014/main" id="{54FD25EA-C5E5-4D5C-AC91-A1686626C9CC}"/>
              </a:ext>
            </a:extLst>
          </p:cNvPr>
          <p:cNvPicPr>
            <a:picLocks noGrp="1"/>
          </p:cNvPicPr>
          <p:nvPr>
            <p:ph idx="1"/>
          </p:nvPr>
        </p:nvPicPr>
        <p:blipFill>
          <a:blip r:embed="rId2"/>
          <a:stretch>
            <a:fillRect/>
          </a:stretch>
        </p:blipFill>
        <p:spPr>
          <a:xfrm>
            <a:off x="677334" y="1141256"/>
            <a:ext cx="5418666" cy="4809839"/>
          </a:xfrm>
          <a:prstGeom prst="rect">
            <a:avLst/>
          </a:prstGeom>
        </p:spPr>
      </p:pic>
      <p:pic>
        <p:nvPicPr>
          <p:cNvPr id="9" name="Picture 8">
            <a:extLst>
              <a:ext uri="{FF2B5EF4-FFF2-40B4-BE49-F238E27FC236}">
                <a16:creationId xmlns:a16="http://schemas.microsoft.com/office/drawing/2014/main" id="{AD65A5F2-C5A7-454C-98BD-F1F9658AB6F0}"/>
              </a:ext>
            </a:extLst>
          </p:cNvPr>
          <p:cNvPicPr/>
          <p:nvPr/>
        </p:nvPicPr>
        <p:blipFill>
          <a:blip r:embed="rId3"/>
          <a:stretch>
            <a:fillRect/>
          </a:stretch>
        </p:blipFill>
        <p:spPr>
          <a:xfrm>
            <a:off x="6734330" y="1141255"/>
            <a:ext cx="4957998" cy="4809839"/>
          </a:xfrm>
          <a:prstGeom prst="rect">
            <a:avLst/>
          </a:prstGeom>
        </p:spPr>
      </p:pic>
    </p:spTree>
    <p:extLst>
      <p:ext uri="{BB962C8B-B14F-4D97-AF65-F5344CB8AC3E}">
        <p14:creationId xmlns:p14="http://schemas.microsoft.com/office/powerpoint/2010/main" val="337456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C14A-FE4B-4C2C-A45A-040EA5B6E2C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8CFA1E38-6F5B-40CB-BBF2-9E2448A9BA01}"/>
              </a:ext>
            </a:extLst>
          </p:cNvPr>
          <p:cNvPicPr>
            <a:picLocks noGrp="1"/>
          </p:cNvPicPr>
          <p:nvPr>
            <p:ph idx="1"/>
          </p:nvPr>
        </p:nvPicPr>
        <p:blipFill>
          <a:blip r:embed="rId2"/>
          <a:stretch>
            <a:fillRect/>
          </a:stretch>
        </p:blipFill>
        <p:spPr>
          <a:xfrm>
            <a:off x="372555" y="759501"/>
            <a:ext cx="5278737" cy="4573849"/>
          </a:xfrm>
          <a:prstGeom prst="rect">
            <a:avLst/>
          </a:prstGeom>
        </p:spPr>
      </p:pic>
      <p:pic>
        <p:nvPicPr>
          <p:cNvPr id="6" name="Picture 5">
            <a:extLst>
              <a:ext uri="{FF2B5EF4-FFF2-40B4-BE49-F238E27FC236}">
                <a16:creationId xmlns:a16="http://schemas.microsoft.com/office/drawing/2014/main" id="{529813B2-3B79-47DD-9033-4CB10C2D999B}"/>
              </a:ext>
            </a:extLst>
          </p:cNvPr>
          <p:cNvPicPr/>
          <p:nvPr/>
        </p:nvPicPr>
        <p:blipFill>
          <a:blip r:embed="rId3"/>
          <a:stretch>
            <a:fillRect/>
          </a:stretch>
        </p:blipFill>
        <p:spPr>
          <a:xfrm>
            <a:off x="6270338" y="759502"/>
            <a:ext cx="5092206" cy="4728748"/>
          </a:xfrm>
          <a:prstGeom prst="rect">
            <a:avLst/>
          </a:prstGeom>
        </p:spPr>
      </p:pic>
    </p:spTree>
    <p:extLst>
      <p:ext uri="{BB962C8B-B14F-4D97-AF65-F5344CB8AC3E}">
        <p14:creationId xmlns:p14="http://schemas.microsoft.com/office/powerpoint/2010/main" val="3277445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65CD-6F40-4A86-903C-D59197724BBC}"/>
              </a:ext>
            </a:extLst>
          </p:cNvPr>
          <p:cNvSpPr>
            <a:spLocks noGrp="1"/>
          </p:cNvSpPr>
          <p:nvPr>
            <p:ph type="title"/>
          </p:nvPr>
        </p:nvSpPr>
        <p:spPr>
          <a:xfrm>
            <a:off x="677334" y="156238"/>
            <a:ext cx="9825566" cy="783562"/>
          </a:xfrm>
        </p:spPr>
        <p:txBody>
          <a:bodyPr/>
          <a:lstStyle/>
          <a:p>
            <a:pPr algn="ctr"/>
            <a:r>
              <a:rPr lang="en-IN" dirty="0"/>
              <a:t>Conclusion</a:t>
            </a:r>
          </a:p>
        </p:txBody>
      </p:sp>
      <p:sp>
        <p:nvSpPr>
          <p:cNvPr id="3" name="Content Placeholder 2">
            <a:extLst>
              <a:ext uri="{FF2B5EF4-FFF2-40B4-BE49-F238E27FC236}">
                <a16:creationId xmlns:a16="http://schemas.microsoft.com/office/drawing/2014/main" id="{FE0EF895-AFAB-4771-9933-CEC7B5DE4420}"/>
              </a:ext>
            </a:extLst>
          </p:cNvPr>
          <p:cNvSpPr>
            <a:spLocks noGrp="1"/>
          </p:cNvSpPr>
          <p:nvPr>
            <p:ph idx="1"/>
          </p:nvPr>
        </p:nvSpPr>
        <p:spPr>
          <a:xfrm>
            <a:off x="254000" y="939800"/>
            <a:ext cx="11163300" cy="5651499"/>
          </a:xfrm>
        </p:spPr>
        <p:txBody>
          <a:bodyPr>
            <a:normAutofit lnSpcReduction="10000"/>
          </a:bodyPr>
          <a:lstStyle/>
          <a:p>
            <a:r>
              <a:rPr lang="en-IN" dirty="0"/>
              <a:t>In this paper, we have tried to draw attention to ensure the QoS quality of services for end-users by allocation of the resources being limited with efficiency to the heterogenous applications associated with IOT. </a:t>
            </a:r>
          </a:p>
          <a:p>
            <a:r>
              <a:rPr lang="en-IN" dirty="0"/>
              <a:t>Thereby we tried to propose RECK algorithm approach for self-organizing distributed association of users and resource allocation that are better applicable and have scalability to the dense environment of fog computing. </a:t>
            </a:r>
          </a:p>
          <a:p>
            <a:r>
              <a:rPr lang="en-IN" dirty="0"/>
              <a:t>Unlike various schemes of resource allocation schemes for the applications associated with IOT with taking RECK algorithm into consideration in context with this algorithm analytics, resource demands, type of applications associated with QoS parameters. </a:t>
            </a:r>
          </a:p>
          <a:p>
            <a:r>
              <a:rPr lang="en-IN" dirty="0"/>
              <a:t>The simulations came out with a proposed approach inculcating the best resource allocation strategy and we compared the significant performance gains as compared to many resource allocation schemes available. </a:t>
            </a:r>
          </a:p>
          <a:p>
            <a:r>
              <a:rPr lang="en-IN" dirty="0"/>
              <a:t>The research carries a greater impact in creating the joint architecture of fog computing networks with better QoS, enhanced efficiency, low latency communication.</a:t>
            </a:r>
          </a:p>
          <a:p>
            <a:r>
              <a:rPr lang="en-IN" dirty="0"/>
              <a:t> It would be beneficial in the quick development of the internet and cloud technologies in our daily day to day life by reducing time in an IOT application in cloud &amp; fog computing with better performance.</a:t>
            </a:r>
          </a:p>
          <a:p>
            <a:r>
              <a:rPr lang="en-IN" dirty="0"/>
              <a:t> As the technology demands transformation one day the better algorithm would replace the concurrent algorithm with a better set of parameters, complexity and ideology. </a:t>
            </a:r>
          </a:p>
          <a:p>
            <a:endParaRPr lang="en-IN" dirty="0"/>
          </a:p>
          <a:p>
            <a:endParaRPr lang="en-IN" dirty="0"/>
          </a:p>
        </p:txBody>
      </p:sp>
    </p:spTree>
    <p:extLst>
      <p:ext uri="{BB962C8B-B14F-4D97-AF65-F5344CB8AC3E}">
        <p14:creationId xmlns:p14="http://schemas.microsoft.com/office/powerpoint/2010/main" val="2330491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599"/>
            <a:ext cx="8909118" cy="5584723"/>
          </a:xfrm>
        </p:spPr>
        <p:txBody>
          <a:bodyPr>
            <a:normAutofit fontScale="90000"/>
          </a:bodyPr>
          <a:lstStyle/>
          <a:p>
            <a:pPr algn="r"/>
            <a:br>
              <a:rPr lang="en-IN" dirty="0"/>
            </a:br>
            <a:br>
              <a:rPr lang="en-IN" dirty="0"/>
            </a:br>
            <a:br>
              <a:rPr lang="en-IN" dirty="0"/>
            </a:br>
            <a:br>
              <a:rPr lang="en-IN" dirty="0"/>
            </a:br>
            <a:br>
              <a:rPr lang="en-IN" dirty="0"/>
            </a:br>
            <a:br>
              <a:rPr lang="en-IN" dirty="0"/>
            </a:br>
            <a:br>
              <a:rPr lang="en-IN" dirty="0"/>
            </a:br>
            <a:br>
              <a:rPr lang="en-IN" dirty="0"/>
            </a:br>
            <a:r>
              <a:rPr lang="en-IN" sz="8000" dirty="0"/>
              <a:t>THANK  YOU ……….</a:t>
            </a:r>
          </a:p>
        </p:txBody>
      </p:sp>
    </p:spTree>
    <p:extLst>
      <p:ext uri="{BB962C8B-B14F-4D97-AF65-F5344CB8AC3E}">
        <p14:creationId xmlns:p14="http://schemas.microsoft.com/office/powerpoint/2010/main" val="63166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948744"/>
          </a:xfrm>
        </p:spPr>
        <p:txBody>
          <a:bodyPr>
            <a:normAutofit/>
          </a:bodyPr>
          <a:lstStyle/>
          <a:p>
            <a:pPr algn="ctr"/>
            <a:r>
              <a:rPr lang="en-IN" sz="4400" dirty="0"/>
              <a:t>Contents</a:t>
            </a:r>
          </a:p>
        </p:txBody>
      </p:sp>
      <p:sp>
        <p:nvSpPr>
          <p:cNvPr id="5" name="Content Placeholder 4"/>
          <p:cNvSpPr>
            <a:spLocks noGrp="1"/>
          </p:cNvSpPr>
          <p:nvPr>
            <p:ph idx="1"/>
          </p:nvPr>
        </p:nvSpPr>
        <p:spPr>
          <a:xfrm>
            <a:off x="677334" y="1283110"/>
            <a:ext cx="8596668" cy="5027539"/>
          </a:xfrm>
        </p:spPr>
        <p:txBody>
          <a:bodyPr>
            <a:normAutofit lnSpcReduction="10000"/>
          </a:bodyPr>
          <a:lstStyle/>
          <a:p>
            <a:r>
              <a:rPr lang="en-IN" sz="2400" dirty="0"/>
              <a:t>Introduction</a:t>
            </a:r>
          </a:p>
          <a:p>
            <a:r>
              <a:rPr lang="en-IN" sz="2400" dirty="0"/>
              <a:t>Problem Statement</a:t>
            </a:r>
          </a:p>
          <a:p>
            <a:r>
              <a:rPr lang="en-IN" sz="2400" dirty="0"/>
              <a:t>Literature Reviews</a:t>
            </a:r>
          </a:p>
          <a:p>
            <a:r>
              <a:rPr lang="en-IN" sz="2400" dirty="0"/>
              <a:t>Former Deferred Algorithm</a:t>
            </a:r>
          </a:p>
          <a:p>
            <a:r>
              <a:rPr lang="en-IN" sz="2400" dirty="0"/>
              <a:t>Approaches and Algorithms ( RECK Algorithm )</a:t>
            </a:r>
          </a:p>
          <a:p>
            <a:r>
              <a:rPr lang="en-IN" sz="2400" dirty="0"/>
              <a:t>Analogy and Problem Formulation</a:t>
            </a:r>
          </a:p>
          <a:p>
            <a:r>
              <a:rPr lang="en-IN" sz="2400" dirty="0"/>
              <a:t>RECK Mechanism And Algorithm Strategy</a:t>
            </a:r>
          </a:p>
          <a:p>
            <a:r>
              <a:rPr lang="en-IN" sz="2400" dirty="0"/>
              <a:t>Network Tactics And Problem Formulation</a:t>
            </a:r>
          </a:p>
          <a:p>
            <a:r>
              <a:rPr lang="en-IN" sz="2400" dirty="0"/>
              <a:t>Decision Parameter Analysis</a:t>
            </a:r>
          </a:p>
          <a:p>
            <a:r>
              <a:rPr lang="en-IN" sz="2400" dirty="0"/>
              <a:t>Simulations</a:t>
            </a:r>
          </a:p>
          <a:p>
            <a:r>
              <a:rPr lang="en-US" sz="2400" dirty="0"/>
              <a:t>Conclusion</a:t>
            </a:r>
          </a:p>
          <a:p>
            <a:endParaRPr lang="en-US" sz="2400" dirty="0"/>
          </a:p>
          <a:p>
            <a:endParaRPr lang="en-IN" sz="2400"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5471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pPr algn="ctr"/>
            <a:r>
              <a:rPr lang="en-IN" dirty="0"/>
              <a:t>Introduction </a:t>
            </a:r>
          </a:p>
        </p:txBody>
      </p:sp>
      <p:sp>
        <p:nvSpPr>
          <p:cNvPr id="3" name="Content Placeholder 2"/>
          <p:cNvSpPr>
            <a:spLocks noGrp="1"/>
          </p:cNvSpPr>
          <p:nvPr>
            <p:ph idx="1"/>
          </p:nvPr>
        </p:nvSpPr>
        <p:spPr>
          <a:xfrm>
            <a:off x="677334" y="1661375"/>
            <a:ext cx="8596668" cy="4379988"/>
          </a:xfrm>
        </p:spPr>
        <p:txBody>
          <a:bodyPr/>
          <a:lstStyle/>
          <a:p>
            <a:r>
              <a:rPr lang="en-IN" dirty="0"/>
              <a:t>In IOT Architecture , There lies an Resource Management Layer.</a:t>
            </a:r>
          </a:p>
          <a:p>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5" y="2219012"/>
            <a:ext cx="7521263" cy="3976898"/>
          </a:xfrm>
          <a:prstGeom prst="rect">
            <a:avLst/>
          </a:prstGeom>
        </p:spPr>
      </p:pic>
    </p:spTree>
    <p:extLst>
      <p:ext uri="{BB962C8B-B14F-4D97-AF65-F5344CB8AC3E}">
        <p14:creationId xmlns:p14="http://schemas.microsoft.com/office/powerpoint/2010/main" val="276184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357"/>
            <a:ext cx="8596668" cy="922986"/>
          </a:xfrm>
        </p:spPr>
        <p:txBody>
          <a:bodyPr/>
          <a:lstStyle/>
          <a:p>
            <a:pPr algn="ctr"/>
            <a:r>
              <a:rPr lang="en-IN" dirty="0"/>
              <a:t>Problem Statement </a:t>
            </a:r>
          </a:p>
        </p:txBody>
      </p:sp>
      <p:sp>
        <p:nvSpPr>
          <p:cNvPr id="3" name="Content Placeholder 2"/>
          <p:cNvSpPr>
            <a:spLocks noGrp="1"/>
          </p:cNvSpPr>
          <p:nvPr>
            <p:ph idx="1"/>
          </p:nvPr>
        </p:nvSpPr>
        <p:spPr>
          <a:xfrm>
            <a:off x="677334" y="1155344"/>
            <a:ext cx="8596668" cy="4886020"/>
          </a:xfrm>
        </p:spPr>
        <p:txBody>
          <a:bodyPr>
            <a:normAutofit fontScale="85000" lnSpcReduction="20000"/>
          </a:bodyPr>
          <a:lstStyle/>
          <a:p>
            <a:endParaRPr lang="en-IN" sz="2600" dirty="0"/>
          </a:p>
          <a:p>
            <a:r>
              <a:rPr lang="en-IN" sz="2600" dirty="0"/>
              <a:t>Main Issue in Resource Management Layer in Context with cloud Computing is to perform Automated Provisioning Of resources.</a:t>
            </a:r>
          </a:p>
          <a:p>
            <a:r>
              <a:rPr lang="en-IN" sz="2600" dirty="0"/>
              <a:t>To provide the better QOS( Quality Of Services) .</a:t>
            </a:r>
          </a:p>
          <a:p>
            <a:r>
              <a:rPr lang="en-IN" sz="2600" dirty="0"/>
              <a:t>Low Energy Consumption.</a:t>
            </a:r>
          </a:p>
          <a:p>
            <a:r>
              <a:rPr lang="en-IN" sz="2600" dirty="0"/>
              <a:t>To provide Maximum Utilization Of Resources.</a:t>
            </a:r>
          </a:p>
          <a:p>
            <a:r>
              <a:rPr lang="en-IN" sz="2600" dirty="0"/>
              <a:t>Limited network bandwidth in Fog Computing so need Of Joint architecture : A better Framework</a:t>
            </a:r>
          </a:p>
          <a:p>
            <a:r>
              <a:rPr lang="en-IN" sz="2600" dirty="0"/>
              <a:t>To Provide best Network Service.</a:t>
            </a:r>
          </a:p>
          <a:p>
            <a:r>
              <a:rPr lang="en-IN" sz="2600" dirty="0"/>
              <a:t>Along with above points the main goal should be Designing the best Resource Allocation Scheme so as to Obtain Maximum Efficiency ( Throughput) and designing best resource Modelling Solution in IOT Layered Model. </a:t>
            </a:r>
          </a:p>
          <a:p>
            <a:pPr marL="0" indent="0">
              <a:buNone/>
            </a:pPr>
            <a:r>
              <a:rPr lang="en-IN" dirty="0"/>
              <a:t> </a:t>
            </a:r>
          </a:p>
        </p:txBody>
      </p:sp>
    </p:spTree>
    <p:extLst>
      <p:ext uri="{BB962C8B-B14F-4D97-AF65-F5344CB8AC3E}">
        <p14:creationId xmlns:p14="http://schemas.microsoft.com/office/powerpoint/2010/main" val="69267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9" y="112426"/>
            <a:ext cx="8596668" cy="1000259"/>
          </a:xfrm>
        </p:spPr>
        <p:txBody>
          <a:bodyPr/>
          <a:lstStyle/>
          <a:p>
            <a:pPr algn="ctr"/>
            <a:r>
              <a:rPr lang="en-IN" dirty="0"/>
              <a:t>Approaches &amp; Algorithms</a:t>
            </a:r>
          </a:p>
        </p:txBody>
      </p:sp>
      <p:sp>
        <p:nvSpPr>
          <p:cNvPr id="3" name="Content Placeholder 2"/>
          <p:cNvSpPr>
            <a:spLocks noGrp="1"/>
          </p:cNvSpPr>
          <p:nvPr>
            <p:ph idx="1"/>
          </p:nvPr>
        </p:nvSpPr>
        <p:spPr>
          <a:xfrm>
            <a:off x="1" y="812801"/>
            <a:ext cx="10672996" cy="5932774"/>
          </a:xfrm>
        </p:spPr>
        <p:txBody>
          <a:bodyPr>
            <a:normAutofit/>
          </a:bodyPr>
          <a:lstStyle/>
          <a:p>
            <a:pPr marL="0" indent="0" algn="ctr">
              <a:buNone/>
            </a:pPr>
            <a:r>
              <a:rPr lang="en-IN" dirty="0"/>
              <a:t>  </a:t>
            </a:r>
            <a:r>
              <a:rPr lang="en-IN" sz="3600" u="sng" dirty="0"/>
              <a:t>Systematic ladder Process</a:t>
            </a:r>
          </a:p>
          <a:p>
            <a:pPr marL="0" indent="0" algn="ctr">
              <a:buNone/>
            </a:pPr>
            <a:endParaRPr lang="en-IN" sz="3600" u="sng" dirty="0"/>
          </a:p>
          <a:p>
            <a:r>
              <a:rPr lang="en-IN" sz="2400" u="sng" dirty="0"/>
              <a:t>INTRODUCTION </a:t>
            </a:r>
            <a:r>
              <a:rPr lang="en-IN" sz="2400" dirty="0"/>
              <a:t>:  Quality Of Services : Mobile Broadband Services , Resource Capacity , Network Services , Reliable Low latency Communication.</a:t>
            </a:r>
          </a:p>
          <a:p>
            <a:r>
              <a:rPr lang="en-IN" sz="2400" dirty="0"/>
              <a:t>We determine Priority of different </a:t>
            </a:r>
            <a:r>
              <a:rPr lang="en-IN" sz="2400" dirty="0" err="1"/>
              <a:t>Qos</a:t>
            </a:r>
            <a:r>
              <a:rPr lang="en-IN" sz="2400" dirty="0"/>
              <a:t> requirement Of </a:t>
            </a:r>
            <a:r>
              <a:rPr lang="en-IN" sz="2400" dirty="0" err="1"/>
              <a:t>heterogenous</a:t>
            </a:r>
            <a:r>
              <a:rPr lang="en-IN" sz="2400" dirty="0"/>
              <a:t> IOT devices</a:t>
            </a:r>
          </a:p>
          <a:p>
            <a:r>
              <a:rPr lang="en-IN" sz="2400" dirty="0"/>
              <a:t>Then we design a framework for RECK process and then formulate 2 sided matching games.</a:t>
            </a:r>
          </a:p>
          <a:p>
            <a:r>
              <a:rPr lang="en-IN" sz="2400" dirty="0"/>
              <a:t>We apply best fit resource allocation scheme during matching considering delays in result to higher stability and more efficiency.</a:t>
            </a:r>
          </a:p>
        </p:txBody>
      </p:sp>
    </p:spTree>
    <p:extLst>
      <p:ext uri="{BB962C8B-B14F-4D97-AF65-F5344CB8AC3E}">
        <p14:creationId xmlns:p14="http://schemas.microsoft.com/office/powerpoint/2010/main" val="299184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8"/>
          </a:xfrm>
        </p:spPr>
        <p:txBody>
          <a:bodyPr/>
          <a:lstStyle/>
          <a:p>
            <a:pPr algn="ctr"/>
            <a:r>
              <a:rPr lang="en-IN" dirty="0"/>
              <a:t>Analogy And Problem Formulation</a:t>
            </a:r>
          </a:p>
        </p:txBody>
      </p:sp>
      <p:pic>
        <p:nvPicPr>
          <p:cNvPr id="4" name="Content Placeholder 3"/>
          <p:cNvPicPr>
            <a:picLocks noGrp="1"/>
          </p:cNvPicPr>
          <p:nvPr>
            <p:ph idx="1"/>
          </p:nvPr>
        </p:nvPicPr>
        <p:blipFill>
          <a:blip r:embed="rId2"/>
          <a:stretch>
            <a:fillRect/>
          </a:stretch>
        </p:blipFill>
        <p:spPr>
          <a:xfrm>
            <a:off x="1918953" y="1622738"/>
            <a:ext cx="5701850" cy="4419287"/>
          </a:xfrm>
          <a:prstGeom prst="rect">
            <a:avLst/>
          </a:prstGeom>
        </p:spPr>
      </p:pic>
    </p:spTree>
    <p:extLst>
      <p:ext uri="{BB962C8B-B14F-4D97-AF65-F5344CB8AC3E}">
        <p14:creationId xmlns:p14="http://schemas.microsoft.com/office/powerpoint/2010/main" val="130593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AABD-6598-4AE9-A141-E563443CEF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DEBB25-7E18-46EF-8CFD-356B9430EF2A}"/>
              </a:ext>
            </a:extLst>
          </p:cNvPr>
          <p:cNvSpPr>
            <a:spLocks noGrp="1"/>
          </p:cNvSpPr>
          <p:nvPr>
            <p:ph idx="1"/>
          </p:nvPr>
        </p:nvSpPr>
        <p:spPr/>
        <p:txBody>
          <a:bodyPr>
            <a:normAutofit/>
          </a:bodyPr>
          <a:lstStyle/>
          <a:p>
            <a:r>
              <a:rPr lang="en-IN" sz="7200" dirty="0"/>
              <a:t>Literature Reviews</a:t>
            </a:r>
          </a:p>
        </p:txBody>
      </p:sp>
    </p:spTree>
    <p:extLst>
      <p:ext uri="{BB962C8B-B14F-4D97-AF65-F5344CB8AC3E}">
        <p14:creationId xmlns:p14="http://schemas.microsoft.com/office/powerpoint/2010/main" val="414577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7322-AECA-4DCF-B995-8CD0A63DDCBD}"/>
              </a:ext>
            </a:extLst>
          </p:cNvPr>
          <p:cNvSpPr>
            <a:spLocks noGrp="1"/>
          </p:cNvSpPr>
          <p:nvPr>
            <p:ph type="title"/>
          </p:nvPr>
        </p:nvSpPr>
        <p:spPr>
          <a:xfrm>
            <a:off x="677334" y="0"/>
            <a:ext cx="8596668" cy="1054100"/>
          </a:xfrm>
        </p:spPr>
        <p:txBody>
          <a:bodyPr>
            <a:normAutofit fontScale="90000"/>
          </a:bodyPr>
          <a:lstStyle/>
          <a:p>
            <a:r>
              <a:rPr lang="en-US" dirty="0"/>
              <a:t> A Mean Field Stackelberg Game-Based Approach – Algorithm 2  : IEEE 2018</a:t>
            </a:r>
            <a:endParaRPr lang="en-IN" dirty="0"/>
          </a:p>
        </p:txBody>
      </p:sp>
      <p:sp>
        <p:nvSpPr>
          <p:cNvPr id="3" name="Content Placeholder 2">
            <a:extLst>
              <a:ext uri="{FF2B5EF4-FFF2-40B4-BE49-F238E27FC236}">
                <a16:creationId xmlns:a16="http://schemas.microsoft.com/office/drawing/2014/main" id="{47746C86-4157-4AE7-91C5-337503F18820}"/>
              </a:ext>
            </a:extLst>
          </p:cNvPr>
          <p:cNvSpPr>
            <a:spLocks noGrp="1"/>
          </p:cNvSpPr>
          <p:nvPr>
            <p:ph idx="1"/>
          </p:nvPr>
        </p:nvSpPr>
        <p:spPr>
          <a:xfrm>
            <a:off x="0" y="1155700"/>
            <a:ext cx="11671300" cy="5702299"/>
          </a:xfrm>
        </p:spPr>
        <p:txBody>
          <a:bodyPr/>
          <a:lstStyle/>
          <a:p>
            <a:r>
              <a:rPr lang="en-IN" dirty="0"/>
              <a:t>A wireless powered IoT system with one dedicated hybrid access point (HAP) and </a:t>
            </a:r>
            <a:r>
              <a:rPr lang="en-IN" i="1" dirty="0"/>
              <a:t>N </a:t>
            </a:r>
            <a:r>
              <a:rPr lang="en-IN" dirty="0"/>
              <a:t>sensor nodes (SNs).</a:t>
            </a:r>
          </a:p>
          <a:p>
            <a:r>
              <a:rPr lang="en-IN" dirty="0"/>
              <a:t> Located at the appropriate place, the HAP can be considered as an aggregation to collect information from the sensor nodes, and can be considered as an energy source to the sensor nodes through RF-based wireless energy transfer.</a:t>
            </a:r>
          </a:p>
          <a:p>
            <a:r>
              <a:rPr lang="en-IN" dirty="0"/>
              <a:t> Each SN should upload the information to the HAP, and harvest energy from the HAP using the equipped energy harvesting circuit. As each SN’s energy is limited by the battery capacity, it mainly uses the energy from the HAP for information transmission.</a:t>
            </a:r>
          </a:p>
        </p:txBody>
      </p:sp>
      <p:pic>
        <p:nvPicPr>
          <p:cNvPr id="4" name="Picture 3">
            <a:extLst>
              <a:ext uri="{FF2B5EF4-FFF2-40B4-BE49-F238E27FC236}">
                <a16:creationId xmlns:a16="http://schemas.microsoft.com/office/drawing/2014/main" id="{FD58CF48-B792-4880-8618-21C406B6B046}"/>
              </a:ext>
            </a:extLst>
          </p:cNvPr>
          <p:cNvPicPr/>
          <p:nvPr/>
        </p:nvPicPr>
        <p:blipFill>
          <a:blip r:embed="rId2"/>
          <a:stretch>
            <a:fillRect/>
          </a:stretch>
        </p:blipFill>
        <p:spPr>
          <a:xfrm>
            <a:off x="129458" y="3814916"/>
            <a:ext cx="5324168" cy="2772697"/>
          </a:xfrm>
          <a:prstGeom prst="rect">
            <a:avLst/>
          </a:prstGeom>
        </p:spPr>
      </p:pic>
      <p:pic>
        <p:nvPicPr>
          <p:cNvPr id="5" name="Picture 4">
            <a:extLst>
              <a:ext uri="{FF2B5EF4-FFF2-40B4-BE49-F238E27FC236}">
                <a16:creationId xmlns:a16="http://schemas.microsoft.com/office/drawing/2014/main" id="{E37E64A1-1D03-4DD9-BE25-41D5AF19D59D}"/>
              </a:ext>
            </a:extLst>
          </p:cNvPr>
          <p:cNvPicPr/>
          <p:nvPr/>
        </p:nvPicPr>
        <p:blipFill>
          <a:blip r:embed="rId3"/>
          <a:stretch>
            <a:fillRect/>
          </a:stretch>
        </p:blipFill>
        <p:spPr>
          <a:xfrm>
            <a:off x="6261028" y="3935565"/>
            <a:ext cx="5103833" cy="2168013"/>
          </a:xfrm>
          <a:prstGeom prst="rect">
            <a:avLst/>
          </a:prstGeom>
        </p:spPr>
      </p:pic>
    </p:spTree>
    <p:extLst>
      <p:ext uri="{BB962C8B-B14F-4D97-AF65-F5344CB8AC3E}">
        <p14:creationId xmlns:p14="http://schemas.microsoft.com/office/powerpoint/2010/main" val="1041404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570</TotalTime>
  <Words>2146</Words>
  <Application>Microsoft Office PowerPoint</Application>
  <PresentationFormat>Widescreen</PresentationFormat>
  <Paragraphs>218</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Trebuchet MS</vt:lpstr>
      <vt:lpstr>Wingdings 3</vt:lpstr>
      <vt:lpstr>Facet</vt:lpstr>
      <vt:lpstr>Resource Allocation Problem For Efficient IOT Application In Fog Computing</vt:lpstr>
      <vt:lpstr>About Research Paper</vt:lpstr>
      <vt:lpstr>Contents</vt:lpstr>
      <vt:lpstr>Introduction </vt:lpstr>
      <vt:lpstr>Problem Statement </vt:lpstr>
      <vt:lpstr>Approaches &amp; Algorithms</vt:lpstr>
      <vt:lpstr>Analogy And Problem Formulation</vt:lpstr>
      <vt:lpstr>PowerPoint Presentation</vt:lpstr>
      <vt:lpstr> A Mean Field Stackelberg Game-Based Approach – Algorithm 2  : IEEE 2018</vt:lpstr>
      <vt:lpstr>Stackelberg Game-Based : Elsivier 2018</vt:lpstr>
      <vt:lpstr>System state &amp; Energy level Calculation</vt:lpstr>
      <vt:lpstr>Algorithm</vt:lpstr>
      <vt:lpstr>Deferred Acceptance Algorithm : Spinger 2018 </vt:lpstr>
      <vt:lpstr>`</vt:lpstr>
      <vt:lpstr>Network Tactics and Allocations</vt:lpstr>
      <vt:lpstr>Bandwidth Allocation </vt:lpstr>
      <vt:lpstr>Job delay </vt:lpstr>
      <vt:lpstr>Bit Error Rate</vt:lpstr>
      <vt:lpstr>Qos Benefit Parameter</vt:lpstr>
      <vt:lpstr>Problem Formulation</vt:lpstr>
      <vt:lpstr>SLP MECHANISM AND ALGORITHM STRATEGY</vt:lpstr>
      <vt:lpstr>Decision parameter Methodolgy &amp; Algorithm  </vt:lpstr>
      <vt:lpstr>RECK Algorithm </vt:lpstr>
      <vt:lpstr>Simulations </vt:lpstr>
      <vt:lpstr>PowerPoint Presentation</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Allocation Problem in IOT</dc:title>
  <dc:creator>ashuxyz51@gmail.com</dc:creator>
  <cp:lastModifiedBy> </cp:lastModifiedBy>
  <cp:revision>36</cp:revision>
  <dcterms:created xsi:type="dcterms:W3CDTF">2019-04-11T16:46:58Z</dcterms:created>
  <dcterms:modified xsi:type="dcterms:W3CDTF">2020-04-15T08:35:39Z</dcterms:modified>
</cp:coreProperties>
</file>